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7"/>
  </p:notesMasterIdLst>
  <p:sldIdLst>
    <p:sldId id="256" r:id="rId5"/>
    <p:sldId id="257" r:id="rId6"/>
    <p:sldId id="263" r:id="rId7"/>
    <p:sldId id="259" r:id="rId8"/>
    <p:sldId id="260" r:id="rId9"/>
    <p:sldId id="261" r:id="rId10"/>
    <p:sldId id="265" r:id="rId11"/>
    <p:sldId id="264" r:id="rId12"/>
    <p:sldId id="266" r:id="rId13"/>
    <p:sldId id="267" r:id="rId14"/>
    <p:sldId id="268" r:id="rId15"/>
    <p:sldId id="269" r:id="rId16"/>
    <p:sldId id="270" r:id="rId17"/>
    <p:sldId id="279" r:id="rId18"/>
    <p:sldId id="271" r:id="rId19"/>
    <p:sldId id="272" r:id="rId20"/>
    <p:sldId id="273" r:id="rId21"/>
    <p:sldId id="274" r:id="rId22"/>
    <p:sldId id="280" r:id="rId23"/>
    <p:sldId id="275" r:id="rId24"/>
    <p:sldId id="276" r:id="rId25"/>
    <p:sldId id="278" r:id="rId26"/>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1B1A"/>
    <a:srgbClr val="0056B1"/>
    <a:srgbClr val="01A7A3"/>
    <a:srgbClr val="F98302"/>
    <a:srgbClr val="0159AC"/>
    <a:srgbClr val="0255A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60013D4-659B-4CF8-92C2-9FFDEF9001D9}" v="2" dt="2026-10-23T09:06:43.324"/>
  </p1510:revLst>
</p1510:revInfo>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Světlý styl 3 – zvýraznění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68475" autoAdjust="0"/>
  </p:normalViewPr>
  <p:slideViewPr>
    <p:cSldViewPr snapToGrid="0">
      <p:cViewPr>
        <p:scale>
          <a:sx n="102" d="100"/>
          <a:sy n="102" d="100"/>
        </p:scale>
        <p:origin x="58"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ndřej Lhotský" userId="3f16975c-f8e5-47bc-b08a-13b3e81159ec" providerId="ADAL" clId="{5E205A4A-370B-490F-9652-E1A36C8890E8}"/>
    <pc:docChg chg="undo custSel addSld modSld">
      <pc:chgData name="Ondřej Lhotský" userId="3f16975c-f8e5-47bc-b08a-13b3e81159ec" providerId="ADAL" clId="{5E205A4A-370B-490F-9652-E1A36C8890E8}" dt="2026-10-23T09:07:39.091" v="72" actId="6549"/>
      <pc:docMkLst>
        <pc:docMk/>
      </pc:docMkLst>
      <pc:sldChg chg="modNotesTx">
        <pc:chgData name="Ondřej Lhotský" userId="3f16975c-f8e5-47bc-b08a-13b3e81159ec" providerId="ADAL" clId="{5E205A4A-370B-490F-9652-E1A36C8890E8}" dt="2026-10-23T07:28:13.555" v="5" actId="6549"/>
        <pc:sldMkLst>
          <pc:docMk/>
          <pc:sldMk cId="1314453674" sldId="260"/>
        </pc:sldMkLst>
      </pc:sldChg>
      <pc:sldChg chg="modSp mod">
        <pc:chgData name="Ondřej Lhotský" userId="3f16975c-f8e5-47bc-b08a-13b3e81159ec" providerId="ADAL" clId="{5E205A4A-370B-490F-9652-E1A36C8890E8}" dt="2026-10-22T17:51:05.759" v="4" actId="688"/>
        <pc:sldMkLst>
          <pc:docMk/>
          <pc:sldMk cId="174462995" sldId="263"/>
        </pc:sldMkLst>
        <pc:picChg chg="mod">
          <ac:chgData name="Ondřej Lhotský" userId="3f16975c-f8e5-47bc-b08a-13b3e81159ec" providerId="ADAL" clId="{5E205A4A-370B-490F-9652-E1A36C8890E8}" dt="2026-10-22T17:51:05.759" v="4" actId="688"/>
          <ac:picMkLst>
            <pc:docMk/>
            <pc:sldMk cId="174462995" sldId="263"/>
            <ac:picMk id="13" creationId="{75AFCD4B-21FA-64D0-8A1E-469EB89E5238}"/>
          </ac:picMkLst>
        </pc:picChg>
      </pc:sldChg>
      <pc:sldChg chg="addSp delSp mod">
        <pc:chgData name="Ondřej Lhotský" userId="3f16975c-f8e5-47bc-b08a-13b3e81159ec" providerId="ADAL" clId="{5E205A4A-370B-490F-9652-E1A36C8890E8}" dt="2026-10-23T07:46:00.135" v="7" actId="22"/>
        <pc:sldMkLst>
          <pc:docMk/>
          <pc:sldMk cId="1743135254" sldId="270"/>
        </pc:sldMkLst>
        <pc:picChg chg="add del">
          <ac:chgData name="Ondřej Lhotský" userId="3f16975c-f8e5-47bc-b08a-13b3e81159ec" providerId="ADAL" clId="{5E205A4A-370B-490F-9652-E1A36C8890E8}" dt="2026-10-23T07:46:00.135" v="7" actId="22"/>
          <ac:picMkLst>
            <pc:docMk/>
            <pc:sldMk cId="1743135254" sldId="270"/>
            <ac:picMk id="4" creationId="{FDD04B5E-1183-48FC-A59B-17BC8BFDA0D8}"/>
          </ac:picMkLst>
        </pc:picChg>
      </pc:sldChg>
      <pc:sldChg chg="modSp mod">
        <pc:chgData name="Ondřej Lhotský" userId="3f16975c-f8e5-47bc-b08a-13b3e81159ec" providerId="ADAL" clId="{5E205A4A-370B-490F-9652-E1A36C8890E8}" dt="2026-10-23T08:04:39.439" v="11" actId="20577"/>
        <pc:sldMkLst>
          <pc:docMk/>
          <pc:sldMk cId="1477741545" sldId="271"/>
        </pc:sldMkLst>
        <pc:spChg chg="mod">
          <ac:chgData name="Ondřej Lhotský" userId="3f16975c-f8e5-47bc-b08a-13b3e81159ec" providerId="ADAL" clId="{5E205A4A-370B-490F-9652-E1A36C8890E8}" dt="2026-10-23T08:04:39.439" v="11" actId="20577"/>
          <ac:spMkLst>
            <pc:docMk/>
            <pc:sldMk cId="1477741545" sldId="271"/>
            <ac:spMk id="3" creationId="{CA801B8A-CCE4-6C8A-18E2-AA3C6FBA3F9C}"/>
          </ac:spMkLst>
        </pc:spChg>
      </pc:sldChg>
      <pc:sldChg chg="modSp mod">
        <pc:chgData name="Ondřej Lhotský" userId="3f16975c-f8e5-47bc-b08a-13b3e81159ec" providerId="ADAL" clId="{5E205A4A-370B-490F-9652-E1A36C8890E8}" dt="2026-10-23T08:04:43.761" v="13" actId="20577"/>
        <pc:sldMkLst>
          <pc:docMk/>
          <pc:sldMk cId="3699921777" sldId="272"/>
        </pc:sldMkLst>
        <pc:spChg chg="mod">
          <ac:chgData name="Ondřej Lhotský" userId="3f16975c-f8e5-47bc-b08a-13b3e81159ec" providerId="ADAL" clId="{5E205A4A-370B-490F-9652-E1A36C8890E8}" dt="2026-10-23T08:04:43.761" v="13" actId="20577"/>
          <ac:spMkLst>
            <pc:docMk/>
            <pc:sldMk cId="3699921777" sldId="272"/>
            <ac:spMk id="3" creationId="{BADCB7C4-E3EE-583B-8314-D9ED715F11F5}"/>
          </ac:spMkLst>
        </pc:spChg>
      </pc:sldChg>
      <pc:sldChg chg="modSp mod">
        <pc:chgData name="Ondřej Lhotský" userId="3f16975c-f8e5-47bc-b08a-13b3e81159ec" providerId="ADAL" clId="{5E205A4A-370B-490F-9652-E1A36C8890E8}" dt="2026-10-23T08:04:47.818" v="15" actId="20577"/>
        <pc:sldMkLst>
          <pc:docMk/>
          <pc:sldMk cId="4282779405" sldId="273"/>
        </pc:sldMkLst>
        <pc:spChg chg="mod">
          <ac:chgData name="Ondřej Lhotský" userId="3f16975c-f8e5-47bc-b08a-13b3e81159ec" providerId="ADAL" clId="{5E205A4A-370B-490F-9652-E1A36C8890E8}" dt="2026-10-23T08:04:47.818" v="15" actId="20577"/>
          <ac:spMkLst>
            <pc:docMk/>
            <pc:sldMk cId="4282779405" sldId="273"/>
            <ac:spMk id="3" creationId="{A4C12907-34E5-7908-8749-83F8A5BEFE9F}"/>
          </ac:spMkLst>
        </pc:spChg>
      </pc:sldChg>
      <pc:sldChg chg="modSp mod">
        <pc:chgData name="Ondřej Lhotský" userId="3f16975c-f8e5-47bc-b08a-13b3e81159ec" providerId="ADAL" clId="{5E205A4A-370B-490F-9652-E1A36C8890E8}" dt="2026-10-23T08:04:52.299" v="17" actId="20577"/>
        <pc:sldMkLst>
          <pc:docMk/>
          <pc:sldMk cId="2337905995" sldId="274"/>
        </pc:sldMkLst>
        <pc:spChg chg="mod">
          <ac:chgData name="Ondřej Lhotský" userId="3f16975c-f8e5-47bc-b08a-13b3e81159ec" providerId="ADAL" clId="{5E205A4A-370B-490F-9652-E1A36C8890E8}" dt="2026-10-23T08:04:52.299" v="17" actId="20577"/>
          <ac:spMkLst>
            <pc:docMk/>
            <pc:sldMk cId="2337905995" sldId="274"/>
            <ac:spMk id="3" creationId="{AF394F19-F88B-AD1B-ECAD-A5A0F47800DD}"/>
          </ac:spMkLst>
        </pc:spChg>
      </pc:sldChg>
      <pc:sldChg chg="modSp mod">
        <pc:chgData name="Ondřej Lhotský" userId="3f16975c-f8e5-47bc-b08a-13b3e81159ec" providerId="ADAL" clId="{5E205A4A-370B-490F-9652-E1A36C8890E8}" dt="2026-10-23T09:06:51.026" v="32" actId="20577"/>
        <pc:sldMkLst>
          <pc:docMk/>
          <pc:sldMk cId="91669661" sldId="275"/>
        </pc:sldMkLst>
        <pc:spChg chg="mod">
          <ac:chgData name="Ondřej Lhotský" userId="3f16975c-f8e5-47bc-b08a-13b3e81159ec" providerId="ADAL" clId="{5E205A4A-370B-490F-9652-E1A36C8890E8}" dt="2026-10-23T09:06:51.026" v="32" actId="20577"/>
          <ac:spMkLst>
            <pc:docMk/>
            <pc:sldMk cId="91669661" sldId="275"/>
            <ac:spMk id="3" creationId="{FF2DEC3C-08BB-DE5C-E860-D18F02F9B59B}"/>
          </ac:spMkLst>
        </pc:spChg>
      </pc:sldChg>
      <pc:sldChg chg="modSp mod">
        <pc:chgData name="Ondřej Lhotský" userId="3f16975c-f8e5-47bc-b08a-13b3e81159ec" providerId="ADAL" clId="{5E205A4A-370B-490F-9652-E1A36C8890E8}" dt="2026-10-23T09:06:55.166" v="36" actId="20577"/>
        <pc:sldMkLst>
          <pc:docMk/>
          <pc:sldMk cId="804323737" sldId="276"/>
        </pc:sldMkLst>
        <pc:spChg chg="mod">
          <ac:chgData name="Ondřej Lhotský" userId="3f16975c-f8e5-47bc-b08a-13b3e81159ec" providerId="ADAL" clId="{5E205A4A-370B-490F-9652-E1A36C8890E8}" dt="2026-10-23T09:06:55.166" v="36" actId="20577"/>
          <ac:spMkLst>
            <pc:docMk/>
            <pc:sldMk cId="804323737" sldId="276"/>
            <ac:spMk id="3" creationId="{E5A0D511-CBB4-31C7-3BF1-E40C2066DEF2}"/>
          </ac:spMkLst>
        </pc:spChg>
      </pc:sldChg>
      <pc:sldChg chg="modSp mod">
        <pc:chgData name="Ondřej Lhotský" userId="3f16975c-f8e5-47bc-b08a-13b3e81159ec" providerId="ADAL" clId="{5E205A4A-370B-490F-9652-E1A36C8890E8}" dt="2026-10-23T09:07:00.551" v="38" actId="20577"/>
        <pc:sldMkLst>
          <pc:docMk/>
          <pc:sldMk cId="3587057631" sldId="278"/>
        </pc:sldMkLst>
        <pc:spChg chg="mod">
          <ac:chgData name="Ondřej Lhotský" userId="3f16975c-f8e5-47bc-b08a-13b3e81159ec" providerId="ADAL" clId="{5E205A4A-370B-490F-9652-E1A36C8890E8}" dt="2026-10-23T09:07:00.551" v="38" actId="20577"/>
          <ac:spMkLst>
            <pc:docMk/>
            <pc:sldMk cId="3587057631" sldId="278"/>
            <ac:spMk id="4" creationId="{6E870082-407E-2E41-472A-90AF97E6ED6A}"/>
          </ac:spMkLst>
        </pc:spChg>
      </pc:sldChg>
      <pc:sldChg chg="add modNotesTx">
        <pc:chgData name="Ondřej Lhotský" userId="3f16975c-f8e5-47bc-b08a-13b3e81159ec" providerId="ADAL" clId="{5E205A4A-370B-490F-9652-E1A36C8890E8}" dt="2026-10-23T08:06:08.812" v="27" actId="6549"/>
        <pc:sldMkLst>
          <pc:docMk/>
          <pc:sldMk cId="1372117922" sldId="279"/>
        </pc:sldMkLst>
      </pc:sldChg>
      <pc:sldChg chg="modSp add mod modNotesTx">
        <pc:chgData name="Ondřej Lhotský" userId="3f16975c-f8e5-47bc-b08a-13b3e81159ec" providerId="ADAL" clId="{5E205A4A-370B-490F-9652-E1A36C8890E8}" dt="2026-10-23T09:07:39.091" v="72" actId="6549"/>
        <pc:sldMkLst>
          <pc:docMk/>
          <pc:sldMk cId="3495700026" sldId="280"/>
        </pc:sldMkLst>
        <pc:spChg chg="mod">
          <ac:chgData name="Ondřej Lhotský" userId="3f16975c-f8e5-47bc-b08a-13b3e81159ec" providerId="ADAL" clId="{5E205A4A-370B-490F-9652-E1A36C8890E8}" dt="2026-10-23T09:06:47.229" v="30" actId="20577"/>
          <ac:spMkLst>
            <pc:docMk/>
            <pc:sldMk cId="3495700026" sldId="280"/>
            <ac:spMk id="3" creationId="{50E3AE72-F3DB-EE98-DF21-51D45D9B0EFB}"/>
          </ac:spMkLst>
        </pc:spChg>
      </pc:sldChg>
    </pc:docChg>
  </pc:docChgLst>
</pc:chgInfo>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cs-CZ"/>
  <c:roundedCorners val="1"/>
  <c:style val="2"/>
  <c:chart>
    <c:autoTitleDeleted val="1"/>
    <c:plotArea>
      <c:layout/>
      <c:barChart>
        <c:barDir val="col"/>
        <c:grouping val="clustered"/>
        <c:varyColors val="0"/>
        <c:ser>
          <c:idx val="0"/>
          <c:order val="0"/>
          <c:tx>
            <c:v>Před injektáží</c:v>
          </c:tx>
          <c:spPr>
            <a:solidFill>
              <a:srgbClr val="A6B8CA"/>
            </a:solidFill>
          </c:spPr>
          <c:invertIfNegative val="0"/>
          <c:dLbls>
            <c:numFmt formatCode="0.0" sourceLinked="0"/>
            <c:spPr>
              <a:noFill/>
              <a:ln>
                <a:noFill/>
              </a:ln>
              <a:effectLst/>
            </c:spPr>
            <c:txPr>
              <a:bodyPr anchorCtr="1"/>
              <a:lstStyle/>
              <a:p>
                <a:pPr>
                  <a:defRPr sz="1500" b="1">
                    <a:solidFill>
                      <a:srgbClr val="073C76"/>
                    </a:solidFill>
                    <a:latin typeface="Nimbus Sans"/>
                    <a:ea typeface="Nimbus Sans"/>
                    <a:cs typeface="Nimbus Sans"/>
                  </a:defRPr>
                </a:pPr>
                <a:endParaRPr lang="cs-CZ"/>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Data'!$A$2:$A$3</c:f>
              <c:strCache>
                <c:ptCount val="2"/>
                <c:pt idx="0">
                  <c:v>GAE Standard 8 % (E)</c:v>
                </c:pt>
                <c:pt idx="1">
                  <c:v>Kontrola bez bentonitu (C)</c:v>
                </c:pt>
              </c:strCache>
            </c:strRef>
          </c:cat>
          <c:val>
            <c:numRef>
              <c:f>'Chart Data'!$B$2:$B$3</c:f>
              <c:numCache>
                <c:formatCode>General</c:formatCode>
                <c:ptCount val="2"/>
                <c:pt idx="0">
                  <c:v>64</c:v>
                </c:pt>
                <c:pt idx="1">
                  <c:v>60.3</c:v>
                </c:pt>
              </c:numCache>
            </c:numRef>
          </c:val>
          <c:extLst>
            <c:ext xmlns:c16="http://schemas.microsoft.com/office/drawing/2014/chart" uri="{C3380CC4-5D6E-409C-BE32-E72D297353CC}">
              <c16:uniqueId val="{00000000-640E-4176-89D1-4E4D13543EDF}"/>
            </c:ext>
          </c:extLst>
        </c:ser>
        <c:ser>
          <c:idx val="1"/>
          <c:order val="1"/>
          <c:tx>
            <c:v>Po 20 h zrání</c:v>
          </c:tx>
          <c:spPr>
            <a:solidFill>
              <a:srgbClr val="005BB5"/>
            </a:solidFill>
          </c:spPr>
          <c:invertIfNegative val="0"/>
          <c:dLbls>
            <c:numFmt formatCode="0.0" sourceLinked="0"/>
            <c:spPr>
              <a:noFill/>
              <a:ln>
                <a:noFill/>
              </a:ln>
              <a:effectLst/>
            </c:spPr>
            <c:txPr>
              <a:bodyPr anchorCtr="1"/>
              <a:lstStyle/>
              <a:p>
                <a:pPr>
                  <a:defRPr sz="1500" b="1">
                    <a:solidFill>
                      <a:srgbClr val="073C76"/>
                    </a:solidFill>
                    <a:latin typeface="Nimbus Sans"/>
                    <a:ea typeface="Nimbus Sans"/>
                    <a:cs typeface="Nimbus Sans"/>
                  </a:defRPr>
                </a:pPr>
                <a:endParaRPr lang="cs-CZ"/>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Data'!$C$2:$C$3</c:f>
              <c:strCache>
                <c:ptCount val="2"/>
                <c:pt idx="0">
                  <c:v>GAE Standard 8 % (E)</c:v>
                </c:pt>
                <c:pt idx="1">
                  <c:v>Kontrola bez bentonitu (C)</c:v>
                </c:pt>
              </c:strCache>
            </c:strRef>
          </c:cat>
          <c:val>
            <c:numRef>
              <c:f>'Chart Data'!$D$2:$D$3</c:f>
              <c:numCache>
                <c:formatCode>General</c:formatCode>
                <c:ptCount val="2"/>
                <c:pt idx="0">
                  <c:v>6.7</c:v>
                </c:pt>
                <c:pt idx="1">
                  <c:v>51</c:v>
                </c:pt>
              </c:numCache>
            </c:numRef>
          </c:val>
          <c:extLst>
            <c:ext xmlns:c16="http://schemas.microsoft.com/office/drawing/2014/chart" uri="{C3380CC4-5D6E-409C-BE32-E72D297353CC}">
              <c16:uniqueId val="{00000001-640E-4176-89D1-4E4D13543EDF}"/>
            </c:ext>
          </c:extLst>
        </c:ser>
        <c:dLbls>
          <c:dLblPos val="outEnd"/>
          <c:showLegendKey val="0"/>
          <c:showVal val="1"/>
          <c:showCatName val="0"/>
          <c:showSerName val="0"/>
          <c:showPercent val="0"/>
          <c:showBubbleSize val="0"/>
        </c:dLbls>
        <c:gapWidth val="85"/>
        <c:axId val="48650112"/>
        <c:axId val="48672768"/>
      </c:barChart>
      <c:catAx>
        <c:axId val="48650112"/>
        <c:scaling>
          <c:orientation val="minMax"/>
        </c:scaling>
        <c:delete val="0"/>
        <c:axPos val="b"/>
        <c:numFmt formatCode="General" sourceLinked="1"/>
        <c:majorTickMark val="none"/>
        <c:minorTickMark val="none"/>
        <c:tickLblPos val="nextTo"/>
        <c:spPr>
          <a:ln w="9525">
            <a:solidFill>
              <a:srgbClr val="98A9BA"/>
            </a:solidFill>
          </a:ln>
        </c:spPr>
        <c:txPr>
          <a:bodyPr anchorCtr="1"/>
          <a:lstStyle/>
          <a:p>
            <a:pPr>
              <a:defRPr sz="1275">
                <a:solidFill>
                  <a:srgbClr val="073C76"/>
                </a:solidFill>
                <a:latin typeface="Nimbus Sans"/>
                <a:ea typeface="Nimbus Sans"/>
                <a:cs typeface="Nimbus Sans"/>
              </a:defRPr>
            </a:pPr>
            <a:endParaRPr lang="cs-CZ"/>
          </a:p>
        </c:txPr>
        <c:crossAx val="48672768"/>
        <c:crosses val="autoZero"/>
        <c:auto val="1"/>
        <c:lblAlgn val="ctr"/>
        <c:lblOffset val="100"/>
        <c:noMultiLvlLbl val="1"/>
      </c:catAx>
      <c:valAx>
        <c:axId val="48672768"/>
        <c:scaling>
          <c:orientation val="minMax"/>
          <c:max val="80"/>
          <c:min val="0"/>
        </c:scaling>
        <c:delete val="0"/>
        <c:axPos val="l"/>
        <c:majorGridlines>
          <c:spPr>
            <a:ln w="9525">
              <a:solidFill>
                <a:srgbClr val="DEE5EC"/>
              </a:solidFill>
            </a:ln>
          </c:spPr>
        </c:majorGridlines>
        <c:numFmt formatCode="General" sourceLinked="1"/>
        <c:majorTickMark val="none"/>
        <c:minorTickMark val="none"/>
        <c:tickLblPos val="nextTo"/>
        <c:spPr>
          <a:ln w="9525">
            <a:solidFill>
              <a:srgbClr val="D4D4D4"/>
            </a:solidFill>
            <a:prstDash val="solid"/>
          </a:ln>
        </c:spPr>
        <c:txPr>
          <a:bodyPr anchorCtr="1"/>
          <a:lstStyle/>
          <a:p>
            <a:pPr>
              <a:defRPr sz="1200">
                <a:solidFill>
                  <a:srgbClr val="52677E"/>
                </a:solidFill>
                <a:latin typeface="Nimbus Sans"/>
                <a:ea typeface="Nimbus Sans"/>
                <a:cs typeface="Nimbus Sans"/>
              </a:defRPr>
            </a:pPr>
            <a:endParaRPr lang="cs-CZ"/>
          </a:p>
        </c:txPr>
        <c:crossAx val="48650112"/>
        <c:crosses val="autoZero"/>
        <c:crossBetween val="between"/>
        <c:majorUnit val="20"/>
      </c:valAx>
      <c:spPr>
        <a:solidFill>
          <a:srgbClr val="FFFFFF"/>
        </a:solidFill>
      </c:spPr>
    </c:plotArea>
    <c:legend>
      <c:legendPos val="b"/>
      <c:overlay val="0"/>
      <c:txPr>
        <a:bodyPr anchorCtr="1"/>
        <a:lstStyle/>
        <a:p>
          <a:pPr>
            <a:defRPr sz="1275">
              <a:solidFill>
                <a:srgbClr val="073C76"/>
              </a:solidFill>
              <a:latin typeface="Nimbus Sans"/>
              <a:ea typeface="Nimbus Sans"/>
              <a:cs typeface="Nimbus Sans"/>
            </a:defRPr>
          </a:pPr>
          <a:endParaRPr lang="cs-CZ"/>
        </a:p>
      </c:txPr>
    </c:legend>
    <c:plotVisOnly val="1"/>
    <c:dispBlanksAs val="zero"/>
    <c:showDLblsOverMax val="1"/>
  </c:chart>
  <c:spPr>
    <a:solidFill>
      <a:srgbClr val="FFFFFF"/>
    </a:solidFill>
  </c:spPr>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Dobrý den. V této části semináře se podíváme na situaci, kdy vodu v krajině zadržíme, ale nádrž ji neudrží tak, jak očekáváme.</a:t>
            </a:r>
          </a:p>
          <a:p>
            <a:r>
              <a:rPr lang="cs-CZ" dirty="0"/>
              <a:t>Nejprve si stručně vysvětlíme, jak voda proudí hrází a jejím podložím a co nám mohou napovědět projevy na povrchu. Potom se zaměříme na moderní metody průzkumu: jak zjistit, kudy voda skutečně prochází a v jaké hloubce.</a:t>
            </a:r>
          </a:p>
          <a:p>
            <a:r>
              <a:rPr lang="cs-CZ" dirty="0"/>
              <a:t>Na příkladu Hradečna následně ukážeme, jak tato zjištění využít pro cílenou bentonitovou injektáž a jak ověřovat její účinek.</a:t>
            </a:r>
          </a:p>
          <a:p>
            <a:endParaRPr lang="cs-CZ" dirty="0"/>
          </a:p>
        </p:txBody>
      </p:sp>
      <p:sp>
        <p:nvSpPr>
          <p:cNvPr id="4" name="Zástupný symbol pro číslo snímku 3"/>
          <p:cNvSpPr>
            <a:spLocks noGrp="1"/>
          </p:cNvSpPr>
          <p:nvPr>
            <p:ph type="sldNum" sz="quarter" idx="5"/>
          </p:nvPr>
        </p:nvSpPr>
        <p:spPr/>
        <p:txBody>
          <a:bodyPr/>
          <a:lstStyle/>
          <a:p>
            <a:endParaRPr lang="cs-CZ"/>
          </a:p>
        </p:txBody>
      </p:sp>
    </p:spTree>
    <p:extLst>
      <p:ext uri="{BB962C8B-B14F-4D97-AF65-F5344CB8AC3E}">
        <p14:creationId xmlns:p14="http://schemas.microsoft.com/office/powerpoint/2010/main" val="12372996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CZ" dirty="0"/>
              <a:t>Prvním podnětem k hledání netěsnosti může být prosté pozorování: hladina v nádrži klesá rychleji, než bychom očekávali, nebo se nádrž nedaří udržet na požadované úrovni.</a:t>
            </a:r>
          </a:p>
          <a:p>
            <a:r>
              <a:rPr lang="cs-CZ" dirty="0"/>
              <a:t>Nejdříve potřebujeme rozlišit, zda pokles vysvětluje menší přítok, výpar nebo provozní odtok, anebo zda vodu ztrácíme průsakem. Pokud průsak podezíráme, samotná hladina nám ještě neřekne, kudy voda uniká.</a:t>
            </a:r>
          </a:p>
          <a:p>
            <a:r>
              <a:rPr lang="cs-CZ" dirty="0"/>
              <a:t>Může procházet tělesem hráze, podložím, zavázáním do břehů nebo okolím potrubí. Úkolem průzkumu je proto odpovědět na tři otázky: kudy voda proudí, v jaké hloubce a kde můžeme účinně zasáhnout.</a:t>
            </a:r>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CZ" dirty="0"/>
              <a:t>Abychom pochopili průsak hrází, potřebujeme se nejprve podívat na zeminu zblízka. Tvoří ji pevné částice a prostor mezi nimi — póry. Právě v těchto pórech se voda nachází a jejich propojením může proudit.</a:t>
            </a:r>
          </a:p>
          <a:p>
            <a:r>
              <a:rPr lang="cs-CZ" dirty="0"/>
              <a:t>V horní části obrázku vidíme nenasycenou zónu. V pórech je současně voda i vzduch. Voda může například vytvářet tenké vrstvičky kolem zrn. Ve spodní, nasycené části vyplňuje voda celý pórový prostor. Schéma je zjednodušené; kapilární pásmo nad hladinou zde nezobrazujeme.</a:t>
            </a:r>
          </a:p>
          <a:p>
            <a:r>
              <a:rPr lang="cs-CZ" dirty="0"/>
              <a:t>Teď je důležité rozlišit dva pojmy. Pórovitost říká, jak velkou část celkového objemu zeminy tvoří póry. Hydraulická vodivost naproti tomu popisuje, jak snadno prostředí propouští vodu. Pro další výklad budeme pracovat především s vodivostí nasycené zeminy.</a:t>
            </a:r>
          </a:p>
          <a:p>
            <a:r>
              <a:rPr lang="cs-CZ" dirty="0"/>
              <a:t>Tyto dvě vlastnosti nejsou zaměnitelné. Jíl může mít značnou pórovitost, ale voda se jeho velmi jemnými póry pohybuje pomalu. V čistém písku nebo štěrku bývají mezery větší a voda jimi za srovnatelných podmínek prochází snáze. Když mezery mezi velkými zrny vyplní jemné částice, průchodnost se může výrazně snížit.</a:t>
            </a:r>
          </a:p>
          <a:p>
            <a:r>
              <a:rPr lang="cs-CZ" dirty="0"/>
              <a:t>Pro hráz tedy potřebujeme vědět nejen to, kde je voda, ale také které části prostředí ji snadno převádějí a zda jsou navzájem propojené.</a:t>
            </a:r>
          </a:p>
          <a:p>
            <a:r>
              <a:rPr lang="cs-CZ" dirty="0"/>
              <a:t>A na dalším slidu si ukážeme, co vodu těmito cestami uvádí do pohybu.</a:t>
            </a:r>
          </a:p>
          <a:p>
            <a:pPr marL="0" marR="0" lvl="0" indent="0" algn="l" defTabSz="914400" rtl="0" eaLnBrk="1" fontAlgn="auto" latinLnBrk="0" hangingPunct="1">
              <a:lnSpc>
                <a:spcPct val="100000"/>
              </a:lnSpc>
              <a:spcBef>
                <a:spcPts val="0"/>
              </a:spcBef>
              <a:spcAft>
                <a:spcPts val="0"/>
              </a:spcAft>
              <a:buClrTx/>
              <a:buSzTx/>
              <a:buFontTx/>
              <a:buNone/>
              <a:tabLst/>
              <a:defRPr/>
            </a:pPr>
            <a:r>
              <a:rPr lang="cs-CZ" dirty="0"/>
              <a:t>Rozhoduje také to, z jakých částic je zemina složená a jak jsou uspořádané. Jemný a hrubý písek mohou mít při podobném uspořádání zrn podobnou pórovitost. Hrubší písek však mívá větší průchozí póry, takže vodu převádí snáze. Pokud mezery vyplní jemné částice nebo zeminu zhutníme, změníme její pórový prostor a zpravidla omezíme průchodnost pro vodu.</a:t>
            </a:r>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CZ" dirty="0"/>
              <a:t>Na předchozím slidu jsme si ukázali, že zemina obsahuje propojené póry a že její hydraulická vodivost určuje, jak snadno jimi voda prochází. Co ale vodu uvádí do pohybu?</a:t>
            </a:r>
          </a:p>
          <a:p>
            <a:r>
              <a:rPr lang="cs-CZ" dirty="0"/>
              <a:t>Na tomto řezu máme vyšší hladinu v nádrži a nižší hladinu za hrází. Mezi oběma stranami existuje rozdíl hydraulických výšek, který proudění pohání.</a:t>
            </a:r>
          </a:p>
          <a:p>
            <a:r>
              <a:rPr lang="cs-CZ" dirty="0"/>
              <a:t>Hydraulická výška zahrnuje výškovou polohu a tlak vody. Můžeme si ji představit jako úroveň, do které by voda vystoupala v otevřené měřicí trubičce zavedené do daného místa. Na volných hladinách je tlak atmosférický, takže zde rozdíl hydraulických výšek jednoduše vidíme jako rozdíl úrovní hladin.</a:t>
            </a:r>
          </a:p>
          <a:p>
            <a:r>
              <a:rPr lang="cs-CZ" dirty="0"/>
              <a:t>Voda přitom může procházet tělesem hráze i jejím podložím. Všimněte si, že při výstupu z podloží může dokonce stoupat vzhůru. Stále ale proudí směrem k nižší hydraulické výšce.</a:t>
            </a:r>
          </a:p>
          <a:p>
            <a:r>
              <a:rPr lang="cs-CZ" dirty="0"/>
              <a:t>Kolik vody proteče, můžeme pro jednoduchý případ popsat </a:t>
            </a:r>
            <a:r>
              <a:rPr lang="cs-CZ" dirty="0" err="1"/>
              <a:t>Darcyho</a:t>
            </a:r>
            <a:r>
              <a:rPr lang="cs-CZ" dirty="0"/>
              <a:t> zákonem. Průtok Q závisí na hydraulické vodivosti K, hydraulickém gradientu i a průtočné ploše A. Tou myslíme průřez kolmý ke směru proudění.</a:t>
            </a:r>
          </a:p>
          <a:p>
            <a:r>
              <a:rPr lang="cs-CZ" dirty="0"/>
              <a:t>Gradient vyjadřuje, jak velký rozdíl hydraulických výšek připadá na jednotku délky dráhy. Při stejném rozdílu hladin tedy delší dráha znamená menší průměrný gradient. Vyšší vodivost nebo větší průtočná plocha naopak při stejném gradientu znamenají větší průtok.</a:t>
            </a:r>
          </a:p>
          <a:p>
            <a:r>
              <a:rPr lang="cs-CZ" dirty="0"/>
              <a:t>Tento jednoduchý vztah používáme pro pomalé proudění nasyceným pórovým prostředím. Skutečná hráz je složitější. Při změně hladiny se může měnit také rozsah nasycení a plocha, kterou voda protéká.</a:t>
            </a:r>
          </a:p>
          <a:p>
            <a:r>
              <a:rPr lang="cs-CZ" dirty="0"/>
              <a:t>Proto při sledování průsaků zaznamenáváme současně i hladinu nádrže. Samotné porovnání dvou naměřených průtoků bez znalosti hladin může být zavádějící.</a:t>
            </a:r>
          </a:p>
          <a:p>
            <a:r>
              <a:rPr lang="cs-CZ" dirty="0"/>
              <a:t>A zatím jsme předpokládali, že prostředí má určitou vodivost. Ve skutečnosti se ale vodivost uvnitř hráze i podloží výrazně mění. Právě na to se podíváme na dalším slidu.</a:t>
            </a:r>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CZ" dirty="0"/>
              <a:t>Představme si hráz z málo propustné </a:t>
            </a:r>
            <a:r>
              <a:rPr lang="cs-CZ" dirty="0" err="1"/>
              <a:t>jílovito</a:t>
            </a:r>
            <a:r>
              <a:rPr lang="cs-CZ" dirty="0"/>
              <a:t>-písčité zeminy s hydraulickou vodivostí kolem 10⁻⁷ metru za sekundu. Pokud obsahuje souvislou písčitou polohu s vodivostí kolem 10⁻⁴ metru za sekundu, je tato poloha tisíckrát vodivější než okolní zemina.</a:t>
            </a:r>
          </a:p>
          <a:p>
            <a:r>
              <a:rPr lang="cs-CZ" dirty="0"/>
              <a:t>Takový kontrast je pro tyto materiály realistický. V našem ilustračním modelu potom stačí, aby propojená písčitá poloha zabírala jedno procento průtočného průřezu, a při stejném gradientu oběma paralelními zónami převádí přibližně 91 procent celkového průtoku.</a:t>
            </a:r>
          </a:p>
          <a:p>
            <a:r>
              <a:rPr lang="cs-CZ" dirty="0"/>
              <a:t>Na předchozím slidu jsme hydraulickou vodivost představili jako vlastnost prostředí. Ve skutečné hrázi ani v podloží ale nemusí být všude stejná.</a:t>
            </a:r>
          </a:p>
          <a:p>
            <a:r>
              <a:rPr lang="cs-CZ" dirty="0"/>
              <a:t>Střídají se různé zeminy, jednotlivé vrstvy mohou být rozdílně zhutněné a místy se objevují písčité nebo štěrkovité polohy. Rozdílné materiály mohou být i záměrnou součástí konstrukce hráze. Pro posouzení průsaku potřebujeme pochopit, jak se v tomto prostředí voda rozděluje.</a:t>
            </a:r>
          </a:p>
          <a:p>
            <a:r>
              <a:rPr lang="cs-CZ" dirty="0"/>
              <a:t>Důležitý je také směr proudění. Podél vrstev může voda snadno procházet propustnější polohou. Při proudění napříč vrstvami ji naopak může výrazně omezovat souvislá málo propustná vrstva.</a:t>
            </a:r>
          </a:p>
          <a:p>
            <a:r>
              <a:rPr lang="cs-CZ" dirty="0"/>
              <a:t>Samotná přítomnost propustnější zeminy ale ještě neznamená významný průsak. Potřebuje hydraulické napojení na nádrž i možnost odvádět vodu dál. Izolovaná písčitá čočka se bude chovat jinak než souvislá poloha propojující nádrž s prostorem za hrází.</a:t>
            </a:r>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CZ" dirty="0"/>
              <a:t>Voda neprotéká hrází a jejím podložím všude stejně. Proudění se může soustředit do propojených cest, které vodě kladou menší odpor než okolní zemina. Těm říkáme preferenční cesty proudění.</a:t>
            </a:r>
          </a:p>
          <a:p>
            <a:r>
              <a:rPr lang="cs-CZ" dirty="0"/>
              <a:t>Vlevo vidíme přirozený příklad: písčitou nebo štěrkovou polohu v </a:t>
            </a:r>
            <a:r>
              <a:rPr lang="cs-CZ" dirty="0" err="1"/>
              <a:t>jemnozrnnějším</a:t>
            </a:r>
            <a:r>
              <a:rPr lang="cs-CZ" dirty="0"/>
              <a:t> podloží. Pokud je souvislá a hydraulicky propojená s nádrží a místem odtoku, může převádět podstatnou část průsaku. To je právě případ, který jsme si na předchozím slidu ukázali na rozdílu hydraulických vodivostí.</a:t>
            </a:r>
          </a:p>
          <a:p>
            <a:r>
              <a:rPr lang="cs-CZ" dirty="0"/>
              <a:t>Další cestu může vytvořit otevřená trhlina, například v důsledku nerovnoměrného sedání nebo vysychání zeminy.</a:t>
            </a:r>
          </a:p>
          <a:p>
            <a:r>
              <a:rPr lang="cs-CZ" dirty="0"/>
              <a:t>U kontaktu rozdílných materiálů může být problémem mezera nebo nedostatečně zhutněné místo. Samotné rozhraní přitom automaticky neznamená netěsnost.</a:t>
            </a:r>
          </a:p>
          <a:p>
            <a:r>
              <a:rPr lang="cs-CZ" dirty="0"/>
              <a:t>Podobně může voda proudit podél výpustného potrubí. Šipka zde ukazuje průsak po jeho vnějším obvodu, na kontaktu potrubí s okolní zeminou.</a:t>
            </a:r>
          </a:p>
          <a:p>
            <a:r>
              <a:rPr lang="cs-CZ" dirty="0"/>
              <a:t>Důležité je, že průsaková cesta se může v čase měnit. Pokud proudění začne uvolňovat a odnášet částice zeminy, může zvětšovat póry nebo rozšiřovat trhlinu či kanálek. Cesta potom klade vodě menší odpor a při zachování rozdílu hydraulických výšek může převádět větší průtok. Ten může umožnit další odnos materiálu. Vnitřní eroze tak může průsak postupně zesilovat.</a:t>
            </a:r>
          </a:p>
          <a:p>
            <a:r>
              <a:rPr lang="cs-CZ" dirty="0"/>
              <a:t>Proto nás zajímá nejen množství unikající vody, ale také zákal, unášené částice a změny v čase.</a:t>
            </a:r>
          </a:p>
          <a:p>
            <a:r>
              <a:rPr lang="cs-CZ" dirty="0"/>
              <a:t>Další možné cesty najdeme při zavázání hráze do břehů, v dutinách po kořenech nebo v živočišných norách. Na povrchu ale často vidíme až místo výstupu vody. A právě její povrchové projevy si ukážeme na dalším slidu.</a:t>
            </a:r>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CZ" dirty="0"/>
              <a:t>Z pohledu funkce nádrže je zásadní, že se nám nedaří udržet vodu tam, kde ji chceme mít. Nádrž se obtížně napouští, neudrží požadovanou hladinu nebo hladina klesá rychleji, než bychom očekávali.</a:t>
            </a:r>
          </a:p>
          <a:p>
            <a:r>
              <a:rPr lang="cs-CZ" dirty="0"/>
              <a:t>Vlevo je tento stav znázorněný porovnáním původní a aktuální hladiny. Rozdíl představuje úbytek zásoby vody v nádrži. Samotný pokles hladiny ale ještě neprokazuje průsak. Musíme současně zohlednit přítok, výpar, odběry a provozní odtok. Naopak dostatečný přítok může průsakové ztráty průběžně nahrazovat, takže hladina zůstává přibližně stejná, přestože voda uniká.</a:t>
            </a:r>
          </a:p>
          <a:p>
            <a:r>
              <a:rPr lang="cs-CZ" dirty="0"/>
              <a:t>Modré šipky ukazují možné cesty úniku. Voda může procházet tělesem hráze nebo jejím podložím a pokračovat dále po směru proudění. Nemusí přitom vystupovat hned u paty hráze. Může se projevit až ve vzdálenějším místě, případně pokračovat podzemím bez nápadného povrchového projevu v bezprostředním okolí.</a:t>
            </a:r>
          </a:p>
          <a:p>
            <a:r>
              <a:rPr lang="cs-CZ" dirty="0"/>
              <a:t>Na fotografii vpravo vidíme obecný příklad výstupu vody u paty hráze. Podobně můžeme pozorovat zamokření, soustředěný výtok nebo zvýšený průtok v drénu.</a:t>
            </a:r>
          </a:p>
          <a:p>
            <a:r>
              <a:rPr lang="cs-CZ" dirty="0"/>
              <a:t>Pro nádrž je důsledkem snížená schopnost vodu zadržet po požadovanou dobu. Zůstává v ní menší zásoba pro pozdější využití, například pro nadlepšování průtoků v období sucha. Uniklá voda může dál zůstat v podzemním oběhu nebo se vrátit do toku, ale pro plánované využití už v nádrži není k dispozici.</a:t>
            </a:r>
          </a:p>
          <a:p>
            <a:r>
              <a:rPr lang="cs-CZ" dirty="0"/>
              <a:t>Proto potřebujeme sledovat vývoj hladiny a průtoků v čase a porovnávat je při obdobných podmínkách. Důležitý je také vzhled vody.</a:t>
            </a:r>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A413E1-520B-070E-A317-08090F296B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37CBEA-C421-7CDF-86EA-4022BA9685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B8E2AD-6249-0472-7F5B-4323D143D7BD}"/>
              </a:ext>
            </a:extLst>
          </p:cNvPr>
          <p:cNvSpPr>
            <a:spLocks noGrp="1"/>
          </p:cNvSpPr>
          <p:nvPr>
            <p:ph type="body" idx="1"/>
          </p:nvPr>
        </p:nvSpPr>
        <p:spPr/>
        <p:txBody>
          <a:bodyPr/>
          <a:lstStyle/>
          <a:p>
            <a:r>
              <a:rPr lang="cs-CZ" dirty="0"/>
              <a:t>„V předchozí části jsme si ukázali, že voda může přednostně proudit úzkou propustnější polohou. Teď potřebujeme zjistit, kde taková poloha leží a jak dobře vodu převádí. K tomu slouží stanovení hydraulické vodivosti.</a:t>
            </a:r>
          </a:p>
          <a:p>
            <a:r>
              <a:rPr lang="cs-CZ" dirty="0"/>
              <a:t>Tu ovlivňuje velikost a propojení pórů, zrnitost, uložení a zhutnění částic i vlastnosti samotného materiálu. Například jílové minerály mohou chování zeminy výrazně změnit. Z předchozích slidů už víme, že samotná vysoká pórovitost nemusí znamenat vysokou vodivost — rozhoduje také velikost a propojení průchodů mezi póry.</a:t>
            </a:r>
          </a:p>
          <a:p>
            <a:r>
              <a:rPr lang="cs-CZ" dirty="0"/>
              <a:t>Metod stanovení hydraulické vodivosti je celá řada. Při jejich výběru je podstatné, jakou část prostředí chceme charakterizovat a jak podrobnou informaci potřebujeme.</a:t>
            </a:r>
          </a:p>
          <a:p>
            <a:r>
              <a:rPr lang="cs-CZ" dirty="0"/>
              <a:t>Nejjednodušší možností je odhad ze zrnitosti. Odebereme vzorek, zjistíme zastoupení jednotlivých velikostí částic a použijeme vhodný empirický vztah. Zejména u písků tím získáme užitečný orientační odhad. Výpočet ale nezachytí skutečné uspořádání vrstev, trhliny ani jejich propojení.</a:t>
            </a:r>
          </a:p>
          <a:p>
            <a:r>
              <a:rPr lang="cs-CZ" dirty="0"/>
              <a:t>Další možností je laboratorní </a:t>
            </a:r>
            <a:r>
              <a:rPr lang="cs-CZ" dirty="0" err="1"/>
              <a:t>permeametr</a:t>
            </a:r>
            <a:r>
              <a:rPr lang="cs-CZ" dirty="0"/>
              <a:t>. Vzorkem necháme proudit vodu při známém hydraulickém spádu a změříme průtok. Získáme přímé měření, ovšem pro poměrně malý vzorek. Pro posouzení skutečné hráze je důležité zachovat jeho strukturu a vědět, v jakém směru vodivost měříme. Úzkou propustnou polohu navíc nemusíme odběrem vůbec zachytit.</a:t>
            </a:r>
          </a:p>
          <a:p>
            <a:r>
              <a:rPr lang="cs-CZ" dirty="0"/>
              <a:t>Ve vrtu můžeme provést </a:t>
            </a:r>
            <a:r>
              <a:rPr lang="cs-CZ" dirty="0" err="1"/>
              <a:t>slug</a:t>
            </a:r>
            <a:r>
              <a:rPr lang="cs-CZ" dirty="0"/>
              <a:t> test nebo </a:t>
            </a:r>
            <a:r>
              <a:rPr lang="cs-CZ" dirty="0" err="1"/>
              <a:t>nálevovou</a:t>
            </a:r>
            <a:r>
              <a:rPr lang="cs-CZ" dirty="0"/>
              <a:t> zkoušku. Při </a:t>
            </a:r>
            <a:r>
              <a:rPr lang="cs-CZ" dirty="0" err="1"/>
              <a:t>slug</a:t>
            </a:r>
            <a:r>
              <a:rPr lang="cs-CZ" dirty="0"/>
              <a:t> testu krátce změníme hladinu a sledujeme její návrat. Při </a:t>
            </a:r>
            <a:r>
              <a:rPr lang="cs-CZ" dirty="0" err="1"/>
              <a:t>nálevové</a:t>
            </a:r>
            <a:r>
              <a:rPr lang="cs-CZ" dirty="0"/>
              <a:t> zkoušce vodu doplňujeme a měříme její příjem do okolního prostředí. Výsledek se vztahuje k okolí otevřeného nebo perforovaného úseku vrtu. Jestliže tento úsek prochází několika vrstvami, jejich příspěvky se ve výsledku spojují.</a:t>
            </a:r>
          </a:p>
          <a:p>
            <a:r>
              <a:rPr lang="cs-CZ" dirty="0"/>
              <a:t>Čerpací zkouška ověřuje širší okolí vrtu. Sledujeme čerpané množství a změny hladiny, ideálně také v okolních pozorovacích vrtech. Je náročnější na vybavení, čas a nakládání s odčerpanou vodou. Poskytuje souhrnnou odezvu hydraulicky propojeného prostředí; jednotlivé tenké vrstvy sama obvykle nerozliší.</a:t>
            </a:r>
          </a:p>
          <a:p>
            <a:r>
              <a:rPr lang="cs-CZ" dirty="0"/>
              <a:t>Pokud chceme ověřit konkrétní hloubku, můžeme vhodný úsek vrtu oddělit </a:t>
            </a:r>
            <a:r>
              <a:rPr lang="cs-CZ" dirty="0" err="1"/>
              <a:t>pakry</a:t>
            </a:r>
            <a:r>
              <a:rPr lang="cs-CZ" dirty="0"/>
              <a:t> a zkoušet jej samostatně. Podmínkou je skutečné utěsnění, aby voda nemohla testovaný úsek obtékat například obsypem vrtu.</a:t>
            </a:r>
          </a:p>
          <a:p>
            <a:r>
              <a:rPr lang="cs-CZ" dirty="0"/>
              <a:t>Rozdílné výsledky těchto metod tedy nemusí znamenat chybu. Každá může charakterizovat jiný objem prostředí nebo jiný směr proudění. Pro cílené utěsnění hráze přitom potřebujeme znát také přesnou hloubku a rozsah propustné zóny.“</a:t>
            </a:r>
          </a:p>
          <a:p>
            <a:endParaRPr lang="cs-CZ" dirty="0"/>
          </a:p>
          <a:p>
            <a:endParaRPr lang="cs-CZ" dirty="0"/>
          </a:p>
        </p:txBody>
      </p:sp>
      <p:sp>
        <p:nvSpPr>
          <p:cNvPr id="4" name="Slide Number Placeholder 3">
            <a:extLst>
              <a:ext uri="{FF2B5EF4-FFF2-40B4-BE49-F238E27FC236}">
                <a16:creationId xmlns:a16="http://schemas.microsoft.com/office/drawing/2014/main" id="{84B2DBC8-8854-B02D-B3AC-D980C6759272}"/>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6960626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39F4E5-701B-998A-66A4-DB28F1A660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EE49E6-7808-BE3A-9B5A-DF7C8DF92B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1F7017-985E-3270-F2A3-87ACE3EA30C6}"/>
              </a:ext>
            </a:extLst>
          </p:cNvPr>
          <p:cNvSpPr>
            <a:spLocks noGrp="1"/>
          </p:cNvSpPr>
          <p:nvPr>
            <p:ph type="body" idx="1"/>
          </p:nvPr>
        </p:nvSpPr>
        <p:spPr/>
        <p:txBody>
          <a:bodyPr/>
          <a:lstStyle/>
          <a:p>
            <a:r>
              <a:rPr lang="cs-CZ" dirty="0"/>
              <a:t>„Na předchozím slidu jsme si ukázali, že souhrnný výsledek z dlouhého úseku vrtu nemusí určit hloubku konkrétní propustné vrstvy. Právě pro podrobné rozlišení prostředí s hloubkou můžeme využít metodu HPT, tedy </a:t>
            </a:r>
            <a:r>
              <a:rPr lang="cs-CZ" dirty="0" err="1"/>
              <a:t>Hydraulic</a:t>
            </a:r>
            <a:r>
              <a:rPr lang="cs-CZ" dirty="0"/>
              <a:t> </a:t>
            </a:r>
            <a:r>
              <a:rPr lang="cs-CZ" dirty="0" err="1"/>
              <a:t>Profiling</a:t>
            </a:r>
            <a:r>
              <a:rPr lang="cs-CZ" dirty="0"/>
              <a:t> </a:t>
            </a:r>
            <a:r>
              <a:rPr lang="cs-CZ" dirty="0" err="1"/>
              <a:t>Tool</a:t>
            </a:r>
            <a:r>
              <a:rPr lang="cs-CZ" dirty="0"/>
              <a:t>.</a:t>
            </a:r>
          </a:p>
          <a:p>
            <a:r>
              <a:rPr lang="cs-CZ" dirty="0"/>
              <a:t>Jde o sondu, kterou pomocí technologie direct </a:t>
            </a:r>
            <a:r>
              <a:rPr lang="cs-CZ" dirty="0" err="1"/>
              <a:t>push</a:t>
            </a:r>
            <a:r>
              <a:rPr lang="cs-CZ" dirty="0"/>
              <a:t> zatlačujeme do zeminy, podle podmínek s využitím příklepu. Měření probíhá během jejího postupu, takže získáváme podrobný profil vlastností prostředí v závislosti na hloubce.</a:t>
            </a:r>
          </a:p>
          <a:p>
            <a:r>
              <a:rPr lang="cs-CZ" dirty="0"/>
              <a:t>Na schématu vlevo vidíme celý systém. Z nádrže přivádíme čistou vodu přes čerpadlo a průtokoměr do sondy. Voda následně vystupuje bočním injekčním portem do okolní zeminy. Tlakový snímač v sondě měří tlak potřebný k jejímu vtlačení a systém současně zaznamenává průtok i hloubku.</a:t>
            </a:r>
          </a:p>
          <a:p>
            <a:r>
              <a:rPr lang="cs-CZ" dirty="0"/>
              <a:t>Princip si můžeme představit jednoduše. Pokud chceme stejné množství vody vtlačit do málo propustné zeminy, potřebujeme větší tlak. V propustnější písčité nebo štěrkové poloze voda odtéká snáze a potřebný tlak bývá nižší.</a:t>
            </a:r>
          </a:p>
          <a:p>
            <a:r>
              <a:rPr lang="cs-CZ" dirty="0"/>
              <a:t>Tlak přitom vždy vyhodnocujeme společně s průtokem. Zohledňujeme také přirozený tlak podzemní vody v dané hloubce. Ten můžeme ověřit při zastavení sondy a přerušení injektáže, kdy sledujeme ustálení tlaku. Z korigované tlakové odezvy a průtoku potom můžeme za vhodných podmínek odhadnout hydraulickou vodivost nasyceného prostředí.</a:t>
            </a:r>
          </a:p>
          <a:p>
            <a:r>
              <a:rPr lang="cs-CZ" dirty="0"/>
              <a:t>Současně měříme elektrickou měrnou vodivost prostředí, označovanou EC. Ta pomáhá při rozlišování materiálů. Vyšší hodnoty mohou například souviset s větším zastoupením jílových částic. Ovlivňuje je ale také chemické složení vody, takže samotná elektrická vodivost neurčuje jednoznačně druh zeminy. Nejvíce informací získáme společným posouzením hydraulické odezvy, EC a dalších průzkumných podkladů.</a:t>
            </a:r>
          </a:p>
          <a:p>
            <a:r>
              <a:rPr lang="cs-CZ" dirty="0"/>
              <a:t>U kombinované sondy </a:t>
            </a:r>
            <a:r>
              <a:rPr lang="cs-CZ" dirty="0" err="1"/>
              <a:t>OiHPT</a:t>
            </a:r>
            <a:r>
              <a:rPr lang="cs-CZ" dirty="0"/>
              <a:t> můžeme přidat také optické snímkování zeminy. To poskytuje další informaci o materiálu, který se právě nachází u okénka sondy.</a:t>
            </a:r>
          </a:p>
          <a:p>
            <a:r>
              <a:rPr lang="cs-CZ" dirty="0"/>
              <a:t>Pro naši úlohu je hlavní výhodou možnost vymezit hloubku a mocnost propustnějších poloh. Můžeme například zjistit, že jinak málo propustným prostředím prochází úzká písčitá vrstva, kterou bychom potřebovali cíleně ověřit.</a:t>
            </a:r>
          </a:p>
          <a:p>
            <a:r>
              <a:rPr lang="cs-CZ" dirty="0"/>
              <a:t>Srovnáním více sond pak sestavujeme představu o jejím prostorovém průběhu. Její skutečné hydraulické propojení s nádrží a podíl na průsaku následně ověřujeme dalšími zkouškami. Tím získáme podklad pro rozhodnutí, kde a v jaké hloubce má smysl hráz utěsnit.“</a:t>
            </a:r>
          </a:p>
          <a:p>
            <a:endParaRPr lang="cs-CZ" dirty="0"/>
          </a:p>
        </p:txBody>
      </p:sp>
      <p:sp>
        <p:nvSpPr>
          <p:cNvPr id="4" name="Slide Number Placeholder 3">
            <a:extLst>
              <a:ext uri="{FF2B5EF4-FFF2-40B4-BE49-F238E27FC236}">
                <a16:creationId xmlns:a16="http://schemas.microsoft.com/office/drawing/2014/main" id="{7A5DD933-1DAE-C3C8-7AFC-EC37D205FBC4}"/>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7381405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685A5A-3B0E-55C3-070C-1BCB77FAAF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ADCA83-C7BA-3AC2-AD3D-A17BDA9E91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B0AD82-485F-8507-4152-E0DFE5741159}"/>
              </a:ext>
            </a:extLst>
          </p:cNvPr>
          <p:cNvSpPr>
            <a:spLocks noGrp="1"/>
          </p:cNvSpPr>
          <p:nvPr>
            <p:ph type="body" idx="1"/>
          </p:nvPr>
        </p:nvSpPr>
        <p:spPr/>
        <p:txBody>
          <a:bodyPr/>
          <a:lstStyle/>
          <a:p>
            <a:r>
              <a:rPr lang="cs-CZ" dirty="0"/>
              <a:t>„Tady už vidíme, jak vypadá výsledný záznam HPT. Jednotlivé panely mají společnou svislou osu hloubky, takže můžeme porovnávat různé vlastnosti prostředí ve stejném hloubkovém úseku. Na této převzaté ukázce jsou ještě původní americké jednotky.</a:t>
            </a:r>
          </a:p>
          <a:p>
            <a:r>
              <a:rPr lang="cs-CZ" dirty="0"/>
              <a:t>V levém panelu je elektrická měrná vodivost prostředí, tedy EC. Pomáhá nám rozpoznávat změny materiálu. Vyšší hodnoty často doprovázejí </a:t>
            </a:r>
            <a:r>
              <a:rPr lang="cs-CZ" dirty="0" err="1"/>
              <a:t>jemnozrnnější</a:t>
            </a:r>
            <a:r>
              <a:rPr lang="cs-CZ" dirty="0"/>
              <a:t> zeminy s větším zastoupením jílových částic, nižší hodnoty mohou odpovídat písčitějším polohám.</a:t>
            </a:r>
          </a:p>
          <a:p>
            <a:r>
              <a:rPr lang="cs-CZ" dirty="0"/>
              <a:t>Výsledek ale ovlivňuje také chemické složení podzemní vody. Zvýšená elektrická vodivost proto nemusí vždy znamenat jílovitou zeminu. Z tohoto důvodu EC vyhodnocujeme společně s hydraulickou odezvou a podle potřeby také s odebranými vzorky.</a:t>
            </a:r>
          </a:p>
          <a:p>
            <a:r>
              <a:rPr lang="cs-CZ" dirty="0"/>
              <a:t>Citlivost na složení vody můžeme využít i při stopovacích pokusech s elektricky vodivým stopovačem. Potom potřebujeme znát výchozí stav, abychom změnu způsobenou stopovačem odlišili od přirozených rozdílů prostředí.</a:t>
            </a:r>
          </a:p>
          <a:p>
            <a:r>
              <a:rPr lang="cs-CZ" dirty="0"/>
              <a:t>Prostřední panel ukazuje injekční tlak. Při srovnatelném průtoku potřebujeme vyšší dodatečný tlak tam, kde zemina vodu přijímá obtížněji. V propustnější poloze naopak voda odtéká snáze a tlaková odezva bývá nižší.</a:t>
            </a:r>
          </a:p>
          <a:p>
            <a:r>
              <a:rPr lang="cs-CZ" dirty="0"/>
              <a:t>Do měřeného tlaku však vstupuje také přirozený tlak podzemní vody. Proto v některých hloubkách zastavíme postup sondy, vypneme přívod vody a sledujeme ustálení tlaku. Z těchto měření odvozujeme piezometrickou úroveň a provádíme potřebnou korekci injekčního tlaku.</a:t>
            </a:r>
          </a:p>
          <a:p>
            <a:r>
              <a:rPr lang="cs-CZ" dirty="0"/>
              <a:t>V pravém panelu potom vidíme odhad hydraulické vodivosti K. Ten vypočítáváme z korigované tlakové odezvy a průtoku pomocí příslušného modelu. Přestože průtok na této ukázce není samostatně vykreslený, pro vyhodnocení je zásadní.</a:t>
            </a:r>
          </a:p>
          <a:p>
            <a:r>
              <a:rPr lang="cs-CZ" dirty="0"/>
              <a:t>Hlavní přínos je dobře vidět právě na pravém panelu: vodivost se s hloubkou výrazně mění. Můžeme rozlišit propustnější intervaly i méně propustné vrstvy mezi nimi. Získáváme tím informaci, kterou by souhrnná zkouška přes dlouhý úsek vrtu mohla skrýt.</a:t>
            </a:r>
          </a:p>
          <a:p>
            <a:r>
              <a:rPr lang="cs-CZ" dirty="0"/>
              <a:t>Číselné hodnoty K přitom bereme jako odhad s omezeními danými použitým modelem a podmínkami měření. Pro cílenou sanaci je vhodné vybrané polohy ověřit další hydraulickou zkouškou.</a:t>
            </a:r>
          </a:p>
          <a:p>
            <a:r>
              <a:rPr lang="cs-CZ" dirty="0"/>
              <a:t>Pro naši hráz tedy hledáme především hloubku a mocnost propustných poloh. Následně porovnáváme více sond a ověřujeme, které z těchto poloh skutečně tvoří propojenou cestu úniku vody. Právě na takovou zónu potom můžeme zaměřit utěsnění.“</a:t>
            </a:r>
          </a:p>
          <a:p>
            <a:endParaRPr lang="cs-CZ" dirty="0"/>
          </a:p>
        </p:txBody>
      </p:sp>
      <p:sp>
        <p:nvSpPr>
          <p:cNvPr id="4" name="Slide Number Placeholder 3">
            <a:extLst>
              <a:ext uri="{FF2B5EF4-FFF2-40B4-BE49-F238E27FC236}">
                <a16:creationId xmlns:a16="http://schemas.microsoft.com/office/drawing/2014/main" id="{7422B75E-A3A5-67D5-454F-DA5FDA153427}"/>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1152483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D1845D-9453-9075-3777-51EEFCCBAF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F7526A-1DD5-AA33-8AB6-798BC8F088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BE4D4C-524A-1AF1-E476-359555A24D1A}"/>
              </a:ext>
            </a:extLst>
          </p:cNvPr>
          <p:cNvSpPr>
            <a:spLocks noGrp="1"/>
          </p:cNvSpPr>
          <p:nvPr>
            <p:ph type="body" idx="1"/>
          </p:nvPr>
        </p:nvSpPr>
        <p:spPr/>
        <p:txBody>
          <a:bodyPr/>
          <a:lstStyle/>
          <a:p>
            <a:r>
              <a:rPr lang="cs-CZ" dirty="0"/>
              <a:t>„Na tomto schématu je vidět, k čemu nám podrobné hydraulické profilování při hledání průsaku slouží.</a:t>
            </a:r>
          </a:p>
          <a:p>
            <a:r>
              <a:rPr lang="cs-CZ" dirty="0"/>
              <a:t>V tělese hráze nebo jejím podloží může být propustnější poloha, například vrstva písku či štěrku. Pokud je propojená s nádrží a s prostředím za hrází, může převádět významnou část unikající vody.</a:t>
            </a:r>
          </a:p>
          <a:p>
            <a:r>
              <a:rPr lang="cs-CZ" dirty="0"/>
              <a:t>Modrá křivka schematicky znázorňuje tlakovou odezvu HPT v jednotlivých hloubkách. Při srovnatelném průtoku potřebujeme v méně propustné zemině vyšší dodatečný tlak. V propustnější poloze voda odtéká snáze a korigovaný tlak klesá.</a:t>
            </a:r>
          </a:p>
          <a:p>
            <a:r>
              <a:rPr lang="cs-CZ" dirty="0"/>
              <a:t>Tímto způsobem můžeme určit hloubku a přibližnou mocnost propustného intervalu. Pomocí více sond následně ověřujeme jeho pokračování podél hráze a sestavujeme představu o prostorovém uspořádání prostředí.</a:t>
            </a:r>
          </a:p>
          <a:p>
            <a:r>
              <a:rPr lang="cs-CZ" dirty="0"/>
              <a:t>Samotné nalezení propustné vrstvy ale ještě nepotvrzuje, že právě ona způsobuje pozorovaný únik vody. Její hydraulické propojení a význam pro průsak potřebujeme ověřit dalšími zkouškami.</a:t>
            </a:r>
          </a:p>
          <a:p>
            <a:r>
              <a:rPr lang="cs-CZ" dirty="0"/>
              <a:t>Jakmile máme průsakovou cestu dostatečně objasněnou, můžeme připravit cílené utěsnění. Červená šipka znázorňuje tento navazující krok: aplikaci těsnicí suspenze do vybraného hloubkového intervalu pomocí vhodného injekčního nástroje.</a:t>
            </a:r>
          </a:p>
          <a:p>
            <a:r>
              <a:rPr lang="cs-CZ" dirty="0"/>
              <a:t>Průzkum nám tedy pomáhá určit, kam zásah umístit a jaký rozsah má mít. Vlastní návrh injektáže pak zahrnuje také volbu materiálu, rozmístění bodů, aplikačních tlaků a množství suspenze.</a:t>
            </a:r>
          </a:p>
          <a:p>
            <a:r>
              <a:rPr lang="cs-CZ" dirty="0"/>
              <a:t>Právě tento postup od vyhledání propustné polohy přes její ověření až po cílenou bentonitovou injektáž si následně ukážeme na lokalitě Hradečno.“</a:t>
            </a:r>
          </a:p>
          <a:p>
            <a:endParaRPr lang="cs-CZ" dirty="0"/>
          </a:p>
        </p:txBody>
      </p:sp>
      <p:sp>
        <p:nvSpPr>
          <p:cNvPr id="4" name="Slide Number Placeholder 3">
            <a:extLst>
              <a:ext uri="{FF2B5EF4-FFF2-40B4-BE49-F238E27FC236}">
                <a16:creationId xmlns:a16="http://schemas.microsoft.com/office/drawing/2014/main" id="{937BAA95-8DFB-3EE5-29C0-50101F187B74}"/>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0690373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722EA5-D6C3-8F16-46AF-999B3970A7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A8D42D-DB7C-5813-1278-1A83245F04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2C4D2C-911B-0BF2-30CC-6D85A3F59376}"/>
              </a:ext>
            </a:extLst>
          </p:cNvPr>
          <p:cNvSpPr>
            <a:spLocks noGrp="1"/>
          </p:cNvSpPr>
          <p:nvPr>
            <p:ph type="body" idx="1"/>
          </p:nvPr>
        </p:nvSpPr>
        <p:spPr/>
        <p:txBody>
          <a:bodyPr/>
          <a:lstStyle/>
          <a:p>
            <a:r>
              <a:rPr lang="cs-CZ" dirty="0"/>
              <a:t>„Hydraulické profilování potřebujeme propojit s dalšími informacemi o prostředí. Především nás zajímá, jaký materiál jednotlivým hydraulickým odezvám odpovídá a jak jsou propustnější polohy vzájemně propojené.</a:t>
            </a:r>
          </a:p>
          <a:p>
            <a:r>
              <a:rPr lang="cs-CZ" dirty="0"/>
              <a:t>První možností jsou jádrové odběry, které vidíte na fotografii vlevo nahoře. Zeminu odebíráme do plastových pouzder a získáváme přímý záznam materiálů v jednotlivých hloubkách. Můžeme popsat střídání vrstev, zastoupení písku, štěrku a jemnozrnných příměsí a odebrat vzorky například pro zrnitostní analýzu.</a:t>
            </a:r>
          </a:p>
          <a:p>
            <a:r>
              <a:rPr lang="cs-CZ" dirty="0"/>
              <a:t>Při společném vyhodnocení s HPT potom dokážeme spojit konkrétní hydraulickou odezvu s materiálem, který se v dané hloubce skutečně nachází.</a:t>
            </a:r>
          </a:p>
          <a:p>
            <a:r>
              <a:rPr lang="cs-CZ" dirty="0"/>
              <a:t>Další možností je instalace úzkoprofilových sond. Ty umožňují sledovat hladinu podzemní vody a provádět hydraulické nebo stopovací zkoušky. Výhodou je, že se k instalované sondě můžeme opakovaně vracet a sledovat změny v čase.</a:t>
            </a:r>
          </a:p>
          <a:p>
            <a:r>
              <a:rPr lang="cs-CZ" dirty="0"/>
              <a:t>Při vyhodnocení je důležité znát její konstrukci, především hloubku a délku perforovaného úseku. Pokud perforace propojuje několik vrstev, získáváme jejich společnou odezvu. To musíme respektovat při interpretaci naměřené hladiny i výsledků zkoušek.</a:t>
            </a:r>
          </a:p>
          <a:p>
            <a:r>
              <a:rPr lang="cs-CZ" dirty="0"/>
              <a:t>Stopovací zkoušky nám potom pomáhají ověřovat hydraulické propojení prostředí. Do vybraného místa aplikujeme stopovač a následně sledujeme, kde a v jaké hloubce jej zachytíme.</a:t>
            </a:r>
          </a:p>
          <a:p>
            <a:r>
              <a:rPr lang="cs-CZ" dirty="0"/>
              <a:t>Způsob detekce volíme podle použitého stopovače. Sůl zvyšuje elektrickou vodivost vody, což se může projevit také v měření vodivosti prostředí. Fluorescein můžeme rozpoznávat opticky podle jeho fluorescence, například kamerou kombinované sondy </a:t>
            </a:r>
            <a:r>
              <a:rPr lang="cs-CZ" dirty="0" err="1"/>
              <a:t>OiHPT</a:t>
            </a:r>
            <a:r>
              <a:rPr lang="cs-CZ" dirty="0"/>
              <a:t> při vhodném osvětlení.</a:t>
            </a:r>
          </a:p>
          <a:p>
            <a:r>
              <a:rPr lang="cs-CZ" dirty="0"/>
              <a:t>Vpravo vidíte příklad společného zobrazení elektrické vodivosti, fluorescenční odezvy a optického záznamu. Takové zobrazení umožňuje přiřadit zachycený signál ke konkrétnímu hloubkovému intervalu.</a:t>
            </a:r>
          </a:p>
          <a:p>
            <a:r>
              <a:rPr lang="cs-CZ" dirty="0"/>
              <a:t>Výsledky vždy porovnáváme s výchozím stavem. Elektrickou vodivost ovlivňují také přirozené vlastnosti zeminy a vody a fluoreskovat mohou i jiné látky přítomné v prostředí.</a:t>
            </a:r>
          </a:p>
          <a:p>
            <a:r>
              <a:rPr lang="cs-CZ" dirty="0"/>
              <a:t>Spojením těchto metod postupně zpřesňujeme představu o průsakové cestě. Získáváme tak podklad pro rozhodnutí, do kterého místa a hloubkového intervalu zaměřit těsnicí zásah.“</a:t>
            </a:r>
          </a:p>
          <a:p>
            <a:endParaRPr lang="cs-CZ" dirty="0"/>
          </a:p>
        </p:txBody>
      </p:sp>
      <p:sp>
        <p:nvSpPr>
          <p:cNvPr id="4" name="Slide Number Placeholder 3">
            <a:extLst>
              <a:ext uri="{FF2B5EF4-FFF2-40B4-BE49-F238E27FC236}">
                <a16:creationId xmlns:a16="http://schemas.microsoft.com/office/drawing/2014/main" id="{08E8737D-882A-6FEF-6172-2A94006BA5E4}"/>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7191261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A72D55-F45D-DBF5-3AFF-3345E0B072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85835D-3917-3217-5A47-F302861864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8B0663-50BC-4283-1FF4-521C6B10C463}"/>
              </a:ext>
            </a:extLst>
          </p:cNvPr>
          <p:cNvSpPr>
            <a:spLocks noGrp="1"/>
          </p:cNvSpPr>
          <p:nvPr>
            <p:ph type="body" idx="1"/>
          </p:nvPr>
        </p:nvSpPr>
        <p:spPr/>
        <p:txBody>
          <a:bodyPr/>
          <a:lstStyle/>
          <a:p>
            <a:r>
              <a:rPr lang="cs-CZ" dirty="0"/>
              <a:t>„Po vymezení a ověření průsakové cesty můžeme přistoupit k cílenému utěsnění. Na obrázku je znázorněná aplikace bentonitové suspenze do propustnější polohy.</a:t>
            </a:r>
          </a:p>
          <a:p>
            <a:r>
              <a:rPr lang="cs-CZ" dirty="0"/>
              <a:t>Bentonit je jemnozrnný jílový materiál. Po smíchání s vodou vytváří suspenzi, kterou můžeme čerpat do prostředí. Cílem je dopravit jemné jílové částice do přístupných průsakových cest a snížit jejich hydraulickou vodivost. Výsledný účinek závisí na vlastnostech bentonitu, připravené směsi i samotné zeminy. Schopnost bentonitu hydratovat a bobtnat je přitom jen jednou ze součástí jeho těsnicího působení.</a:t>
            </a:r>
          </a:p>
          <a:p>
            <a:r>
              <a:rPr lang="cs-CZ" dirty="0"/>
              <a:t>Začneme na levé straně obrázku. Tady připravujeme suspenzi podle zvolené receptury. Bentonit potřebujeme dobře rozmíchat, aby směs měla požadovanou konzistenci a byla vhodná pro čerpání i pronikání do cílového prostředí.</a:t>
            </a:r>
          </a:p>
          <a:p>
            <a:r>
              <a:rPr lang="cs-CZ" dirty="0"/>
              <a:t>Z připravené zásoby potom suspenzi dopravujeme přes injekční čerpadlo a hadici do aplikačního nástroje. Ten umístíme do hloubkového intervalu, který jsme vybrali na základě průzkumu.</a:t>
            </a:r>
          </a:p>
          <a:p>
            <a:r>
              <a:rPr lang="cs-CZ" dirty="0"/>
              <a:t>Na obrázku je tímto intervalem </a:t>
            </a:r>
            <a:r>
              <a:rPr lang="cs-CZ" dirty="0" err="1"/>
              <a:t>hrubozrnnější</a:t>
            </a:r>
            <a:r>
              <a:rPr lang="cs-CZ" dirty="0"/>
              <a:t> vrstva. Světlá oblast schematicky ukazuje prostor, do kterého se suspenze šíří. Ve skutečnosti nebude její rozložení tak pravidelné. Ovlivňuje ho uspořádání pórů, jemnozrnné příměsi, propojení vrstvy i vlastnosti suspenze.</a:t>
            </a:r>
          </a:p>
          <a:p>
            <a:r>
              <a:rPr lang="cs-CZ" dirty="0"/>
              <a:t>Proto postupujeme po navržených hloubkových úsecích a aplikačních bodech. Průběžně zaznamenáváme tlak, průtok a aplikovaný objem. Tyto údaje nám pomáhají posoudit, jak prostředí směs přijímá a zda je potřeba postup upravit.</a:t>
            </a:r>
          </a:p>
          <a:p>
            <a:r>
              <a:rPr lang="cs-CZ" dirty="0"/>
              <a:t>U zemní hráze je zásadní přizpůsobit tlak jejím podmínkám. Chceme využít existující propustné cesty a omezit jejich průchodnost. Příliš vysoký tlak by mohl naopak způsobit porušení zeminy nebo její nadzvednutí.</a:t>
            </a:r>
          </a:p>
          <a:p>
            <a:r>
              <a:rPr lang="cs-CZ" dirty="0"/>
              <a:t>Samotné dopravení určitého množství bentonitu ale ještě neprokazuje úspěšné utěsnění. Výsledek následně ověřujeme sledováním průsaků, hladin a podle potřeby kontrolními hydraulickými zkouškami. Důležité je také to, jak se účinek vyvíjí v čase.</a:t>
            </a:r>
          </a:p>
          <a:p>
            <a:r>
              <a:rPr lang="cs-CZ" dirty="0"/>
              <a:t>Jak tento postup vypadal při skutečné realizaci, si ukážeme na příkladu hráze v Hradečně.“</a:t>
            </a:r>
          </a:p>
          <a:p>
            <a:endParaRPr lang="cs-CZ" dirty="0"/>
          </a:p>
        </p:txBody>
      </p:sp>
      <p:sp>
        <p:nvSpPr>
          <p:cNvPr id="4" name="Slide Number Placeholder 3">
            <a:extLst>
              <a:ext uri="{FF2B5EF4-FFF2-40B4-BE49-F238E27FC236}">
                <a16:creationId xmlns:a16="http://schemas.microsoft.com/office/drawing/2014/main" id="{23EA3940-D62F-AF72-1A3D-C0AA9E939A2F}"/>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5062601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E0CF18-505C-C5D9-0C69-78CD9A11C8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61CCDD-6DC2-CF8E-A79E-2D93A5C72B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124B6C-6925-0969-8255-34F1763FC963}"/>
              </a:ext>
            </a:extLst>
          </p:cNvPr>
          <p:cNvSpPr>
            <a:spLocks noGrp="1"/>
          </p:cNvSpPr>
          <p:nvPr>
            <p:ph type="body" idx="1"/>
          </p:nvPr>
        </p:nvSpPr>
        <p:spPr/>
        <p:txBody>
          <a:bodyPr/>
          <a:lstStyle/>
          <a:p>
            <a:r>
              <a:rPr dirty="0"/>
              <a:t>Na </a:t>
            </a:r>
            <a:r>
              <a:rPr dirty="0" err="1"/>
              <a:t>tomto</a:t>
            </a:r>
            <a:r>
              <a:rPr dirty="0"/>
              <a:t> </a:t>
            </a:r>
            <a:r>
              <a:rPr dirty="0" err="1"/>
              <a:t>schématu</a:t>
            </a:r>
            <a:r>
              <a:rPr dirty="0"/>
              <a:t> se </a:t>
            </a:r>
            <a:r>
              <a:rPr dirty="0" err="1"/>
              <a:t>díváme</a:t>
            </a:r>
            <a:r>
              <a:rPr dirty="0"/>
              <a:t> do </a:t>
            </a:r>
            <a:r>
              <a:rPr dirty="0" err="1"/>
              <a:t>zeminy</a:t>
            </a:r>
            <a:r>
              <a:rPr dirty="0"/>
              <a:t> po </a:t>
            </a:r>
            <a:r>
              <a:rPr dirty="0" err="1"/>
              <a:t>aplikaci</a:t>
            </a:r>
            <a:r>
              <a:rPr dirty="0"/>
              <a:t> </a:t>
            </a:r>
            <a:r>
              <a:rPr dirty="0" err="1"/>
              <a:t>bentonitové</a:t>
            </a:r>
            <a:r>
              <a:rPr dirty="0"/>
              <a:t> </a:t>
            </a:r>
            <a:r>
              <a:rPr dirty="0" err="1"/>
              <a:t>suspenze</a:t>
            </a:r>
            <a:r>
              <a:rPr dirty="0"/>
              <a:t> a </a:t>
            </a:r>
            <a:r>
              <a:rPr dirty="0" err="1"/>
              <a:t>její</a:t>
            </a:r>
            <a:r>
              <a:rPr dirty="0"/>
              <a:t> </a:t>
            </a:r>
            <a:r>
              <a:rPr dirty="0" err="1"/>
              <a:t>hydrataci</a:t>
            </a:r>
            <a:r>
              <a:rPr dirty="0"/>
              <a:t>. </a:t>
            </a:r>
            <a:r>
              <a:rPr dirty="0" err="1"/>
              <a:t>Béžové</a:t>
            </a:r>
            <a:r>
              <a:rPr dirty="0"/>
              <a:t> </a:t>
            </a:r>
            <a:r>
              <a:rPr dirty="0" err="1"/>
              <a:t>kruhy</a:t>
            </a:r>
            <a:r>
              <a:rPr dirty="0"/>
              <a:t> </a:t>
            </a:r>
            <a:r>
              <a:rPr dirty="0" err="1"/>
              <a:t>představují</a:t>
            </a:r>
            <a:r>
              <a:rPr dirty="0"/>
              <a:t> </a:t>
            </a:r>
            <a:r>
              <a:rPr dirty="0" err="1"/>
              <a:t>původní</a:t>
            </a:r>
            <a:r>
              <a:rPr dirty="0"/>
              <a:t> </a:t>
            </a:r>
            <a:r>
              <a:rPr dirty="0" err="1"/>
              <a:t>zrna</a:t>
            </a:r>
            <a:r>
              <a:rPr dirty="0"/>
              <a:t> </a:t>
            </a:r>
            <a:r>
              <a:rPr dirty="0" err="1"/>
              <a:t>zeminy</a:t>
            </a:r>
            <a:r>
              <a:rPr dirty="0"/>
              <a:t>, </a:t>
            </a:r>
            <a:r>
              <a:rPr dirty="0" err="1"/>
              <a:t>modrá</a:t>
            </a:r>
            <a:r>
              <a:rPr dirty="0"/>
              <a:t> </a:t>
            </a:r>
            <a:r>
              <a:rPr dirty="0" err="1"/>
              <a:t>voda</a:t>
            </a:r>
            <a:r>
              <a:rPr dirty="0"/>
              <a:t> </a:t>
            </a:r>
            <a:r>
              <a:rPr dirty="0" err="1"/>
              <a:t>zůstává</a:t>
            </a:r>
            <a:r>
              <a:rPr dirty="0"/>
              <a:t> v </a:t>
            </a:r>
            <a:r>
              <a:rPr dirty="0" err="1"/>
              <a:t>pórech</a:t>
            </a:r>
            <a:r>
              <a:rPr dirty="0"/>
              <a:t> a </a:t>
            </a:r>
            <a:r>
              <a:rPr dirty="0" err="1"/>
              <a:t>oranžově</a:t>
            </a:r>
            <a:r>
              <a:rPr dirty="0"/>
              <a:t> je </a:t>
            </a:r>
            <a:r>
              <a:rPr dirty="0" err="1"/>
              <a:t>zvýrazněný</a:t>
            </a:r>
            <a:r>
              <a:rPr dirty="0"/>
              <a:t> </a:t>
            </a:r>
            <a:r>
              <a:rPr dirty="0" err="1"/>
              <a:t>bentonit</a:t>
            </a:r>
            <a:r>
              <a:rPr dirty="0"/>
              <a:t>. </a:t>
            </a:r>
            <a:r>
              <a:rPr dirty="0" err="1"/>
              <a:t>Jeho</a:t>
            </a:r>
            <a:r>
              <a:rPr dirty="0"/>
              <a:t> </a:t>
            </a:r>
            <a:r>
              <a:rPr dirty="0" err="1"/>
              <a:t>částice</a:t>
            </a:r>
            <a:r>
              <a:rPr dirty="0"/>
              <a:t> </a:t>
            </a:r>
            <a:r>
              <a:rPr dirty="0" err="1"/>
              <a:t>jsou</a:t>
            </a:r>
            <a:r>
              <a:rPr dirty="0"/>
              <a:t> pro </a:t>
            </a:r>
            <a:r>
              <a:rPr dirty="0" err="1"/>
              <a:t>názornost</a:t>
            </a:r>
            <a:r>
              <a:rPr dirty="0"/>
              <a:t> </a:t>
            </a:r>
            <a:r>
              <a:rPr dirty="0" err="1"/>
              <a:t>výrazně</a:t>
            </a:r>
            <a:r>
              <a:rPr dirty="0"/>
              <a:t> </a:t>
            </a:r>
            <a:r>
              <a:rPr dirty="0" err="1"/>
              <a:t>zvětšené</a:t>
            </a:r>
            <a:r>
              <a:rPr dirty="0"/>
              <a:t>.</a:t>
            </a:r>
          </a:p>
          <a:p>
            <a:endParaRPr dirty="0"/>
          </a:p>
          <a:p>
            <a:r>
              <a:rPr dirty="0" err="1"/>
              <a:t>Bentonit</a:t>
            </a:r>
            <a:r>
              <a:rPr dirty="0"/>
              <a:t> </a:t>
            </a:r>
            <a:r>
              <a:rPr dirty="0" err="1"/>
              <a:t>dopravujeme</a:t>
            </a:r>
            <a:r>
              <a:rPr dirty="0"/>
              <a:t> do </a:t>
            </a:r>
            <a:r>
              <a:rPr dirty="0" err="1"/>
              <a:t>prostředí</a:t>
            </a:r>
            <a:r>
              <a:rPr dirty="0"/>
              <a:t> </a:t>
            </a:r>
            <a:r>
              <a:rPr dirty="0" err="1"/>
              <a:t>ve</a:t>
            </a:r>
            <a:r>
              <a:rPr dirty="0"/>
              <a:t> </a:t>
            </a:r>
            <a:r>
              <a:rPr dirty="0" err="1"/>
              <a:t>formě</a:t>
            </a:r>
            <a:r>
              <a:rPr dirty="0"/>
              <a:t> </a:t>
            </a:r>
            <a:r>
              <a:rPr dirty="0" err="1"/>
              <a:t>suspenze</a:t>
            </a:r>
            <a:r>
              <a:rPr dirty="0"/>
              <a:t>. Voda </a:t>
            </a:r>
            <a:r>
              <a:rPr dirty="0" err="1"/>
              <a:t>přenáší</a:t>
            </a:r>
            <a:r>
              <a:rPr dirty="0"/>
              <a:t> </a:t>
            </a:r>
            <a:r>
              <a:rPr dirty="0" err="1"/>
              <a:t>jemné</a:t>
            </a:r>
            <a:r>
              <a:rPr dirty="0"/>
              <a:t> </a:t>
            </a:r>
            <a:r>
              <a:rPr dirty="0" err="1"/>
              <a:t>částice</a:t>
            </a:r>
            <a:r>
              <a:rPr dirty="0"/>
              <a:t> </a:t>
            </a:r>
            <a:r>
              <a:rPr dirty="0" err="1"/>
              <a:t>přístupnými</a:t>
            </a:r>
            <a:r>
              <a:rPr dirty="0"/>
              <a:t> </a:t>
            </a:r>
            <a:r>
              <a:rPr dirty="0" err="1"/>
              <a:t>cestami</a:t>
            </a:r>
            <a:r>
              <a:rPr dirty="0"/>
              <a:t> </a:t>
            </a:r>
            <a:r>
              <a:rPr dirty="0" err="1"/>
              <a:t>mezi</a:t>
            </a:r>
            <a:r>
              <a:rPr dirty="0"/>
              <a:t> </a:t>
            </a:r>
            <a:r>
              <a:rPr dirty="0" err="1"/>
              <a:t>zrny</a:t>
            </a:r>
            <a:r>
              <a:rPr dirty="0"/>
              <a:t>. </a:t>
            </a:r>
            <a:r>
              <a:rPr dirty="0" err="1"/>
              <a:t>Částice</a:t>
            </a:r>
            <a:r>
              <a:rPr dirty="0"/>
              <a:t> se </a:t>
            </a:r>
            <a:r>
              <a:rPr dirty="0" err="1"/>
              <a:t>postupně</a:t>
            </a:r>
            <a:r>
              <a:rPr dirty="0"/>
              <a:t> </a:t>
            </a:r>
            <a:r>
              <a:rPr dirty="0" err="1"/>
              <a:t>zachycují</a:t>
            </a:r>
            <a:r>
              <a:rPr dirty="0"/>
              <a:t> a </a:t>
            </a:r>
            <a:r>
              <a:rPr dirty="0" err="1"/>
              <a:t>hromadí</a:t>
            </a:r>
            <a:r>
              <a:rPr dirty="0"/>
              <a:t>, </a:t>
            </a:r>
            <a:r>
              <a:rPr dirty="0" err="1"/>
              <a:t>zejména</a:t>
            </a:r>
            <a:r>
              <a:rPr dirty="0"/>
              <a:t> v </a:t>
            </a:r>
            <a:r>
              <a:rPr dirty="0" err="1"/>
              <a:t>užších</a:t>
            </a:r>
            <a:r>
              <a:rPr dirty="0"/>
              <a:t> </a:t>
            </a:r>
            <a:r>
              <a:rPr dirty="0" err="1"/>
              <a:t>průchodech</a:t>
            </a:r>
            <a:r>
              <a:rPr dirty="0"/>
              <a:t>, </a:t>
            </a:r>
            <a:r>
              <a:rPr dirty="0" err="1"/>
              <a:t>kterým</a:t>
            </a:r>
            <a:r>
              <a:rPr dirty="0"/>
              <a:t> </a:t>
            </a:r>
            <a:r>
              <a:rPr dirty="0" err="1"/>
              <a:t>říkáme</a:t>
            </a:r>
            <a:r>
              <a:rPr dirty="0"/>
              <a:t> </a:t>
            </a:r>
            <a:r>
              <a:rPr dirty="0" err="1"/>
              <a:t>pórová</a:t>
            </a:r>
            <a:r>
              <a:rPr dirty="0"/>
              <a:t> </a:t>
            </a:r>
            <a:r>
              <a:rPr dirty="0" err="1"/>
              <a:t>hrdla</a:t>
            </a:r>
            <a:r>
              <a:rPr dirty="0"/>
              <a:t>. </a:t>
            </a:r>
            <a:r>
              <a:rPr dirty="0" err="1"/>
              <a:t>Současně</a:t>
            </a:r>
            <a:r>
              <a:rPr dirty="0"/>
              <a:t> </a:t>
            </a:r>
            <a:r>
              <a:rPr dirty="0" err="1"/>
              <a:t>bentonit</a:t>
            </a:r>
            <a:r>
              <a:rPr dirty="0"/>
              <a:t> </a:t>
            </a:r>
            <a:r>
              <a:rPr dirty="0" err="1"/>
              <a:t>váže</a:t>
            </a:r>
            <a:r>
              <a:rPr dirty="0"/>
              <a:t> </a:t>
            </a:r>
            <a:r>
              <a:rPr dirty="0" err="1"/>
              <a:t>vodu</a:t>
            </a:r>
            <a:r>
              <a:rPr dirty="0"/>
              <a:t> a </a:t>
            </a:r>
            <a:r>
              <a:rPr dirty="0" err="1"/>
              <a:t>bobtná</a:t>
            </a:r>
            <a:r>
              <a:rPr dirty="0"/>
              <a:t>. </a:t>
            </a:r>
            <a:r>
              <a:rPr dirty="0" err="1"/>
              <a:t>Tím</a:t>
            </a:r>
            <a:r>
              <a:rPr dirty="0"/>
              <a:t> </a:t>
            </a:r>
            <a:r>
              <a:rPr dirty="0" err="1"/>
              <a:t>přispívá</a:t>
            </a:r>
            <a:r>
              <a:rPr dirty="0"/>
              <a:t> k </a:t>
            </a:r>
            <a:r>
              <a:rPr dirty="0" err="1"/>
              <a:t>vyplnění</a:t>
            </a:r>
            <a:r>
              <a:rPr dirty="0"/>
              <a:t> </a:t>
            </a:r>
            <a:r>
              <a:rPr dirty="0" err="1"/>
              <a:t>pórů</a:t>
            </a:r>
            <a:r>
              <a:rPr dirty="0"/>
              <a:t> a k </a:t>
            </a:r>
            <a:r>
              <a:rPr dirty="0" err="1"/>
              <a:t>dalšímu</a:t>
            </a:r>
            <a:r>
              <a:rPr dirty="0"/>
              <a:t> </a:t>
            </a:r>
            <a:r>
              <a:rPr dirty="0" err="1"/>
              <a:t>omezení</a:t>
            </a:r>
            <a:r>
              <a:rPr dirty="0"/>
              <a:t> </a:t>
            </a:r>
            <a:r>
              <a:rPr dirty="0" err="1"/>
              <a:t>jejich</a:t>
            </a:r>
            <a:r>
              <a:rPr dirty="0"/>
              <a:t> </a:t>
            </a:r>
            <a:r>
              <a:rPr dirty="0" err="1"/>
              <a:t>propojení</a:t>
            </a:r>
            <a:r>
              <a:rPr dirty="0"/>
              <a:t>.</a:t>
            </a:r>
          </a:p>
          <a:p>
            <a:endParaRPr dirty="0"/>
          </a:p>
          <a:p>
            <a:r>
              <a:rPr dirty="0"/>
              <a:t>Pro </a:t>
            </a:r>
            <a:r>
              <a:rPr dirty="0" err="1"/>
              <a:t>účinek</a:t>
            </a:r>
            <a:r>
              <a:rPr dirty="0"/>
              <a:t> </a:t>
            </a:r>
            <a:r>
              <a:rPr dirty="0" err="1"/>
              <a:t>injektáže</a:t>
            </a:r>
            <a:r>
              <a:rPr dirty="0"/>
              <a:t> je </a:t>
            </a:r>
            <a:r>
              <a:rPr dirty="0" err="1"/>
              <a:t>zásadní</a:t>
            </a:r>
            <a:r>
              <a:rPr dirty="0"/>
              <a:t> </a:t>
            </a:r>
            <a:r>
              <a:rPr dirty="0" err="1"/>
              <a:t>právě</a:t>
            </a:r>
            <a:r>
              <a:rPr dirty="0"/>
              <a:t> </a:t>
            </a:r>
            <a:r>
              <a:rPr dirty="0" err="1"/>
              <a:t>propojení</a:t>
            </a:r>
            <a:r>
              <a:rPr dirty="0"/>
              <a:t> </a:t>
            </a:r>
            <a:r>
              <a:rPr dirty="0" err="1"/>
              <a:t>pórů</a:t>
            </a:r>
            <a:r>
              <a:rPr dirty="0"/>
              <a:t>. </a:t>
            </a:r>
            <a:r>
              <a:rPr dirty="0" err="1"/>
              <a:t>Nemusíme</a:t>
            </a:r>
            <a:r>
              <a:rPr dirty="0"/>
              <a:t> </a:t>
            </a:r>
            <a:r>
              <a:rPr dirty="0" err="1"/>
              <a:t>zaplnit</a:t>
            </a:r>
            <a:r>
              <a:rPr dirty="0"/>
              <a:t> </a:t>
            </a:r>
            <a:r>
              <a:rPr dirty="0" err="1"/>
              <a:t>každý</a:t>
            </a:r>
            <a:r>
              <a:rPr dirty="0"/>
              <a:t> </a:t>
            </a:r>
            <a:r>
              <a:rPr dirty="0" err="1"/>
              <a:t>jednotlivý</a:t>
            </a:r>
            <a:r>
              <a:rPr dirty="0"/>
              <a:t> </a:t>
            </a:r>
            <a:r>
              <a:rPr dirty="0" err="1"/>
              <a:t>pór</a:t>
            </a:r>
            <a:r>
              <a:rPr dirty="0"/>
              <a:t>. </a:t>
            </a:r>
            <a:r>
              <a:rPr dirty="0" err="1"/>
              <a:t>Když</a:t>
            </a:r>
            <a:r>
              <a:rPr dirty="0"/>
              <a:t> </a:t>
            </a:r>
            <a:r>
              <a:rPr dirty="0" err="1"/>
              <a:t>zúžíme</a:t>
            </a:r>
            <a:r>
              <a:rPr dirty="0"/>
              <a:t> </a:t>
            </a:r>
            <a:r>
              <a:rPr dirty="0" err="1"/>
              <a:t>nebo</a:t>
            </a:r>
            <a:r>
              <a:rPr dirty="0"/>
              <a:t> </a:t>
            </a:r>
            <a:r>
              <a:rPr dirty="0" err="1"/>
              <a:t>místy</a:t>
            </a:r>
            <a:r>
              <a:rPr dirty="0"/>
              <a:t> </a:t>
            </a:r>
            <a:r>
              <a:rPr dirty="0" err="1"/>
              <a:t>uzavřeme</a:t>
            </a:r>
            <a:r>
              <a:rPr dirty="0"/>
              <a:t> </a:t>
            </a:r>
            <a:r>
              <a:rPr dirty="0" err="1"/>
              <a:t>průchody</a:t>
            </a:r>
            <a:r>
              <a:rPr dirty="0"/>
              <a:t> </a:t>
            </a:r>
            <a:r>
              <a:rPr dirty="0" err="1"/>
              <a:t>mezi</a:t>
            </a:r>
            <a:r>
              <a:rPr dirty="0"/>
              <a:t> </a:t>
            </a:r>
            <a:r>
              <a:rPr dirty="0" err="1"/>
              <a:t>nimi</a:t>
            </a:r>
            <a:r>
              <a:rPr dirty="0"/>
              <a:t>, </a:t>
            </a:r>
            <a:r>
              <a:rPr dirty="0" err="1"/>
              <a:t>vodě</a:t>
            </a:r>
            <a:r>
              <a:rPr dirty="0"/>
              <a:t> </a:t>
            </a:r>
            <a:r>
              <a:rPr dirty="0" err="1"/>
              <a:t>výrazně</a:t>
            </a:r>
            <a:r>
              <a:rPr dirty="0"/>
              <a:t> </a:t>
            </a:r>
            <a:r>
              <a:rPr dirty="0" err="1"/>
              <a:t>ztížíme</a:t>
            </a:r>
            <a:r>
              <a:rPr dirty="0"/>
              <a:t> </a:t>
            </a:r>
            <a:r>
              <a:rPr dirty="0" err="1"/>
              <a:t>proudění</a:t>
            </a:r>
            <a:r>
              <a:rPr dirty="0"/>
              <a:t>. Voda </a:t>
            </a:r>
            <a:r>
              <a:rPr dirty="0" err="1"/>
              <a:t>přitom</a:t>
            </a:r>
            <a:r>
              <a:rPr dirty="0"/>
              <a:t> v </a:t>
            </a:r>
            <a:r>
              <a:rPr dirty="0" err="1"/>
              <a:t>ošetřené</a:t>
            </a:r>
            <a:r>
              <a:rPr dirty="0"/>
              <a:t> </a:t>
            </a:r>
            <a:r>
              <a:rPr dirty="0" err="1"/>
              <a:t>zemině</a:t>
            </a:r>
            <a:r>
              <a:rPr dirty="0"/>
              <a:t> </a:t>
            </a:r>
            <a:r>
              <a:rPr dirty="0" err="1"/>
              <a:t>zůstává</a:t>
            </a:r>
            <a:r>
              <a:rPr dirty="0"/>
              <a:t>, ale </a:t>
            </a:r>
            <a:r>
              <a:rPr dirty="0" err="1"/>
              <a:t>její</a:t>
            </a:r>
            <a:r>
              <a:rPr dirty="0"/>
              <a:t> </a:t>
            </a:r>
            <a:r>
              <a:rPr dirty="0" err="1"/>
              <a:t>průtok</a:t>
            </a:r>
            <a:r>
              <a:rPr dirty="0"/>
              <a:t> </a:t>
            </a:r>
            <a:r>
              <a:rPr dirty="0" err="1"/>
              <a:t>prostředím</a:t>
            </a:r>
            <a:r>
              <a:rPr dirty="0"/>
              <a:t> se </a:t>
            </a:r>
            <a:r>
              <a:rPr dirty="0" err="1"/>
              <a:t>omezuje</a:t>
            </a:r>
            <a:r>
              <a:rPr dirty="0"/>
              <a:t>.</a:t>
            </a:r>
          </a:p>
          <a:p>
            <a:endParaRPr dirty="0"/>
          </a:p>
          <a:p>
            <a:r>
              <a:rPr dirty="0" err="1"/>
              <a:t>Přerušovaná</a:t>
            </a:r>
            <a:r>
              <a:rPr dirty="0"/>
              <a:t> </a:t>
            </a:r>
            <a:r>
              <a:rPr dirty="0" err="1"/>
              <a:t>modrá</a:t>
            </a:r>
            <a:r>
              <a:rPr dirty="0"/>
              <a:t> </a:t>
            </a:r>
            <a:r>
              <a:rPr dirty="0" err="1"/>
              <a:t>čára</a:t>
            </a:r>
            <a:r>
              <a:rPr dirty="0"/>
              <a:t> </a:t>
            </a:r>
            <a:r>
              <a:rPr dirty="0" err="1"/>
              <a:t>označuje</a:t>
            </a:r>
            <a:r>
              <a:rPr dirty="0"/>
              <a:t> </a:t>
            </a:r>
            <a:r>
              <a:rPr dirty="0" err="1"/>
              <a:t>původní</a:t>
            </a:r>
            <a:r>
              <a:rPr dirty="0"/>
              <a:t> </a:t>
            </a:r>
            <a:r>
              <a:rPr dirty="0" err="1"/>
              <a:t>hladinu</a:t>
            </a:r>
            <a:r>
              <a:rPr dirty="0"/>
              <a:t> </a:t>
            </a:r>
            <a:r>
              <a:rPr dirty="0" err="1"/>
              <a:t>podzemní</a:t>
            </a:r>
            <a:r>
              <a:rPr dirty="0"/>
              <a:t> </a:t>
            </a:r>
            <a:r>
              <a:rPr dirty="0" err="1"/>
              <a:t>vody</a:t>
            </a:r>
            <a:r>
              <a:rPr dirty="0"/>
              <a:t>. </a:t>
            </a:r>
            <a:r>
              <a:rPr dirty="0" err="1"/>
              <a:t>Oranžovou</a:t>
            </a:r>
            <a:r>
              <a:rPr dirty="0"/>
              <a:t> </a:t>
            </a:r>
            <a:r>
              <a:rPr dirty="0" err="1"/>
              <a:t>výplň</a:t>
            </a:r>
            <a:r>
              <a:rPr dirty="0"/>
              <a:t> </a:t>
            </a:r>
            <a:r>
              <a:rPr dirty="0" err="1"/>
              <a:t>vidíme</a:t>
            </a:r>
            <a:r>
              <a:rPr dirty="0"/>
              <a:t> </a:t>
            </a:r>
            <a:r>
              <a:rPr dirty="0" err="1"/>
              <a:t>i</a:t>
            </a:r>
            <a:r>
              <a:rPr dirty="0"/>
              <a:t> </a:t>
            </a:r>
            <a:r>
              <a:rPr dirty="0" err="1"/>
              <a:t>částečně</a:t>
            </a:r>
            <a:r>
              <a:rPr dirty="0"/>
              <a:t> </a:t>
            </a:r>
            <a:r>
              <a:rPr dirty="0" err="1"/>
              <a:t>nad</a:t>
            </a:r>
            <a:r>
              <a:rPr dirty="0"/>
              <a:t> </a:t>
            </a:r>
            <a:r>
              <a:rPr dirty="0" err="1"/>
              <a:t>ní</a:t>
            </a:r>
            <a:r>
              <a:rPr dirty="0"/>
              <a:t>, </a:t>
            </a:r>
            <a:r>
              <a:rPr dirty="0" err="1"/>
              <a:t>protože</a:t>
            </a:r>
            <a:r>
              <a:rPr dirty="0"/>
              <a:t> </a:t>
            </a:r>
            <a:r>
              <a:rPr dirty="0" err="1"/>
              <a:t>injektovaná</a:t>
            </a:r>
            <a:r>
              <a:rPr dirty="0"/>
              <a:t> </a:t>
            </a:r>
            <a:r>
              <a:rPr dirty="0" err="1"/>
              <a:t>suspenze</a:t>
            </a:r>
            <a:r>
              <a:rPr dirty="0"/>
              <a:t> </a:t>
            </a:r>
            <a:r>
              <a:rPr dirty="0" err="1"/>
              <a:t>přináší</a:t>
            </a:r>
            <a:r>
              <a:rPr dirty="0"/>
              <a:t> </a:t>
            </a:r>
            <a:r>
              <a:rPr dirty="0" err="1"/>
              <a:t>vlastní</a:t>
            </a:r>
            <a:r>
              <a:rPr dirty="0"/>
              <a:t> </a:t>
            </a:r>
            <a:r>
              <a:rPr dirty="0" err="1"/>
              <a:t>vodu</a:t>
            </a:r>
            <a:r>
              <a:rPr dirty="0"/>
              <a:t> a </a:t>
            </a:r>
            <a:r>
              <a:rPr dirty="0" err="1"/>
              <a:t>může</a:t>
            </a:r>
            <a:r>
              <a:rPr dirty="0"/>
              <a:t> </a:t>
            </a:r>
            <a:r>
              <a:rPr dirty="0" err="1"/>
              <a:t>proniknout</a:t>
            </a:r>
            <a:r>
              <a:rPr dirty="0"/>
              <a:t> </a:t>
            </a:r>
            <a:r>
              <a:rPr dirty="0" err="1"/>
              <a:t>také</a:t>
            </a:r>
            <a:r>
              <a:rPr dirty="0"/>
              <a:t> do </a:t>
            </a:r>
            <a:r>
              <a:rPr dirty="0" err="1"/>
              <a:t>původně</a:t>
            </a:r>
            <a:r>
              <a:rPr dirty="0"/>
              <a:t> </a:t>
            </a:r>
            <a:r>
              <a:rPr dirty="0" err="1"/>
              <a:t>nenasycené</a:t>
            </a:r>
            <a:r>
              <a:rPr dirty="0"/>
              <a:t> </a:t>
            </a:r>
            <a:r>
              <a:rPr dirty="0" err="1"/>
              <a:t>části</a:t>
            </a:r>
            <a:r>
              <a:rPr dirty="0"/>
              <a:t> </a:t>
            </a:r>
            <a:r>
              <a:rPr dirty="0" err="1"/>
              <a:t>prostředí</a:t>
            </a:r>
            <a:r>
              <a:rPr dirty="0"/>
              <a:t>.</a:t>
            </a:r>
          </a:p>
          <a:p>
            <a:endParaRPr dirty="0"/>
          </a:p>
          <a:p>
            <a:r>
              <a:rPr dirty="0" err="1"/>
              <a:t>Šedé</a:t>
            </a:r>
            <a:r>
              <a:rPr dirty="0"/>
              <a:t> </a:t>
            </a:r>
            <a:r>
              <a:rPr dirty="0" err="1"/>
              <a:t>šipky</a:t>
            </a:r>
            <a:r>
              <a:rPr dirty="0"/>
              <a:t> u </a:t>
            </a:r>
            <a:r>
              <a:rPr dirty="0" err="1"/>
              <a:t>několika</a:t>
            </a:r>
            <a:r>
              <a:rPr dirty="0"/>
              <a:t> </a:t>
            </a:r>
            <a:r>
              <a:rPr dirty="0" err="1"/>
              <a:t>zrn</a:t>
            </a:r>
            <a:r>
              <a:rPr dirty="0"/>
              <a:t> </a:t>
            </a:r>
            <a:r>
              <a:rPr dirty="0" err="1"/>
              <a:t>naznačují</a:t>
            </a:r>
            <a:r>
              <a:rPr dirty="0"/>
              <a:t> </a:t>
            </a:r>
            <a:r>
              <a:rPr dirty="0" err="1"/>
              <a:t>možné</a:t>
            </a:r>
            <a:r>
              <a:rPr dirty="0"/>
              <a:t> </a:t>
            </a:r>
            <a:r>
              <a:rPr dirty="0" err="1"/>
              <a:t>drobné</a:t>
            </a:r>
            <a:r>
              <a:rPr dirty="0"/>
              <a:t> </a:t>
            </a:r>
            <a:r>
              <a:rPr dirty="0" err="1"/>
              <a:t>lokální</a:t>
            </a:r>
            <a:r>
              <a:rPr dirty="0"/>
              <a:t> </a:t>
            </a:r>
            <a:r>
              <a:rPr dirty="0" err="1"/>
              <a:t>přeuspořádání</a:t>
            </a:r>
            <a:r>
              <a:rPr dirty="0"/>
              <a:t> </a:t>
            </a:r>
            <a:r>
              <a:rPr dirty="0" err="1"/>
              <a:t>během</a:t>
            </a:r>
            <a:r>
              <a:rPr dirty="0"/>
              <a:t> </a:t>
            </a:r>
            <a:r>
              <a:rPr dirty="0" err="1"/>
              <a:t>zásahu</a:t>
            </a:r>
            <a:r>
              <a:rPr dirty="0"/>
              <a:t>. Je to </a:t>
            </a:r>
            <a:r>
              <a:rPr dirty="0" err="1"/>
              <a:t>možný</a:t>
            </a:r>
            <a:r>
              <a:rPr dirty="0"/>
              <a:t> </a:t>
            </a:r>
            <a:r>
              <a:rPr dirty="0" err="1"/>
              <a:t>doprovodný</a:t>
            </a:r>
            <a:r>
              <a:rPr dirty="0"/>
              <a:t> </a:t>
            </a:r>
            <a:r>
              <a:rPr dirty="0" err="1"/>
              <a:t>děj</a:t>
            </a:r>
            <a:r>
              <a:rPr dirty="0"/>
              <a:t>. </a:t>
            </a:r>
            <a:r>
              <a:rPr dirty="0" err="1"/>
              <a:t>Hlavním</a:t>
            </a:r>
            <a:r>
              <a:rPr dirty="0"/>
              <a:t> </a:t>
            </a:r>
            <a:r>
              <a:rPr dirty="0" err="1"/>
              <a:t>těsnicím</a:t>
            </a:r>
            <a:r>
              <a:rPr dirty="0"/>
              <a:t> </a:t>
            </a:r>
            <a:r>
              <a:rPr dirty="0" err="1"/>
              <a:t>mechanismem</a:t>
            </a:r>
            <a:r>
              <a:rPr dirty="0"/>
              <a:t> </a:t>
            </a:r>
            <a:r>
              <a:rPr dirty="0" err="1"/>
              <a:t>zůstává</a:t>
            </a:r>
            <a:r>
              <a:rPr dirty="0"/>
              <a:t> </a:t>
            </a:r>
            <a:r>
              <a:rPr dirty="0" err="1"/>
              <a:t>zachycení</a:t>
            </a:r>
            <a:r>
              <a:rPr dirty="0"/>
              <a:t> </a:t>
            </a:r>
            <a:r>
              <a:rPr dirty="0" err="1"/>
              <a:t>bentonitu</a:t>
            </a:r>
            <a:r>
              <a:rPr dirty="0"/>
              <a:t> a </a:t>
            </a:r>
            <a:r>
              <a:rPr dirty="0" err="1"/>
              <a:t>omezení</a:t>
            </a:r>
            <a:r>
              <a:rPr dirty="0"/>
              <a:t> </a:t>
            </a:r>
            <a:r>
              <a:rPr dirty="0" err="1"/>
              <a:t>průtočných</a:t>
            </a:r>
            <a:r>
              <a:rPr dirty="0"/>
              <a:t> </a:t>
            </a:r>
            <a:r>
              <a:rPr dirty="0" err="1"/>
              <a:t>cest</a:t>
            </a:r>
            <a:r>
              <a:rPr dirty="0"/>
              <a:t>.</a:t>
            </a:r>
          </a:p>
          <a:p>
            <a:endParaRPr dirty="0"/>
          </a:p>
          <a:p>
            <a:r>
              <a:rPr dirty="0" err="1"/>
              <a:t>Výsledkem</a:t>
            </a:r>
            <a:r>
              <a:rPr dirty="0"/>
              <a:t> je </a:t>
            </a:r>
            <a:r>
              <a:rPr dirty="0" err="1"/>
              <a:t>pokles</a:t>
            </a:r>
            <a:r>
              <a:rPr dirty="0"/>
              <a:t> </a:t>
            </a:r>
            <a:r>
              <a:rPr dirty="0" err="1"/>
              <a:t>hydraulické</a:t>
            </a:r>
            <a:r>
              <a:rPr dirty="0"/>
              <a:t> </a:t>
            </a:r>
            <a:r>
              <a:rPr dirty="0" err="1"/>
              <a:t>vodivosti</a:t>
            </a:r>
            <a:r>
              <a:rPr dirty="0"/>
              <a:t> a </a:t>
            </a:r>
            <a:r>
              <a:rPr dirty="0" err="1"/>
              <a:t>menší</a:t>
            </a:r>
            <a:r>
              <a:rPr dirty="0"/>
              <a:t> </a:t>
            </a:r>
            <a:r>
              <a:rPr dirty="0" err="1"/>
              <a:t>průsak</a:t>
            </a:r>
            <a:r>
              <a:rPr dirty="0"/>
              <a:t> </a:t>
            </a:r>
            <a:r>
              <a:rPr dirty="0" err="1"/>
              <a:t>při</a:t>
            </a:r>
            <a:r>
              <a:rPr dirty="0"/>
              <a:t> </a:t>
            </a:r>
            <a:r>
              <a:rPr dirty="0" err="1"/>
              <a:t>srovnatelném</a:t>
            </a:r>
            <a:r>
              <a:rPr dirty="0"/>
              <a:t> </a:t>
            </a:r>
            <a:r>
              <a:rPr dirty="0" err="1"/>
              <a:t>rozdílu</a:t>
            </a:r>
            <a:r>
              <a:rPr dirty="0"/>
              <a:t> </a:t>
            </a:r>
            <a:r>
              <a:rPr dirty="0" err="1"/>
              <a:t>hydraulických</a:t>
            </a:r>
            <a:r>
              <a:rPr dirty="0"/>
              <a:t> </a:t>
            </a:r>
            <a:r>
              <a:rPr dirty="0" err="1"/>
              <a:t>výšek</a:t>
            </a:r>
            <a:r>
              <a:rPr dirty="0"/>
              <a:t>. A </a:t>
            </a:r>
            <a:r>
              <a:rPr dirty="0" err="1"/>
              <a:t>právě</a:t>
            </a:r>
            <a:r>
              <a:rPr dirty="0"/>
              <a:t> to </a:t>
            </a:r>
            <a:r>
              <a:rPr dirty="0" err="1"/>
              <a:t>potom</a:t>
            </a:r>
            <a:r>
              <a:rPr dirty="0"/>
              <a:t> </a:t>
            </a:r>
            <a:r>
              <a:rPr dirty="0" err="1"/>
              <a:t>potřebujeme</a:t>
            </a:r>
            <a:r>
              <a:rPr dirty="0"/>
              <a:t> </a:t>
            </a:r>
            <a:r>
              <a:rPr dirty="0" err="1"/>
              <a:t>ověřit</a:t>
            </a:r>
            <a:r>
              <a:rPr dirty="0"/>
              <a:t> </a:t>
            </a:r>
            <a:r>
              <a:rPr dirty="0" err="1"/>
              <a:t>kontrolním</a:t>
            </a:r>
            <a:r>
              <a:rPr dirty="0"/>
              <a:t> </a:t>
            </a:r>
            <a:r>
              <a:rPr dirty="0" err="1"/>
              <a:t>měřením</a:t>
            </a:r>
            <a:r>
              <a:rPr dirty="0"/>
              <a:t> </a:t>
            </a:r>
            <a:r>
              <a:rPr dirty="0" err="1"/>
              <a:t>na</a:t>
            </a:r>
            <a:r>
              <a:rPr dirty="0"/>
              <a:t> </a:t>
            </a:r>
            <a:r>
              <a:rPr dirty="0" err="1"/>
              <a:t>lokalitě</a:t>
            </a:r>
            <a:r>
              <a:rPr dirty="0"/>
              <a:t>.</a:t>
            </a:r>
          </a:p>
          <a:p>
            <a:endParaRPr dirty="0"/>
          </a:p>
          <a:p>
            <a:r>
              <a:rPr dirty="0"/>
              <a:t>ODBORNÉ POZNÁMKY</a:t>
            </a:r>
          </a:p>
          <a:p>
            <a:r>
              <a:rPr dirty="0" err="1"/>
              <a:t>Schéma</a:t>
            </a:r>
            <a:r>
              <a:rPr dirty="0"/>
              <a:t> je </a:t>
            </a:r>
            <a:r>
              <a:rPr dirty="0" err="1"/>
              <a:t>kvalitativní</a:t>
            </a:r>
            <a:r>
              <a:rPr dirty="0"/>
              <a:t> </a:t>
            </a:r>
            <a:r>
              <a:rPr dirty="0" err="1"/>
              <a:t>ilustrace</a:t>
            </a:r>
            <a:r>
              <a:rPr dirty="0"/>
              <a:t>, </a:t>
            </a:r>
            <a:r>
              <a:rPr dirty="0" err="1"/>
              <a:t>nikoli</a:t>
            </a:r>
            <a:r>
              <a:rPr dirty="0"/>
              <a:t> </a:t>
            </a:r>
            <a:r>
              <a:rPr dirty="0" err="1"/>
              <a:t>výsledek</a:t>
            </a:r>
            <a:r>
              <a:rPr dirty="0"/>
              <a:t> </a:t>
            </a:r>
            <a:r>
              <a:rPr dirty="0" err="1"/>
              <a:t>měření</a:t>
            </a:r>
            <a:r>
              <a:rPr dirty="0"/>
              <a:t> </a:t>
            </a:r>
            <a:r>
              <a:rPr dirty="0" err="1"/>
              <a:t>rozložení</a:t>
            </a:r>
            <a:r>
              <a:rPr dirty="0"/>
              <a:t> </a:t>
            </a:r>
            <a:r>
              <a:rPr dirty="0" err="1"/>
              <a:t>bentonitu</a:t>
            </a:r>
            <a:r>
              <a:rPr dirty="0"/>
              <a:t> v </a:t>
            </a:r>
            <a:r>
              <a:rPr dirty="0" err="1"/>
              <a:t>Hradečně</a:t>
            </a:r>
            <a:r>
              <a:rPr dirty="0"/>
              <a:t>. </a:t>
            </a:r>
            <a:r>
              <a:rPr dirty="0" err="1"/>
              <a:t>Nevyjadřuje</a:t>
            </a:r>
            <a:r>
              <a:rPr dirty="0"/>
              <a:t> </a:t>
            </a:r>
            <a:r>
              <a:rPr dirty="0" err="1"/>
              <a:t>přesný</a:t>
            </a:r>
            <a:r>
              <a:rPr dirty="0"/>
              <a:t> </a:t>
            </a:r>
            <a:r>
              <a:rPr dirty="0" err="1"/>
              <a:t>dosah</a:t>
            </a:r>
            <a:r>
              <a:rPr dirty="0"/>
              <a:t> </a:t>
            </a:r>
            <a:r>
              <a:rPr dirty="0" err="1"/>
              <a:t>injektáže</a:t>
            </a:r>
            <a:r>
              <a:rPr dirty="0"/>
              <a:t> ani </a:t>
            </a:r>
            <a:r>
              <a:rPr dirty="0" err="1"/>
              <a:t>výslednou</a:t>
            </a:r>
            <a:r>
              <a:rPr dirty="0"/>
              <a:t> </a:t>
            </a:r>
            <a:r>
              <a:rPr dirty="0" err="1"/>
              <a:t>hodnotu</a:t>
            </a:r>
            <a:r>
              <a:rPr dirty="0"/>
              <a:t> K. </a:t>
            </a:r>
            <a:r>
              <a:rPr dirty="0" err="1"/>
              <a:t>Modrá</a:t>
            </a:r>
            <a:r>
              <a:rPr dirty="0"/>
              <a:t> </a:t>
            </a:r>
            <a:r>
              <a:rPr dirty="0" err="1"/>
              <a:t>čára</a:t>
            </a:r>
            <a:r>
              <a:rPr dirty="0"/>
              <a:t> je </a:t>
            </a:r>
            <a:r>
              <a:rPr dirty="0" err="1"/>
              <a:t>referencí</a:t>
            </a:r>
            <a:r>
              <a:rPr dirty="0"/>
              <a:t> </a:t>
            </a:r>
            <a:r>
              <a:rPr dirty="0" err="1"/>
              <a:t>původní</a:t>
            </a:r>
            <a:r>
              <a:rPr dirty="0"/>
              <a:t> </a:t>
            </a:r>
            <a:r>
              <a:rPr dirty="0" err="1"/>
              <a:t>hladiny</a:t>
            </a:r>
            <a:r>
              <a:rPr dirty="0"/>
              <a:t>; </a:t>
            </a:r>
            <a:r>
              <a:rPr dirty="0" err="1"/>
              <a:t>nejde</a:t>
            </a:r>
            <a:r>
              <a:rPr dirty="0"/>
              <a:t> o </a:t>
            </a:r>
            <a:r>
              <a:rPr dirty="0" err="1"/>
              <a:t>tvrzení</a:t>
            </a:r>
            <a:r>
              <a:rPr dirty="0"/>
              <a:t> o </a:t>
            </a:r>
            <a:r>
              <a:rPr dirty="0" err="1"/>
              <a:t>průběhu</a:t>
            </a:r>
            <a:r>
              <a:rPr dirty="0"/>
              <a:t> </a:t>
            </a:r>
            <a:r>
              <a:rPr dirty="0" err="1"/>
              <a:t>hladiny</a:t>
            </a:r>
            <a:r>
              <a:rPr dirty="0"/>
              <a:t> po </a:t>
            </a:r>
            <a:r>
              <a:rPr dirty="0" err="1"/>
              <a:t>zásahu</a:t>
            </a:r>
            <a:r>
              <a:rPr dirty="0"/>
              <a:t>. </a:t>
            </a:r>
            <a:r>
              <a:rPr dirty="0" err="1"/>
              <a:t>Hydratovaný</a:t>
            </a:r>
            <a:r>
              <a:rPr dirty="0"/>
              <a:t> </a:t>
            </a:r>
            <a:r>
              <a:rPr dirty="0" err="1"/>
              <a:t>bentonit</a:t>
            </a:r>
            <a:r>
              <a:rPr dirty="0"/>
              <a:t> </a:t>
            </a:r>
            <a:r>
              <a:rPr dirty="0" err="1"/>
              <a:t>obsahuje</a:t>
            </a:r>
            <a:r>
              <a:rPr dirty="0"/>
              <a:t> </a:t>
            </a:r>
            <a:r>
              <a:rPr dirty="0" err="1"/>
              <a:t>vodu</a:t>
            </a:r>
            <a:r>
              <a:rPr dirty="0"/>
              <a:t>. </a:t>
            </a:r>
            <a:r>
              <a:rPr dirty="0" err="1"/>
              <a:t>Prostorová</a:t>
            </a:r>
            <a:r>
              <a:rPr dirty="0"/>
              <a:t> </a:t>
            </a:r>
            <a:r>
              <a:rPr dirty="0" err="1"/>
              <a:t>výplň</a:t>
            </a:r>
            <a:r>
              <a:rPr dirty="0"/>
              <a:t> a </a:t>
            </a:r>
            <a:r>
              <a:rPr dirty="0" err="1"/>
              <a:t>retence</a:t>
            </a:r>
            <a:r>
              <a:rPr dirty="0"/>
              <a:t> </a:t>
            </a:r>
            <a:r>
              <a:rPr dirty="0" err="1"/>
              <a:t>jemných</a:t>
            </a:r>
            <a:r>
              <a:rPr dirty="0"/>
              <a:t> </a:t>
            </a:r>
            <a:r>
              <a:rPr dirty="0" err="1"/>
              <a:t>částic</a:t>
            </a:r>
            <a:r>
              <a:rPr dirty="0"/>
              <a:t>, </a:t>
            </a:r>
            <a:r>
              <a:rPr dirty="0" err="1"/>
              <a:t>filtrace</a:t>
            </a:r>
            <a:r>
              <a:rPr dirty="0"/>
              <a:t> a </a:t>
            </a:r>
            <a:r>
              <a:rPr dirty="0" err="1"/>
              <a:t>reologické</a:t>
            </a:r>
            <a:r>
              <a:rPr dirty="0"/>
              <a:t> </a:t>
            </a:r>
            <a:r>
              <a:rPr dirty="0" err="1"/>
              <a:t>vlastnosti</a:t>
            </a:r>
            <a:r>
              <a:rPr dirty="0"/>
              <a:t> </a:t>
            </a:r>
            <a:r>
              <a:rPr dirty="0" err="1"/>
              <a:t>suspenze</a:t>
            </a:r>
            <a:r>
              <a:rPr dirty="0"/>
              <a:t> se </a:t>
            </a:r>
            <a:r>
              <a:rPr dirty="0" err="1"/>
              <a:t>na</a:t>
            </a:r>
            <a:r>
              <a:rPr dirty="0"/>
              <a:t> </a:t>
            </a:r>
            <a:r>
              <a:rPr dirty="0" err="1"/>
              <a:t>utěsnění</a:t>
            </a:r>
            <a:r>
              <a:rPr dirty="0"/>
              <a:t> </a:t>
            </a:r>
            <a:r>
              <a:rPr dirty="0" err="1"/>
              <a:t>podílejí</a:t>
            </a:r>
            <a:r>
              <a:rPr dirty="0"/>
              <a:t> </a:t>
            </a:r>
            <a:r>
              <a:rPr dirty="0" err="1"/>
              <a:t>společně</a:t>
            </a:r>
            <a:r>
              <a:rPr dirty="0"/>
              <a:t> s </a:t>
            </a:r>
            <a:r>
              <a:rPr dirty="0" err="1"/>
              <a:t>hydratací</a:t>
            </a:r>
            <a:r>
              <a:rPr dirty="0"/>
              <a:t> a </a:t>
            </a:r>
            <a:r>
              <a:rPr dirty="0" err="1"/>
              <a:t>bobtnáním</a:t>
            </a:r>
            <a:r>
              <a:rPr dirty="0"/>
              <a:t>. </a:t>
            </a:r>
            <a:r>
              <a:rPr dirty="0" err="1"/>
              <a:t>Bobtnání</a:t>
            </a:r>
            <a:r>
              <a:rPr dirty="0"/>
              <a:t> </a:t>
            </a:r>
            <a:r>
              <a:rPr dirty="0" err="1"/>
              <a:t>není</a:t>
            </a:r>
            <a:r>
              <a:rPr dirty="0"/>
              <a:t> </a:t>
            </a:r>
            <a:r>
              <a:rPr dirty="0" err="1"/>
              <a:t>jediný</a:t>
            </a:r>
            <a:r>
              <a:rPr dirty="0"/>
              <a:t> </a:t>
            </a:r>
            <a:r>
              <a:rPr dirty="0" err="1"/>
              <a:t>mechanismus</a:t>
            </a:r>
            <a:r>
              <a:rPr dirty="0"/>
              <a:t> a </a:t>
            </a:r>
            <a:r>
              <a:rPr dirty="0" err="1"/>
              <a:t>jeho</a:t>
            </a:r>
            <a:r>
              <a:rPr dirty="0"/>
              <a:t> </a:t>
            </a:r>
            <a:r>
              <a:rPr dirty="0" err="1"/>
              <a:t>význam</a:t>
            </a:r>
            <a:r>
              <a:rPr dirty="0"/>
              <a:t> </a:t>
            </a:r>
            <a:r>
              <a:rPr dirty="0" err="1"/>
              <a:t>závisí</a:t>
            </a:r>
            <a:r>
              <a:rPr dirty="0"/>
              <a:t> </a:t>
            </a:r>
            <a:r>
              <a:rPr dirty="0" err="1"/>
              <a:t>na</a:t>
            </a:r>
            <a:r>
              <a:rPr dirty="0"/>
              <a:t> </a:t>
            </a:r>
            <a:r>
              <a:rPr dirty="0" err="1"/>
              <a:t>konkrétní</a:t>
            </a:r>
            <a:r>
              <a:rPr dirty="0"/>
              <a:t> </a:t>
            </a:r>
            <a:r>
              <a:rPr dirty="0" err="1"/>
              <a:t>směsi</a:t>
            </a:r>
            <a:r>
              <a:rPr dirty="0"/>
              <a:t> a </a:t>
            </a:r>
            <a:r>
              <a:rPr dirty="0" err="1"/>
              <a:t>prostředí</a:t>
            </a:r>
            <a:r>
              <a:rPr dirty="0"/>
              <a:t>. </a:t>
            </a:r>
            <a:r>
              <a:rPr dirty="0" err="1"/>
              <a:t>Dosah</a:t>
            </a:r>
            <a:r>
              <a:rPr dirty="0"/>
              <a:t> </a:t>
            </a:r>
            <a:r>
              <a:rPr dirty="0" err="1"/>
              <a:t>suspenze</a:t>
            </a:r>
            <a:r>
              <a:rPr dirty="0"/>
              <a:t> </a:t>
            </a:r>
            <a:r>
              <a:rPr dirty="0" err="1"/>
              <a:t>závisí</a:t>
            </a:r>
            <a:r>
              <a:rPr dirty="0"/>
              <a:t> </a:t>
            </a:r>
            <a:r>
              <a:rPr dirty="0" err="1"/>
              <a:t>na</a:t>
            </a:r>
            <a:r>
              <a:rPr dirty="0"/>
              <a:t> </a:t>
            </a:r>
            <a:r>
              <a:rPr dirty="0" err="1"/>
              <a:t>velikosti</a:t>
            </a:r>
            <a:r>
              <a:rPr dirty="0"/>
              <a:t> a </a:t>
            </a:r>
            <a:r>
              <a:rPr dirty="0" err="1"/>
              <a:t>propojení</a:t>
            </a:r>
            <a:r>
              <a:rPr dirty="0"/>
              <a:t> </a:t>
            </a:r>
            <a:r>
              <a:rPr dirty="0" err="1"/>
              <a:t>pórů</a:t>
            </a:r>
            <a:r>
              <a:rPr dirty="0"/>
              <a:t>, </a:t>
            </a:r>
            <a:r>
              <a:rPr dirty="0" err="1"/>
              <a:t>koncentraci</a:t>
            </a:r>
            <a:r>
              <a:rPr dirty="0"/>
              <a:t> a </a:t>
            </a:r>
            <a:r>
              <a:rPr dirty="0" err="1"/>
              <a:t>reologii</a:t>
            </a:r>
            <a:r>
              <a:rPr dirty="0"/>
              <a:t> </a:t>
            </a:r>
            <a:r>
              <a:rPr dirty="0" err="1"/>
              <a:t>suspenze</a:t>
            </a:r>
            <a:r>
              <a:rPr dirty="0"/>
              <a:t> a </a:t>
            </a:r>
            <a:r>
              <a:rPr dirty="0" err="1"/>
              <a:t>podmínkách</a:t>
            </a:r>
            <a:r>
              <a:rPr dirty="0"/>
              <a:t> </a:t>
            </a:r>
            <a:r>
              <a:rPr dirty="0" err="1"/>
              <a:t>injektáže</a:t>
            </a:r>
            <a:r>
              <a:rPr dirty="0"/>
              <a:t>. </a:t>
            </a:r>
            <a:r>
              <a:rPr dirty="0" err="1"/>
              <a:t>Možné</a:t>
            </a:r>
            <a:r>
              <a:rPr dirty="0"/>
              <a:t> </a:t>
            </a:r>
            <a:r>
              <a:rPr dirty="0" err="1"/>
              <a:t>lokální</a:t>
            </a:r>
            <a:r>
              <a:rPr dirty="0"/>
              <a:t> </a:t>
            </a:r>
            <a:r>
              <a:rPr dirty="0" err="1"/>
              <a:t>posuny</a:t>
            </a:r>
            <a:r>
              <a:rPr dirty="0"/>
              <a:t> </a:t>
            </a:r>
            <a:r>
              <a:rPr dirty="0" err="1"/>
              <a:t>zrn</a:t>
            </a:r>
            <a:r>
              <a:rPr dirty="0"/>
              <a:t> </a:t>
            </a:r>
            <a:r>
              <a:rPr dirty="0" err="1"/>
              <a:t>nejsou</a:t>
            </a:r>
            <a:r>
              <a:rPr dirty="0"/>
              <a:t> </a:t>
            </a:r>
            <a:r>
              <a:rPr dirty="0" err="1"/>
              <a:t>nutným</a:t>
            </a:r>
            <a:r>
              <a:rPr dirty="0"/>
              <a:t> </a:t>
            </a:r>
            <a:r>
              <a:rPr dirty="0" err="1"/>
              <a:t>projevem</a:t>
            </a:r>
            <a:r>
              <a:rPr dirty="0"/>
              <a:t> </a:t>
            </a:r>
            <a:r>
              <a:rPr dirty="0" err="1"/>
              <a:t>správně</a:t>
            </a:r>
            <a:r>
              <a:rPr dirty="0"/>
              <a:t> </a:t>
            </a:r>
            <a:r>
              <a:rPr dirty="0" err="1"/>
              <a:t>provedené</a:t>
            </a:r>
            <a:r>
              <a:rPr dirty="0"/>
              <a:t> </a:t>
            </a:r>
            <a:r>
              <a:rPr dirty="0" err="1"/>
              <a:t>permeační</a:t>
            </a:r>
            <a:r>
              <a:rPr dirty="0"/>
              <a:t> </a:t>
            </a:r>
            <a:r>
              <a:rPr dirty="0" err="1"/>
              <a:t>injektáže</a:t>
            </a:r>
            <a:r>
              <a:rPr dirty="0"/>
              <a:t>; </a:t>
            </a:r>
            <a:r>
              <a:rPr dirty="0" err="1"/>
              <a:t>obrázek</a:t>
            </a:r>
            <a:r>
              <a:rPr dirty="0"/>
              <a:t> </a:t>
            </a:r>
            <a:r>
              <a:rPr dirty="0" err="1"/>
              <a:t>neznázorňuje</a:t>
            </a:r>
            <a:r>
              <a:rPr dirty="0"/>
              <a:t> </a:t>
            </a:r>
            <a:r>
              <a:rPr dirty="0" err="1"/>
              <a:t>požadované</a:t>
            </a:r>
            <a:r>
              <a:rPr dirty="0"/>
              <a:t> </a:t>
            </a:r>
            <a:r>
              <a:rPr dirty="0" err="1"/>
              <a:t>rozrušování</a:t>
            </a:r>
            <a:r>
              <a:rPr dirty="0"/>
              <a:t> ani </a:t>
            </a:r>
            <a:r>
              <a:rPr dirty="0" err="1"/>
              <a:t>nadzvedávání</a:t>
            </a:r>
            <a:r>
              <a:rPr dirty="0"/>
              <a:t> </a:t>
            </a:r>
            <a:r>
              <a:rPr dirty="0" err="1"/>
              <a:t>hráze</a:t>
            </a:r>
            <a:r>
              <a:rPr dirty="0"/>
              <a:t>. </a:t>
            </a:r>
            <a:r>
              <a:rPr dirty="0" err="1"/>
              <a:t>Účinek</a:t>
            </a:r>
            <a:r>
              <a:rPr dirty="0"/>
              <a:t> </a:t>
            </a:r>
            <a:r>
              <a:rPr dirty="0" err="1"/>
              <a:t>porovnávat</a:t>
            </a:r>
            <a:r>
              <a:rPr dirty="0"/>
              <a:t> </a:t>
            </a:r>
            <a:r>
              <a:rPr dirty="0" err="1"/>
              <a:t>při</a:t>
            </a:r>
            <a:r>
              <a:rPr dirty="0"/>
              <a:t> </a:t>
            </a:r>
            <a:r>
              <a:rPr dirty="0" err="1"/>
              <a:t>obdobných</a:t>
            </a:r>
            <a:r>
              <a:rPr dirty="0"/>
              <a:t> </a:t>
            </a:r>
            <a:r>
              <a:rPr dirty="0" err="1"/>
              <a:t>hydraulických</a:t>
            </a:r>
            <a:r>
              <a:rPr dirty="0"/>
              <a:t> </a:t>
            </a:r>
            <a:r>
              <a:rPr dirty="0" err="1"/>
              <a:t>podmínkách</a:t>
            </a:r>
            <a:r>
              <a:rPr dirty="0"/>
              <a:t>.</a:t>
            </a:r>
          </a:p>
          <a:p>
            <a:endParaRPr dirty="0"/>
          </a:p>
          <a:p>
            <a:r>
              <a:rPr dirty="0"/>
              <a:t>ZDROJE</a:t>
            </a:r>
          </a:p>
          <a:p>
            <a:r>
              <a:rPr dirty="0"/>
              <a:t>1. Rollins, M. B. (1969): Sealing Properties of Bentonite Suspensions. Clays and Clay Minerals, 16(6), 415–423. DOI: 10.1346/CCMN.1969.0160603. https://www.cambridge.org/core/journals/clays-and-clay-minerals/article/abs/sealing-properties-of-bentonite-suspensions/B248B605E0643FBCC0F2F8088D583928 (</a:t>
            </a:r>
            <a:r>
              <a:rPr dirty="0" err="1"/>
              <a:t>ověřen</a:t>
            </a:r>
            <a:r>
              <a:rPr dirty="0"/>
              <a:t> </a:t>
            </a:r>
            <a:r>
              <a:rPr dirty="0" err="1"/>
              <a:t>abstrakt</a:t>
            </a:r>
            <a:r>
              <a:rPr dirty="0"/>
              <a:t> a </a:t>
            </a:r>
            <a:r>
              <a:rPr dirty="0" err="1"/>
              <a:t>bibliografické</a:t>
            </a:r>
            <a:r>
              <a:rPr dirty="0"/>
              <a:t> </a:t>
            </a:r>
            <a:r>
              <a:rPr dirty="0" err="1"/>
              <a:t>údaje</a:t>
            </a:r>
            <a:r>
              <a:rPr dirty="0"/>
              <a:t>). </a:t>
            </a:r>
            <a:r>
              <a:rPr dirty="0" err="1"/>
              <a:t>Zdroj</a:t>
            </a:r>
            <a:r>
              <a:rPr dirty="0"/>
              <a:t> </a:t>
            </a:r>
            <a:r>
              <a:rPr dirty="0" err="1"/>
              <a:t>upozorňuje</a:t>
            </a:r>
            <a:r>
              <a:rPr dirty="0"/>
              <a:t>, </a:t>
            </a:r>
            <a:r>
              <a:rPr dirty="0" err="1"/>
              <a:t>že</a:t>
            </a:r>
            <a:r>
              <a:rPr dirty="0"/>
              <a:t> u </a:t>
            </a:r>
            <a:r>
              <a:rPr dirty="0" err="1"/>
              <a:t>zředěných</a:t>
            </a:r>
            <a:r>
              <a:rPr dirty="0"/>
              <a:t> </a:t>
            </a:r>
            <a:r>
              <a:rPr dirty="0" err="1"/>
              <a:t>suspenzí</a:t>
            </a:r>
            <a:r>
              <a:rPr dirty="0"/>
              <a:t> </a:t>
            </a:r>
            <a:r>
              <a:rPr dirty="0" err="1"/>
              <a:t>nelze</a:t>
            </a:r>
            <a:r>
              <a:rPr dirty="0"/>
              <a:t> </a:t>
            </a:r>
            <a:r>
              <a:rPr dirty="0" err="1"/>
              <a:t>těsnicí</a:t>
            </a:r>
            <a:r>
              <a:rPr dirty="0"/>
              <a:t> </a:t>
            </a:r>
            <a:r>
              <a:rPr dirty="0" err="1"/>
              <a:t>účinek</a:t>
            </a:r>
            <a:r>
              <a:rPr dirty="0"/>
              <a:t> </a:t>
            </a:r>
            <a:r>
              <a:rPr dirty="0" err="1"/>
              <a:t>vysvětlovat</a:t>
            </a:r>
            <a:r>
              <a:rPr dirty="0"/>
              <a:t> </a:t>
            </a:r>
            <a:r>
              <a:rPr dirty="0" err="1"/>
              <a:t>pouze</a:t>
            </a:r>
            <a:r>
              <a:rPr dirty="0"/>
              <a:t> </a:t>
            </a:r>
            <a:r>
              <a:rPr dirty="0" err="1"/>
              <a:t>bobtnáním</a:t>
            </a:r>
            <a:r>
              <a:rPr dirty="0"/>
              <a:t>.</a:t>
            </a:r>
          </a:p>
          <a:p>
            <a:r>
              <a:rPr dirty="0"/>
              <a:t>2. Infiltration Model of Rheological Bentonite Slurry through Sands. Journal of Geotechnical and Geoenvironmental Engineering, 151(2), 2025. DOI: 10.1061/JGGEFK.GTENG-12652. https://ascelibrary.org/doi/10.1061/JGGEFK.GTENG-12652 (</a:t>
            </a:r>
            <a:r>
              <a:rPr dirty="0" err="1"/>
              <a:t>abstrakt</a:t>
            </a:r>
            <a:r>
              <a:rPr dirty="0"/>
              <a:t>: </a:t>
            </a:r>
            <a:r>
              <a:rPr dirty="0" err="1"/>
              <a:t>reologické</a:t>
            </a:r>
            <a:r>
              <a:rPr dirty="0"/>
              <a:t> </a:t>
            </a:r>
            <a:r>
              <a:rPr dirty="0" err="1"/>
              <a:t>omezení</a:t>
            </a:r>
            <a:r>
              <a:rPr dirty="0"/>
              <a:t> </a:t>
            </a:r>
            <a:r>
              <a:rPr dirty="0" err="1"/>
              <a:t>průniku</a:t>
            </a:r>
            <a:r>
              <a:rPr dirty="0"/>
              <a:t>, </a:t>
            </a:r>
            <a:r>
              <a:rPr dirty="0" err="1"/>
              <a:t>velikost</a:t>
            </a:r>
            <a:r>
              <a:rPr dirty="0"/>
              <a:t> </a:t>
            </a:r>
            <a:r>
              <a:rPr dirty="0" err="1"/>
              <a:t>pórových</a:t>
            </a:r>
            <a:r>
              <a:rPr dirty="0"/>
              <a:t> </a:t>
            </a:r>
            <a:r>
              <a:rPr dirty="0" err="1"/>
              <a:t>hrdel</a:t>
            </a:r>
            <a:r>
              <a:rPr dirty="0"/>
              <a:t> </a:t>
            </a:r>
            <a:r>
              <a:rPr dirty="0" err="1"/>
              <a:t>vůči</a:t>
            </a:r>
            <a:r>
              <a:rPr dirty="0"/>
              <a:t> </a:t>
            </a:r>
            <a:r>
              <a:rPr dirty="0" err="1"/>
              <a:t>částicím</a:t>
            </a:r>
            <a:r>
              <a:rPr dirty="0"/>
              <a:t> a </a:t>
            </a:r>
            <a:r>
              <a:rPr dirty="0" err="1"/>
              <a:t>tvorba</a:t>
            </a:r>
            <a:r>
              <a:rPr dirty="0"/>
              <a:t> </a:t>
            </a:r>
            <a:r>
              <a:rPr dirty="0" err="1"/>
              <a:t>filtračního</a:t>
            </a:r>
            <a:r>
              <a:rPr dirty="0"/>
              <a:t> </a:t>
            </a:r>
            <a:r>
              <a:rPr dirty="0" err="1"/>
              <a:t>koláče</a:t>
            </a:r>
            <a:r>
              <a:rPr dirty="0"/>
              <a:t>).</a:t>
            </a:r>
          </a:p>
          <a:p>
            <a:r>
              <a:rPr dirty="0"/>
              <a:t>3. </a:t>
            </a:r>
            <a:r>
              <a:rPr dirty="0" err="1"/>
              <a:t>Obrázek</a:t>
            </a:r>
            <a:r>
              <a:rPr dirty="0"/>
              <a:t>: </a:t>
            </a:r>
            <a:r>
              <a:rPr dirty="0" err="1"/>
              <a:t>ilustrační</a:t>
            </a:r>
            <a:r>
              <a:rPr dirty="0"/>
              <a:t> </a:t>
            </a:r>
            <a:r>
              <a:rPr dirty="0" err="1"/>
              <a:t>schéma</a:t>
            </a:r>
            <a:r>
              <a:rPr dirty="0"/>
              <a:t> </a:t>
            </a:r>
            <a:r>
              <a:rPr dirty="0" err="1"/>
              <a:t>vytvořené</a:t>
            </a:r>
            <a:r>
              <a:rPr dirty="0"/>
              <a:t> pro </a:t>
            </a:r>
            <a:r>
              <a:rPr dirty="0" err="1"/>
              <a:t>tuto</a:t>
            </a:r>
            <a:r>
              <a:rPr dirty="0"/>
              <a:t> </a:t>
            </a:r>
            <a:r>
              <a:rPr dirty="0" err="1"/>
              <a:t>prezentaci</a:t>
            </a:r>
            <a:r>
              <a:rPr dirty="0"/>
              <a:t> </a:t>
            </a:r>
            <a:r>
              <a:rPr dirty="0" err="1"/>
              <a:t>na</a:t>
            </a:r>
            <a:r>
              <a:rPr dirty="0"/>
              <a:t> </a:t>
            </a:r>
            <a:r>
              <a:rPr dirty="0" err="1"/>
              <a:t>základě</a:t>
            </a:r>
            <a:r>
              <a:rPr dirty="0"/>
              <a:t> </a:t>
            </a:r>
            <a:r>
              <a:rPr dirty="0" err="1"/>
              <a:t>uživatelova</a:t>
            </a:r>
            <a:r>
              <a:rPr dirty="0"/>
              <a:t> </a:t>
            </a:r>
            <a:r>
              <a:rPr dirty="0" err="1"/>
              <a:t>schématu</a:t>
            </a:r>
            <a:r>
              <a:rPr dirty="0"/>
              <a:t> </a:t>
            </a:r>
            <a:r>
              <a:rPr dirty="0" err="1"/>
              <a:t>pórového</a:t>
            </a:r>
            <a:r>
              <a:rPr dirty="0"/>
              <a:t> </a:t>
            </a:r>
            <a:r>
              <a:rPr dirty="0" err="1"/>
              <a:t>prostoru</a:t>
            </a:r>
            <a:r>
              <a:rPr dirty="0"/>
              <a:t>; </a:t>
            </a:r>
            <a:r>
              <a:rPr dirty="0" err="1"/>
              <a:t>nejde</a:t>
            </a:r>
            <a:r>
              <a:rPr dirty="0"/>
              <a:t> o </a:t>
            </a:r>
            <a:r>
              <a:rPr dirty="0" err="1"/>
              <a:t>převzatou</a:t>
            </a:r>
            <a:r>
              <a:rPr dirty="0"/>
              <a:t> </a:t>
            </a:r>
            <a:r>
              <a:rPr dirty="0" err="1"/>
              <a:t>fotografii</a:t>
            </a:r>
            <a:r>
              <a:rPr dirty="0"/>
              <a:t> ani </a:t>
            </a:r>
            <a:r>
              <a:rPr dirty="0" err="1"/>
              <a:t>kvantitativní</a:t>
            </a:r>
            <a:r>
              <a:rPr dirty="0"/>
              <a:t> model.</a:t>
            </a:r>
          </a:p>
        </p:txBody>
      </p:sp>
      <p:sp>
        <p:nvSpPr>
          <p:cNvPr id="4" name="Slide Number Placeholder 3">
            <a:extLst>
              <a:ext uri="{FF2B5EF4-FFF2-40B4-BE49-F238E27FC236}">
                <a16:creationId xmlns:a16="http://schemas.microsoft.com/office/drawing/2014/main" id="{AC0F02A6-4F2E-7541-F1CD-70167AD3AD25}"/>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9397941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1C44B-5A39-B30A-987F-E8C691140A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2DDDC6-BE18-FDF8-16D2-7CC91C0680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661E01-1AB5-6DFC-027D-83CF636F7863}"/>
              </a:ext>
            </a:extLst>
          </p:cNvPr>
          <p:cNvSpPr>
            <a:spLocks noGrp="1"/>
          </p:cNvSpPr>
          <p:nvPr>
            <p:ph type="body" idx="1"/>
          </p:nvPr>
        </p:nvSpPr>
        <p:spPr/>
        <p:txBody>
          <a:bodyPr/>
          <a:lstStyle/>
          <a:p>
            <a:r>
              <a:rPr lang="cs-CZ" dirty="0"/>
              <a:t>„Teď přejdeme od obecných principů ke konkrétní realizaci. Jde o malou vodní nádrž </a:t>
            </a:r>
            <a:r>
              <a:rPr lang="cs-CZ" dirty="0" err="1"/>
              <a:t>Starozámecká</a:t>
            </a:r>
            <a:r>
              <a:rPr lang="cs-CZ" dirty="0"/>
              <a:t> v Hradečně.</a:t>
            </a:r>
          </a:p>
          <a:p>
            <a:r>
              <a:rPr lang="cs-CZ" dirty="0"/>
              <a:t>Vodní plocha je na tomto místě zachycená už na mapách z devatenáctého století. V sedmdesátých letech dvacátého století byla upravena do podoby požární nádrže.</a:t>
            </a:r>
          </a:p>
          <a:p>
            <a:r>
              <a:rPr lang="cs-CZ" dirty="0"/>
              <a:t>Před několika lety prošla část hráze rekonstrukcí. V následujícím období bylo zaznamenáno podmáčení pozemků pod hrází a obec se rozhodla situaci řešit. Samotná časová návaznost přitom ještě nevysvětluje mechanismus problému.</a:t>
            </a:r>
          </a:p>
          <a:p>
            <a:r>
              <a:rPr lang="cs-CZ" dirty="0"/>
              <a:t>Na </a:t>
            </a:r>
            <a:r>
              <a:rPr lang="cs-CZ" dirty="0" err="1"/>
              <a:t>ortofotografii</a:t>
            </a:r>
            <a:r>
              <a:rPr lang="cs-CZ" dirty="0"/>
              <a:t> vidíte uspořádání nádrže a okolních pozemků. Pro návrh řešení jsme potřebovali zjistit, zda a kudy voda z nádrže přispívá k jejich podmáčení.</a:t>
            </a:r>
          </a:p>
          <a:p>
            <a:r>
              <a:rPr lang="cs-CZ" dirty="0"/>
              <a:t>Zásadní bylo rozlišit, jestli průsak prochází tělesem hráze, jejím podložím, nebo některým z konstrukčních kontaktů. Potřebovali jsme také určit hloubku propustných poloh a rozsah oblasti, na kterou případný zásah zaměřit.</a:t>
            </a:r>
          </a:p>
          <a:p>
            <a:r>
              <a:rPr lang="cs-CZ" dirty="0"/>
              <a:t>Proto jsme nejprve provedli průzkum a ověřovací zkoušky. Na jejich výsledcích si teď ukážeme, jak jsme postupovali od pozorovaného podmáčení k návrhu cíleného utěsnění.“</a:t>
            </a:r>
          </a:p>
          <a:p>
            <a:endParaRPr lang="cs-CZ" dirty="0"/>
          </a:p>
        </p:txBody>
      </p:sp>
      <p:sp>
        <p:nvSpPr>
          <p:cNvPr id="4" name="Slide Number Placeholder 3">
            <a:extLst>
              <a:ext uri="{FF2B5EF4-FFF2-40B4-BE49-F238E27FC236}">
                <a16:creationId xmlns:a16="http://schemas.microsoft.com/office/drawing/2014/main" id="{1E529CF6-4AE7-4F2A-62EB-39D6C5118389}"/>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4526592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D34748-8926-5876-CB13-B582D58797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0ECC32-656C-D89D-4CF1-86C7CCDB9A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0F73D6-7CDB-6C63-954B-17229CE8D518}"/>
              </a:ext>
            </a:extLst>
          </p:cNvPr>
          <p:cNvSpPr>
            <a:spLocks noGrp="1"/>
          </p:cNvSpPr>
          <p:nvPr>
            <p:ph type="body" idx="1"/>
          </p:nvPr>
        </p:nvSpPr>
        <p:spPr/>
        <p:txBody>
          <a:bodyPr/>
          <a:lstStyle/>
          <a:p>
            <a:r>
              <a:rPr lang="cs-CZ" dirty="0"/>
              <a:t>„Na lokalitě už před navazujícím hydraulickým průzkumem existovala řada podkladů.</a:t>
            </a:r>
          </a:p>
          <a:p>
            <a:r>
              <a:rPr lang="cs-CZ" dirty="0"/>
              <a:t>Pod hrází byl vybudovaný patní drén, ve kterém se objevovala voda. Současně přetrvávalo podmáčení okolních pozemků. Měli jsme tedy pozorovatelný projev problému a místo, kde bylo možné odtok sledovat. Potřebovali jsme ale objasnit jeho vazbu na nádrž a cestu vody uvnitř hráze nebo jejího podloží.</a:t>
            </a:r>
          </a:p>
          <a:p>
            <a:r>
              <a:rPr lang="cs-CZ" dirty="0"/>
              <a:t>Proběhly dvě kampaně geofyzikálního měření metodami ERT a GPR. ERT, tedy elektrická odporová tomografie, pomáhá zobrazovat rozdíly v elektrických vlastnostech prostředí. GPR neboli </a:t>
            </a:r>
            <a:r>
              <a:rPr lang="cs-CZ" dirty="0" err="1"/>
              <a:t>georadar</a:t>
            </a:r>
            <a:r>
              <a:rPr lang="cs-CZ" dirty="0"/>
              <a:t> využívá odrazy elektromagnetického signálu k rozpoznávání rozhraní a dalších struktur.</a:t>
            </a:r>
          </a:p>
          <a:p>
            <a:r>
              <a:rPr lang="cs-CZ" dirty="0"/>
              <a:t>Průzkum doplnily také odběry osmi jader. Ty poskytly přímou informaci o materiálech v místech odběru a pomohly při interpretaci geofyzikálních výsledků.</a:t>
            </a:r>
          </a:p>
          <a:p>
            <a:r>
              <a:rPr lang="cs-CZ" dirty="0"/>
              <a:t>Na mapě vpravo vidíte rozmístění měřicích profilů a interpretovaných zón. Souhrn těchto podkladů ukázal nehomogenní prostředí a několik možných směrů, kterými by voda mohla postupovat.</a:t>
            </a:r>
          </a:p>
          <a:p>
            <a:r>
              <a:rPr lang="cs-CZ" dirty="0"/>
              <a:t>Pro návrh injektáže jsme však potřebovali doplnit konkrétní hydraulickou informaci. Geofyzikální anomálie může souviset s jiným materiálem, vyšší vlhkostí nebo například s odlišnými vlastnostmi vody. Z její přítomnosti samotné ještě neurčíme, kolik vody daná poloha převádí.</a:t>
            </a:r>
          </a:p>
          <a:p>
            <a:r>
              <a:rPr lang="cs-CZ" dirty="0"/>
              <a:t>Potřebovali jsme proto zjistit, ve kterých hloubkách se nacházejí propustnější intervaly, jakou mají mocnost a jak pokračují podél hráze. Jejich propojení a podíl na průsaku pak bylo potřeba dále ověřit.</a:t>
            </a:r>
          </a:p>
          <a:p>
            <a:r>
              <a:rPr lang="cs-CZ" dirty="0"/>
              <a:t>Dosavadní průzkum nám poskytl výchozí obraz a pomohl zaměřit další práce. Navazující HPT profilování mělo tento obraz doplnit o podrobné rozlišení hydraulických vlastností s hloubkou.“</a:t>
            </a:r>
          </a:p>
          <a:p>
            <a:endParaRPr lang="cs-CZ" dirty="0"/>
          </a:p>
        </p:txBody>
      </p:sp>
      <p:sp>
        <p:nvSpPr>
          <p:cNvPr id="4" name="Slide Number Placeholder 3">
            <a:extLst>
              <a:ext uri="{FF2B5EF4-FFF2-40B4-BE49-F238E27FC236}">
                <a16:creationId xmlns:a16="http://schemas.microsoft.com/office/drawing/2014/main" id="{961FD17F-2A48-9D91-AF5A-0A9ECBAFF8A7}"/>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0601749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F1B311-7603-57F7-7BB1-07EA07E36E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47E4FD-925B-C330-A563-F1B8E60AF5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565236-90EC-6478-9C22-76073D295074}"/>
              </a:ext>
            </a:extLst>
          </p:cNvPr>
          <p:cNvSpPr>
            <a:spLocks noGrp="1"/>
          </p:cNvSpPr>
          <p:nvPr>
            <p:ph type="body" idx="1"/>
          </p:nvPr>
        </p:nvSpPr>
        <p:spPr/>
        <p:txBody>
          <a:bodyPr/>
          <a:lstStyle/>
          <a:p>
            <a:r>
              <a:rPr lang="cs-CZ" dirty="0"/>
              <a:t>„Na předchozí průzkum jsme navázali deseti HPT sondováními. Cílem bylo podrobně rozlišit hydraulické vlastnosti prostředí s hloubkou a určit, kde se nacházejí propustnější polohy.</a:t>
            </a:r>
          </a:p>
          <a:p>
            <a:r>
              <a:rPr lang="cs-CZ" dirty="0"/>
              <a:t>Tady vidíte šest vybraných profilů. Každý představuje jedno místo měření. Na svislé ose je hloubka, modrá křivka zachycuje injekční tlak HPT.</a:t>
            </a:r>
          </a:p>
          <a:p>
            <a:r>
              <a:rPr lang="cs-CZ" dirty="0"/>
              <a:t>Při porovnávání vždy zohledňujeme průtok vstřikované vody a potřebné tlakové korekce. Za srovnatelných podmínek nižší tlak znamená, že prostředí vodu přijímá snáze. Vyšší tlak naopak ukazuje větší odpor vůči jejímu pronikání.</a:t>
            </a:r>
          </a:p>
          <a:p>
            <a:r>
              <a:rPr lang="cs-CZ" dirty="0"/>
              <a:t>První důležitý výsledek je střídání propustnějších a méně propustných poloh. Prostředí tedy vykazuje výraznou proměnlivost s hloubkou, což je pro hledání průsakové cesty zásadní.</a:t>
            </a:r>
          </a:p>
          <a:p>
            <a:r>
              <a:rPr lang="cs-CZ" dirty="0"/>
              <a:t>V zeleně zvýrazněném intervalu vidíme polohy s relativně nižší tlakovou odezvou. I uvnitř tohoto intervalu jsou ale rozdíly. Při návrhu dalších zkoušek proto pracujeme s jednotlivými hloubkovými úseky.</a:t>
            </a:r>
          </a:p>
          <a:p>
            <a:r>
              <a:rPr lang="cs-CZ" dirty="0"/>
              <a:t>Hlouběji, v oranžově označené oblasti, v několika profilech injekční tlak výrazně narůstá. To při odpovídajícím vyhodnocení ukazuje na méně propustné prostředí. Taková poloha může ovlivňovat, kudy se voda v nadloží přednostně pohybuje. Její skutečný rozsah a návaznost však potřebujeme posoudit z více měření.</a:t>
            </a:r>
          </a:p>
          <a:p>
            <a:r>
              <a:rPr lang="cs-CZ" dirty="0"/>
              <a:t>Nejvýraznější propustné polohy jsme zaznamenali v šesti sondách u jihovýchodního rohu nádrže. Prostorově to odpovídalo oblasti, kterou už předchozí průzkumy označily jako podezřelou. Tím se posílil důvod zaměřit na tuto část další ověřování.</a:t>
            </a:r>
          </a:p>
          <a:p>
            <a:r>
              <a:rPr lang="cs-CZ" dirty="0"/>
              <a:t>HPT jsme doplnili třemi odběry jader. Na fotografii vlevo vidíte písčitou polohu. Odběr nám umožnil spojit hydraulickou odezvu s konkrétním materiálem a ověřit jeho charakter přímým popisem.</a:t>
            </a:r>
          </a:p>
          <a:p>
            <a:r>
              <a:rPr lang="cs-CZ" dirty="0"/>
              <a:t>Výsledkem bylo podstatné zpřesnění oblasti zájmu a hloubkových intervalů pro další práce. Následující hydraulické a stopovací zkoušky měly pomoci ověřit jejich propojení a význam pro skutečný průsak. Z těchto společných podkladů potom vycházel návrh cílené injektáže.“</a:t>
            </a:r>
          </a:p>
          <a:p>
            <a:endParaRPr lang="cs-CZ" dirty="0"/>
          </a:p>
        </p:txBody>
      </p:sp>
      <p:sp>
        <p:nvSpPr>
          <p:cNvPr id="4" name="Slide Number Placeholder 3">
            <a:extLst>
              <a:ext uri="{FF2B5EF4-FFF2-40B4-BE49-F238E27FC236}">
                <a16:creationId xmlns:a16="http://schemas.microsoft.com/office/drawing/2014/main" id="{0D3BB45B-BC08-6216-3BDC-34A0E6ED7E96}"/>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5875094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EB8E16-02FF-E66E-8E1E-DF4583241B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FE0C15-DA6B-3394-0EF2-8200C553B2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E3A3C4-D887-4B2E-F314-07B42DACB57E}"/>
              </a:ext>
            </a:extLst>
          </p:cNvPr>
          <p:cNvSpPr>
            <a:spLocks noGrp="1"/>
          </p:cNvSpPr>
          <p:nvPr>
            <p:ph type="body" idx="1"/>
          </p:nvPr>
        </p:nvSpPr>
        <p:spPr/>
        <p:txBody>
          <a:bodyPr/>
          <a:lstStyle/>
          <a:p>
            <a:r>
              <a:rPr lang="cs-CZ" dirty="0"/>
              <a:t>„Po vymezení propustnějších poloh pomocí HPT jsme před vlastní bentonitovou injektáží provedli ještě hydraulické a stopovací zkoušky.</a:t>
            </a:r>
          </a:p>
          <a:p>
            <a:r>
              <a:rPr lang="cs-CZ" dirty="0"/>
              <a:t>Instalovali jsme čtyři úzkoprofilové vrty. Ty nám umožnily změřit hladinu podzemní vody a následně ověřit, jak prostředí přijímá přiváděnou vodu.</a:t>
            </a:r>
          </a:p>
          <a:p>
            <a:r>
              <a:rPr lang="cs-CZ" dirty="0"/>
              <a:t>Nejprve jsme zkoušeli přívod pouze působením gravitačního spádu, tedy bez dodatečného tlakového čerpání. Příjem vody byl omezený. Pro návrh aplikace to byla důležitá informace: potřebovali jsme zvolit způsob, kterým dokážeme těsnicí suspenzi do cílové oblasti skutečně dopravit.</a:t>
            </a:r>
          </a:p>
          <a:p>
            <a:r>
              <a:rPr lang="cs-CZ" dirty="0"/>
              <a:t>Následovala aplikace stopovačů na bázi soli a fluoresceinu. Ty poskytují dva různé způsoby detekce. Sůl mění elektrickou vodivost vody, fluorescein můžeme sledovat pomocí fluorescence při vhodném osvětlení.</a:t>
            </a:r>
          </a:p>
          <a:p>
            <a:r>
              <a:rPr lang="cs-CZ" dirty="0"/>
              <a:t>Den po aplikaci jsme provedli kontrolní průzkum. Vpravo vidíte profily pořízené ve vzdálenosti čtyřicet a devadesát centimetrů od vrtu V2.</a:t>
            </a:r>
          </a:p>
          <a:p>
            <a:r>
              <a:rPr lang="cs-CZ" dirty="0"/>
              <a:t>Stopovač jsme zachytili v jednotlivých hloubkových intervalech v blízkosti aplikačních bodů. Výsledek tak ukázal nerovnoměrné šíření v kontrolovaných místech a pomohl doplnit představu získanou z HPT a odběrů jader.</a:t>
            </a:r>
          </a:p>
          <a:p>
            <a:r>
              <a:rPr lang="cs-CZ" dirty="0"/>
              <a:t>Při interpretaci elektrické vodivosti přitom zohledňujeme také vlastnosti původní zeminy a podzemní vody. Zvýšenou vodivost proto posuzujeme společně s ostatními podklady a výsledky fluorescenční detekce.</a:t>
            </a:r>
          </a:p>
          <a:p>
            <a:r>
              <a:rPr lang="cs-CZ" dirty="0"/>
              <a:t>Důležité je také časové hledisko. Tento průzkum zachycuje stav den po aplikaci na konkrétních kontrolních místech. Neurčuje konečný dosah stopovače ani celý objem prostředí, kterým voda prošla.</a:t>
            </a:r>
          </a:p>
          <a:p>
            <a:r>
              <a:rPr lang="cs-CZ" dirty="0"/>
              <a:t>A ještě jeden rozdíl: rozpuštěný stopovač se může pohybovat jinak než bentonitová suspenze obsahující jemné částice. Zkouška nám tedy poskytla podklad pro návrh technologie, nikoli přímou předpověď rozšíření bentonitu.</a:t>
            </a:r>
          </a:p>
          <a:p>
            <a:r>
              <a:rPr lang="cs-CZ" dirty="0"/>
              <a:t>Na základě společného vyhodnocení jsme zvolili řízenou tlakovou injektáž. Zásadní přitom bylo nastavit tlak podle podmínek hráze a sledovat průtok i aplikovaný objem. Nadměrný tlak by mohl zeminu porušit a vytvořit nové cesty proudění.</a:t>
            </a:r>
          </a:p>
          <a:p>
            <a:r>
              <a:rPr lang="cs-CZ" dirty="0"/>
              <a:t>Výsledky těchto zkoušek jsme potom využili při návrhu rozmístění aplikačních bodů, hloubkových intervalů a vlastního postupu injektáže.“</a:t>
            </a:r>
          </a:p>
          <a:p>
            <a:endParaRPr lang="cs-CZ" dirty="0"/>
          </a:p>
        </p:txBody>
      </p:sp>
      <p:sp>
        <p:nvSpPr>
          <p:cNvPr id="4" name="Slide Number Placeholder 3">
            <a:extLst>
              <a:ext uri="{FF2B5EF4-FFF2-40B4-BE49-F238E27FC236}">
                <a16:creationId xmlns:a16="http://schemas.microsoft.com/office/drawing/2014/main" id="{612ED676-1934-143E-3500-A57E76745FE1}"/>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7404515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latin typeface="Nimbus Sans"/>
              <a:ea typeface="Nimbus Sans"/>
              <a:cs typeface="Nimbus Sans"/>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782F4C-3D76-8EEB-F75B-AFCBB27DD1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5B1F43-9E02-2931-504F-F0EF3F1BE4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C3F91A-CB00-5302-177B-6A6853DD4966}"/>
              </a:ext>
            </a:extLst>
          </p:cNvPr>
          <p:cNvSpPr>
            <a:spLocks noGrp="1"/>
          </p:cNvSpPr>
          <p:nvPr>
            <p:ph type="body" idx="1"/>
          </p:nvPr>
        </p:nvSpPr>
        <p:spPr/>
        <p:txBody>
          <a:bodyPr/>
          <a:lstStyle/>
          <a:p>
            <a:r>
              <a:rPr lang="cs-CZ" dirty="0"/>
              <a:t>„Na základě předchozího průzkumu a ověřovacích zkoušek jsme přistoupili k vlastní injektáži. Průzkum nám pomohl vymezit prostor a hloubkový interval, do kterého jsme potřebovali těsnicí materiál dostat.</a:t>
            </a:r>
          </a:p>
          <a:p>
            <a:r>
              <a:rPr lang="cs-CZ" dirty="0"/>
              <a:t>Celkem jsme realizovali čtyřicet injektážních bodů. Jejich rozmístění vidíte v pravém obrázku v půdorysu a vlevo dole v prostorovém pohledu vůči hrázi a schematicky vyznačené nádrži.</a:t>
            </a:r>
          </a:p>
          <a:p>
            <a:r>
              <a:rPr lang="cs-CZ" dirty="0"/>
              <a:t>Injektáž probíhala postupem označovaným jako </a:t>
            </a:r>
            <a:r>
              <a:rPr lang="cs-CZ" dirty="0" err="1"/>
              <a:t>bottom</a:t>
            </a:r>
            <a:r>
              <a:rPr lang="cs-CZ" dirty="0"/>
              <a:t>-up, tedy odspodu vzhůru. V každém bodě se začínalo v nejhlubší části ošetřovaného intervalu a postupně se pokračovalo do vyšších úrovní. Tím jsme mohli aplikaci rozdělit po jednotlivých etážích a postupně ošetřit požadovaný úsek.</a:t>
            </a:r>
          </a:p>
          <a:p>
            <a:r>
              <a:rPr lang="cs-CZ" dirty="0"/>
              <a:t>Celkově jsme při realizaci spotřebovali přibližně osm a půl kubíku suspenze a šest set sedmdesát pět kilogramů bentonitu. To ale neznamená, že se toto množství rozdělilo rovnoměrně mezi všech čtyřicet bodů.</a:t>
            </a:r>
          </a:p>
          <a:p>
            <a:r>
              <a:rPr lang="cs-CZ" dirty="0"/>
              <a:t>Právě rozdíly mezi jednotlivými body ukazuje pravý graf. Barva i velikost kruhu vyjadřují množství bentonitu aplikovaného v daném místě. Například bod číslo osm výrazně vystupuje s dávkou devadesáti šesti kilogramů. V řadě dalších bodů byla spotřeba podstatně menší.</a:t>
            </a:r>
          </a:p>
          <a:p>
            <a:r>
              <a:rPr lang="cs-CZ" dirty="0"/>
              <a:t>Tyto rozdíly jsou pro vyhodnocení důležité. Samotná vyšší spotřeba ovšem ještě neznamená, že právě tímto místem před zásahem unikalo nejvíce vody. Musíme ji posuzovat společně s průběhem tlaku, příjmem suspenze a případnými výrony na povrch.</a:t>
            </a:r>
          </a:p>
          <a:p>
            <a:r>
              <a:rPr lang="cs-CZ" dirty="0"/>
              <a:t>Pro tuto realizaci jsme injektážní tlak omezili na tři bary. Cílem bylo dostat suspenzi do vymezených propustnějších poloh při řízeném tlaku. Nechtěli jsme tlakem vytvářet nové trhliny nebo další cesty proudění.</a:t>
            </a:r>
          </a:p>
          <a:p>
            <a:r>
              <a:rPr lang="cs-CZ" dirty="0"/>
              <a:t>U obou obrázků je důležité správně chápat velikost symbolů. Kruhy a válce představují množství aplikovaného bentonitu. Nezobrazují skutečný prostorový dosah suspenze v zemině.</a:t>
            </a:r>
          </a:p>
          <a:p>
            <a:r>
              <a:rPr lang="cs-CZ" dirty="0"/>
              <a:t>Tím se dostáváme k podstatné otázce: aplikaci jsme provedli a známe její průběh, ale jaký měla účinek? O výsledku rozhoduje především to, zda se změnily průsaky a schopnost nádrže vodu zadržet. Proto musí po realizaci následovat kontrola účinnosti zásahu.“</a:t>
            </a:r>
          </a:p>
          <a:p>
            <a:endParaRPr lang="cs-CZ" dirty="0"/>
          </a:p>
        </p:txBody>
      </p:sp>
      <p:sp>
        <p:nvSpPr>
          <p:cNvPr id="4" name="Slide Number Placeholder 3">
            <a:extLst>
              <a:ext uri="{FF2B5EF4-FFF2-40B4-BE49-F238E27FC236}">
                <a16:creationId xmlns:a16="http://schemas.microsoft.com/office/drawing/2014/main" id="{A1521395-FB19-F1CA-9DB2-C690963AD2C4}"/>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7417245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7F016A-8334-6BD1-7E4A-18B0CC3B5C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C98A2B-29D7-1C46-A278-AFA1F89BC6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7EAD53-1F86-F479-8807-9CCAC27DF59C}"/>
              </a:ext>
            </a:extLst>
          </p:cNvPr>
          <p:cNvSpPr>
            <a:spLocks noGrp="1"/>
          </p:cNvSpPr>
          <p:nvPr>
            <p:ph type="body" idx="1"/>
          </p:nvPr>
        </p:nvSpPr>
        <p:spPr/>
        <p:txBody>
          <a:bodyPr/>
          <a:lstStyle/>
          <a:p>
            <a:r>
              <a:rPr lang="cs-CZ" dirty="0"/>
              <a:t>„Na tomto slidu vidíte změny, které jsme zaznamenali během injektáže a po jejím dokončení.</a:t>
            </a:r>
          </a:p>
          <a:p>
            <a:r>
              <a:rPr lang="cs-CZ" dirty="0"/>
              <a:t>Začnu tím nejpodstatnějším: již během aplikace ustal výtok vody z drénu pod hrází. Podle dosavadních pozorování tento stav přetrvává. Po zásahu zároveň pozorujeme postupný vzestup hladiny v nádrži.</a:t>
            </a:r>
          </a:p>
          <a:p>
            <a:r>
              <a:rPr lang="cs-CZ" dirty="0"/>
              <a:t>To jsou pro nás příznivé signály, protože odpovídají tomu, čeho jsme chtěli dosáhnout — omezit únik vody a zlepšit schopnost nádrže vodu zadržet.</a:t>
            </a:r>
          </a:p>
          <a:p>
            <a:r>
              <a:rPr lang="cs-CZ" dirty="0"/>
              <a:t>Pro vyhodnocení je ovšem důležitý vývoj v čase. Hladinu potřebujeme sledovat společně s přítokem a srážkami a u drénu ověřovat jeho průchodnost. Tak můžeme lépe posoudit, jak velká část pozorované změny souvisí se samotným utěsněním.</a:t>
            </a:r>
          </a:p>
          <a:p>
            <a:r>
              <a:rPr lang="cs-CZ" dirty="0"/>
              <a:t>Velká fotografie zachycuje ještě jeden výrazný jev během realizace: výrony bentonitové suspenze na povrch. Objevovaly se v bezprostředním okolí injektážních bodů i ve větší vzdálenosti.</a:t>
            </a:r>
          </a:p>
          <a:p>
            <a:r>
              <a:rPr lang="cs-CZ" dirty="0"/>
              <a:t>To ukazuje, že mezi místem aplikace a povrchovým výstupem existovalo za podmínek injektáže hydraulické propojení. Suspenze se tedy mohla šířit propojenými cestami a vystupovat i mimo právě ošetřovaný bod.</a:t>
            </a:r>
          </a:p>
          <a:p>
            <a:r>
              <a:rPr lang="cs-CZ" dirty="0"/>
              <a:t>Tyto výrony doplňují informace z průzkumu. Jejich polohu ale musíme interpretovat společně s výsledky profilování, odběry jader a průběhem aplikace. Část suspenze se dostala zpět na povrch, takže celková spotřeba materiálu zahrnuje také tyto výrony.</a:t>
            </a:r>
          </a:p>
          <a:p>
            <a:r>
              <a:rPr lang="cs-CZ" dirty="0"/>
              <a:t>Na menší fotografii je potom vidět povrch hráze po dokončení a úpravě místa zásahu.</a:t>
            </a:r>
          </a:p>
          <a:p>
            <a:r>
              <a:rPr lang="cs-CZ" dirty="0"/>
              <a:t>Z praktického hlediska jsou tedy hlavním výsledkem dosavadního sledování ustání výtoku z drénu a postupný vzestup hladiny. Dlouhodobé sledování nám umožní posoudit, zda tento účinek přetrvává také při dalších změnách hladiny a hydrologických podmínek.</a:t>
            </a:r>
          </a:p>
          <a:p>
            <a:r>
              <a:rPr lang="cs-CZ" dirty="0"/>
              <a:t>Na tomto příkladu je vidět význam celého postupu: podrobným průzkumem vymezit propustnější polohy, do nich cílit zásah a jeho účinek následně ověřovat.“</a:t>
            </a:r>
          </a:p>
          <a:p>
            <a:endParaRPr lang="cs-CZ" dirty="0"/>
          </a:p>
        </p:txBody>
      </p:sp>
      <p:sp>
        <p:nvSpPr>
          <p:cNvPr id="4" name="Slide Number Placeholder 3">
            <a:extLst>
              <a:ext uri="{FF2B5EF4-FFF2-40B4-BE49-F238E27FC236}">
                <a16:creationId xmlns:a16="http://schemas.microsoft.com/office/drawing/2014/main" id="{300BD0B5-6B77-2DC8-F409-9AF940F23680}"/>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9379589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F58BA5-945B-1485-8461-9BD240CE93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FA31FC-D845-6EB7-4A08-BC2FBA1F7E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0B3A16-D528-87BA-C004-44E35667B456}"/>
              </a:ext>
            </a:extLst>
          </p:cNvPr>
          <p:cNvSpPr>
            <a:spLocks noGrp="1"/>
          </p:cNvSpPr>
          <p:nvPr>
            <p:ph type="body" idx="1"/>
          </p:nvPr>
        </p:nvSpPr>
        <p:spPr/>
        <p:txBody>
          <a:bodyPr/>
          <a:lstStyle/>
          <a:p>
            <a:r>
              <a:rPr lang="cs-CZ" dirty="0"/>
              <a:t>„Na závěr bych chtěl zdůraznit hlavní myšlenku dnešní přednášky: pro cílené utěsnění potřebujeme nejprve porozumět tomu, kudy voda skutečně proudí. Povrchový vývěr nám ukazuje místo, kde vodu vidíme, ale její cesta uvnitř hráze nebo podloží může být podstatně složitější.</a:t>
            </a:r>
          </a:p>
          <a:p>
            <a:r>
              <a:rPr lang="cs-CZ" dirty="0"/>
              <a:t>V DEKONTA In </a:t>
            </a:r>
            <a:r>
              <a:rPr lang="cs-CZ" dirty="0" err="1"/>
              <a:t>Situ</a:t>
            </a:r>
            <a:r>
              <a:rPr lang="cs-CZ" dirty="0"/>
              <a:t> </a:t>
            </a:r>
            <a:r>
              <a:rPr lang="cs-CZ" dirty="0" err="1"/>
              <a:t>Solutions</a:t>
            </a:r>
            <a:r>
              <a:rPr lang="cs-CZ" dirty="0"/>
              <a:t> propojujeme průzkumné práce s aplikací sanačních a těsnicích materiálů. Technologie direct </a:t>
            </a:r>
            <a:r>
              <a:rPr lang="cs-CZ" dirty="0" err="1"/>
              <a:t>push</a:t>
            </a:r>
            <a:r>
              <a:rPr lang="cs-CZ" dirty="0"/>
              <a:t> nám umožňují podrobně charakterizovat prostředí a na výsledky průzkumu navázat cíleným zásahem.</a:t>
            </a:r>
          </a:p>
          <a:p>
            <a:r>
              <a:rPr lang="cs-CZ" dirty="0"/>
              <a:t>Právě toto propojení považuji za zásadní: určit místo a hloubku zásahu, přizpůsobit realizaci místním podmínkám a následně ověřit její účinek.</a:t>
            </a:r>
          </a:p>
          <a:p>
            <a:r>
              <a:rPr lang="cs-CZ" dirty="0"/>
              <a:t>Děkuji vám za pozornost a rád odpovím na vaše dotazy.“</a:t>
            </a:r>
          </a:p>
          <a:p>
            <a:endParaRPr lang="cs-CZ" dirty="0"/>
          </a:p>
        </p:txBody>
      </p:sp>
      <p:sp>
        <p:nvSpPr>
          <p:cNvPr id="4" name="Slide Number Placeholder 3">
            <a:extLst>
              <a:ext uri="{FF2B5EF4-FFF2-40B4-BE49-F238E27FC236}">
                <a16:creationId xmlns:a16="http://schemas.microsoft.com/office/drawing/2014/main" id="{05EA3901-9B50-0307-797C-646E905C7E41}"/>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1429965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EEF6922-602C-19DE-9093-32D776D2A243}"/>
              </a:ext>
            </a:extLst>
          </p:cNvPr>
          <p:cNvSpPr>
            <a:spLocks noGrp="1"/>
          </p:cNvSpPr>
          <p:nvPr>
            <p:ph type="ctrTitle"/>
          </p:nvPr>
        </p:nvSpPr>
        <p:spPr>
          <a:xfrm>
            <a:off x="1524000" y="1122363"/>
            <a:ext cx="9144000" cy="2387600"/>
          </a:xfrm>
        </p:spPr>
        <p:txBody>
          <a:bodyPr anchor="b"/>
          <a:lstStyle>
            <a:lvl1pPr algn="ctr">
              <a:defRPr sz="6000"/>
            </a:lvl1pPr>
          </a:lstStyle>
          <a:p>
            <a:r>
              <a:rPr lang="cs-CZ"/>
              <a:t>Kliknutím lze upravit styl.</a:t>
            </a:r>
          </a:p>
        </p:txBody>
      </p:sp>
      <p:sp>
        <p:nvSpPr>
          <p:cNvPr id="3" name="Podnadpis 2">
            <a:extLst>
              <a:ext uri="{FF2B5EF4-FFF2-40B4-BE49-F238E27FC236}">
                <a16:creationId xmlns:a16="http://schemas.microsoft.com/office/drawing/2014/main" id="{978FBCF4-0A58-BDB0-871A-CB8AC00BA9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p>
        </p:txBody>
      </p:sp>
      <p:sp>
        <p:nvSpPr>
          <p:cNvPr id="4" name="Zástupný symbol pro datum 3">
            <a:extLst>
              <a:ext uri="{FF2B5EF4-FFF2-40B4-BE49-F238E27FC236}">
                <a16:creationId xmlns:a16="http://schemas.microsoft.com/office/drawing/2014/main" id="{293F89BC-39EE-C523-F8BE-4C797B91FC73}"/>
              </a:ext>
            </a:extLst>
          </p:cNvPr>
          <p:cNvSpPr>
            <a:spLocks noGrp="1"/>
          </p:cNvSpPr>
          <p:nvPr>
            <p:ph type="dt" sz="half" idx="10"/>
          </p:nvPr>
        </p:nvSpPr>
        <p:spPr/>
        <p:txBody>
          <a:bodyPr/>
          <a:lstStyle/>
          <a:p>
            <a:fld id="{C73E4380-5D34-4DC2-8A53-0FF975BA24B0}" type="datetimeFigureOut">
              <a:rPr lang="cs-CZ" smtClean="0"/>
              <a:t>23.10.2026</a:t>
            </a:fld>
            <a:endParaRPr lang="cs-CZ"/>
          </a:p>
        </p:txBody>
      </p:sp>
      <p:sp>
        <p:nvSpPr>
          <p:cNvPr id="5" name="Zástupný symbol pro zápatí 4">
            <a:extLst>
              <a:ext uri="{FF2B5EF4-FFF2-40B4-BE49-F238E27FC236}">
                <a16:creationId xmlns:a16="http://schemas.microsoft.com/office/drawing/2014/main" id="{FCDC3D19-CAA1-CE0A-F0C8-8FDDA80135F4}"/>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EDAF6F42-9DB6-3346-3213-2DC0ACC42DCC}"/>
              </a:ext>
            </a:extLst>
          </p:cNvPr>
          <p:cNvSpPr>
            <a:spLocks noGrp="1"/>
          </p:cNvSpPr>
          <p:nvPr>
            <p:ph type="sldNum" sz="quarter" idx="12"/>
          </p:nvPr>
        </p:nvSpPr>
        <p:spPr/>
        <p:txBody>
          <a:bodyPr/>
          <a:lstStyle/>
          <a:p>
            <a:fld id="{A8ED21C5-8F6A-4828-A45F-2CE488D86063}" type="slidenum">
              <a:rPr lang="cs-CZ" smtClean="0"/>
              <a:t>‹#›</a:t>
            </a:fld>
            <a:endParaRPr lang="cs-CZ"/>
          </a:p>
        </p:txBody>
      </p:sp>
    </p:spTree>
    <p:extLst>
      <p:ext uri="{BB962C8B-B14F-4D97-AF65-F5344CB8AC3E}">
        <p14:creationId xmlns:p14="http://schemas.microsoft.com/office/powerpoint/2010/main" val="1563184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391AC77-4232-7D49-76F9-451DCF66483F}"/>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BDA6C2F5-F99A-D061-2FAD-F5DB5427D7AC}"/>
              </a:ext>
            </a:extLst>
          </p:cNvPr>
          <p:cNvSpPr>
            <a:spLocks noGrp="1"/>
          </p:cNvSpPr>
          <p:nvPr>
            <p:ph idx="1"/>
          </p:nvPr>
        </p:nvSpPr>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65FD6B36-F931-A80A-F9A9-D22A6895F451}"/>
              </a:ext>
            </a:extLst>
          </p:cNvPr>
          <p:cNvSpPr>
            <a:spLocks noGrp="1"/>
          </p:cNvSpPr>
          <p:nvPr>
            <p:ph type="dt" sz="half" idx="10"/>
          </p:nvPr>
        </p:nvSpPr>
        <p:spPr/>
        <p:txBody>
          <a:bodyPr/>
          <a:lstStyle/>
          <a:p>
            <a:fld id="{C73E4380-5D34-4DC2-8A53-0FF975BA24B0}" type="datetimeFigureOut">
              <a:rPr lang="cs-CZ" smtClean="0"/>
              <a:t>23.10.2026</a:t>
            </a:fld>
            <a:endParaRPr lang="cs-CZ"/>
          </a:p>
        </p:txBody>
      </p:sp>
      <p:sp>
        <p:nvSpPr>
          <p:cNvPr id="5" name="Zástupný symbol pro zápatí 4">
            <a:extLst>
              <a:ext uri="{FF2B5EF4-FFF2-40B4-BE49-F238E27FC236}">
                <a16:creationId xmlns:a16="http://schemas.microsoft.com/office/drawing/2014/main" id="{8885E52A-C3AA-1CC5-D065-422FBC872B01}"/>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ADFADC48-09AB-04ED-D380-1C3CA8DECE72}"/>
              </a:ext>
            </a:extLst>
          </p:cNvPr>
          <p:cNvSpPr>
            <a:spLocks noGrp="1"/>
          </p:cNvSpPr>
          <p:nvPr>
            <p:ph type="sldNum" sz="quarter" idx="12"/>
          </p:nvPr>
        </p:nvSpPr>
        <p:spPr/>
        <p:txBody>
          <a:bodyPr/>
          <a:lstStyle/>
          <a:p>
            <a:fld id="{A8ED21C5-8F6A-4828-A45F-2CE488D86063}" type="slidenum">
              <a:rPr lang="cs-CZ" smtClean="0"/>
              <a:t>‹#›</a:t>
            </a:fld>
            <a:endParaRPr lang="cs-CZ"/>
          </a:p>
        </p:txBody>
      </p:sp>
    </p:spTree>
    <p:extLst>
      <p:ext uri="{BB962C8B-B14F-4D97-AF65-F5344CB8AC3E}">
        <p14:creationId xmlns:p14="http://schemas.microsoft.com/office/powerpoint/2010/main" val="23651449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oddílu">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BD4D5AE-25D8-7EAF-1054-E05CFEF48F37}"/>
              </a:ext>
            </a:extLst>
          </p:cNvPr>
          <p:cNvSpPr>
            <a:spLocks noGrp="1"/>
          </p:cNvSpPr>
          <p:nvPr>
            <p:ph type="title"/>
          </p:nvPr>
        </p:nvSpPr>
        <p:spPr>
          <a:xfrm>
            <a:off x="831850" y="1709738"/>
            <a:ext cx="10515600" cy="2852737"/>
          </a:xfrm>
        </p:spPr>
        <p:txBody>
          <a:bodyPr anchor="b"/>
          <a:lstStyle>
            <a:lvl1pPr>
              <a:defRPr sz="6000"/>
            </a:lvl1pPr>
          </a:lstStyle>
          <a:p>
            <a:r>
              <a:rPr lang="cs-CZ"/>
              <a:t>Kliknutím lze upravit styl.</a:t>
            </a:r>
          </a:p>
        </p:txBody>
      </p:sp>
      <p:sp>
        <p:nvSpPr>
          <p:cNvPr id="3" name="Zástupný text 2">
            <a:extLst>
              <a:ext uri="{FF2B5EF4-FFF2-40B4-BE49-F238E27FC236}">
                <a16:creationId xmlns:a16="http://schemas.microsoft.com/office/drawing/2014/main" id="{1F68C4DA-54BA-434E-06A2-AFE3C6244C2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cs-CZ"/>
              <a:t>Po kliknutí můžete upravovat styly textu v předloze.</a:t>
            </a:r>
          </a:p>
        </p:txBody>
      </p:sp>
      <p:sp>
        <p:nvSpPr>
          <p:cNvPr id="4" name="Zástupný symbol pro datum 3">
            <a:extLst>
              <a:ext uri="{FF2B5EF4-FFF2-40B4-BE49-F238E27FC236}">
                <a16:creationId xmlns:a16="http://schemas.microsoft.com/office/drawing/2014/main" id="{420AB697-C0C8-CC0D-7F5D-3F6391A8A3B2}"/>
              </a:ext>
            </a:extLst>
          </p:cNvPr>
          <p:cNvSpPr>
            <a:spLocks noGrp="1"/>
          </p:cNvSpPr>
          <p:nvPr>
            <p:ph type="dt" sz="half" idx="10"/>
          </p:nvPr>
        </p:nvSpPr>
        <p:spPr/>
        <p:txBody>
          <a:bodyPr/>
          <a:lstStyle/>
          <a:p>
            <a:fld id="{C73E4380-5D34-4DC2-8A53-0FF975BA24B0}" type="datetimeFigureOut">
              <a:rPr lang="cs-CZ" smtClean="0"/>
              <a:t>23.10.2026</a:t>
            </a:fld>
            <a:endParaRPr lang="cs-CZ"/>
          </a:p>
        </p:txBody>
      </p:sp>
      <p:sp>
        <p:nvSpPr>
          <p:cNvPr id="5" name="Zástupný symbol pro zápatí 4">
            <a:extLst>
              <a:ext uri="{FF2B5EF4-FFF2-40B4-BE49-F238E27FC236}">
                <a16:creationId xmlns:a16="http://schemas.microsoft.com/office/drawing/2014/main" id="{8B6B12C0-8EBF-898D-87EE-92335E52B469}"/>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4311383B-C1E5-B2C0-0B27-B15A34AF9C32}"/>
              </a:ext>
            </a:extLst>
          </p:cNvPr>
          <p:cNvSpPr>
            <a:spLocks noGrp="1"/>
          </p:cNvSpPr>
          <p:nvPr>
            <p:ph type="sldNum" sz="quarter" idx="12"/>
          </p:nvPr>
        </p:nvSpPr>
        <p:spPr/>
        <p:txBody>
          <a:bodyPr/>
          <a:lstStyle/>
          <a:p>
            <a:fld id="{A8ED21C5-8F6A-4828-A45F-2CE488D86063}" type="slidenum">
              <a:rPr lang="cs-CZ" smtClean="0"/>
              <a:t>‹#›</a:t>
            </a:fld>
            <a:endParaRPr lang="cs-CZ"/>
          </a:p>
        </p:txBody>
      </p:sp>
    </p:spTree>
    <p:extLst>
      <p:ext uri="{BB962C8B-B14F-4D97-AF65-F5344CB8AC3E}">
        <p14:creationId xmlns:p14="http://schemas.microsoft.com/office/powerpoint/2010/main" val="3348858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5C5A5EF-47B0-743C-7218-F5B9E0ADA531}"/>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4DE05044-479B-C501-102F-D6DDA43D39F9}"/>
              </a:ext>
            </a:extLst>
          </p:cNvPr>
          <p:cNvSpPr>
            <a:spLocks noGrp="1"/>
          </p:cNvSpPr>
          <p:nvPr>
            <p:ph sz="half" idx="1"/>
          </p:nvPr>
        </p:nvSpPr>
        <p:spPr>
          <a:xfrm>
            <a:off x="838200"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obsah 3">
            <a:extLst>
              <a:ext uri="{FF2B5EF4-FFF2-40B4-BE49-F238E27FC236}">
                <a16:creationId xmlns:a16="http://schemas.microsoft.com/office/drawing/2014/main" id="{2C85D284-7F55-4BCD-CA18-15D5B7B99D17}"/>
              </a:ext>
            </a:extLst>
          </p:cNvPr>
          <p:cNvSpPr>
            <a:spLocks noGrp="1"/>
          </p:cNvSpPr>
          <p:nvPr>
            <p:ph sz="half" idx="2"/>
          </p:nvPr>
        </p:nvSpPr>
        <p:spPr>
          <a:xfrm>
            <a:off x="6172200"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a:extLst>
              <a:ext uri="{FF2B5EF4-FFF2-40B4-BE49-F238E27FC236}">
                <a16:creationId xmlns:a16="http://schemas.microsoft.com/office/drawing/2014/main" id="{2F4D697C-8135-63B5-AAB2-AB14095AD209}"/>
              </a:ext>
            </a:extLst>
          </p:cNvPr>
          <p:cNvSpPr>
            <a:spLocks noGrp="1"/>
          </p:cNvSpPr>
          <p:nvPr>
            <p:ph type="dt" sz="half" idx="10"/>
          </p:nvPr>
        </p:nvSpPr>
        <p:spPr/>
        <p:txBody>
          <a:bodyPr/>
          <a:lstStyle/>
          <a:p>
            <a:fld id="{C73E4380-5D34-4DC2-8A53-0FF975BA24B0}" type="datetimeFigureOut">
              <a:rPr lang="cs-CZ" smtClean="0"/>
              <a:t>23.10.2026</a:t>
            </a:fld>
            <a:endParaRPr lang="cs-CZ"/>
          </a:p>
        </p:txBody>
      </p:sp>
      <p:sp>
        <p:nvSpPr>
          <p:cNvPr id="6" name="Zástupný symbol pro zápatí 5">
            <a:extLst>
              <a:ext uri="{FF2B5EF4-FFF2-40B4-BE49-F238E27FC236}">
                <a16:creationId xmlns:a16="http://schemas.microsoft.com/office/drawing/2014/main" id="{D29D32A2-BF6C-BD71-BA97-789AB21FA00F}"/>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E9289930-5E6E-6CFC-33A9-D5CBD7577E19}"/>
              </a:ext>
            </a:extLst>
          </p:cNvPr>
          <p:cNvSpPr>
            <a:spLocks noGrp="1"/>
          </p:cNvSpPr>
          <p:nvPr>
            <p:ph type="sldNum" sz="quarter" idx="12"/>
          </p:nvPr>
        </p:nvSpPr>
        <p:spPr/>
        <p:txBody>
          <a:bodyPr/>
          <a:lstStyle/>
          <a:p>
            <a:fld id="{A8ED21C5-8F6A-4828-A45F-2CE488D86063}" type="slidenum">
              <a:rPr lang="cs-CZ" smtClean="0"/>
              <a:t>‹#›</a:t>
            </a:fld>
            <a:endParaRPr lang="cs-CZ"/>
          </a:p>
        </p:txBody>
      </p:sp>
    </p:spTree>
    <p:extLst>
      <p:ext uri="{BB962C8B-B14F-4D97-AF65-F5344CB8AC3E}">
        <p14:creationId xmlns:p14="http://schemas.microsoft.com/office/powerpoint/2010/main" val="16570309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7B45E97-09B8-B511-29B7-A8EC7B10F7BF}"/>
              </a:ext>
            </a:extLst>
          </p:cNvPr>
          <p:cNvSpPr>
            <a:spLocks noGrp="1"/>
          </p:cNvSpPr>
          <p:nvPr>
            <p:ph type="title"/>
          </p:nvPr>
        </p:nvSpPr>
        <p:spPr>
          <a:xfrm>
            <a:off x="839788" y="365125"/>
            <a:ext cx="10515600" cy="1325563"/>
          </a:xfrm>
        </p:spPr>
        <p:txBody>
          <a:bodyPr/>
          <a:lstStyle/>
          <a:p>
            <a:r>
              <a:rPr lang="cs-CZ"/>
              <a:t>Kliknutím lze upravit styl.</a:t>
            </a:r>
          </a:p>
        </p:txBody>
      </p:sp>
      <p:sp>
        <p:nvSpPr>
          <p:cNvPr id="3" name="Zástupný text 2">
            <a:extLst>
              <a:ext uri="{FF2B5EF4-FFF2-40B4-BE49-F238E27FC236}">
                <a16:creationId xmlns:a16="http://schemas.microsoft.com/office/drawing/2014/main" id="{583C8A35-8B25-0904-D016-9F0D51000CD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4" name="Zástupný obsah 3">
            <a:extLst>
              <a:ext uri="{FF2B5EF4-FFF2-40B4-BE49-F238E27FC236}">
                <a16:creationId xmlns:a16="http://schemas.microsoft.com/office/drawing/2014/main" id="{A348BA12-42AE-D5FD-1237-70E6FF049220}"/>
              </a:ext>
            </a:extLst>
          </p:cNvPr>
          <p:cNvSpPr>
            <a:spLocks noGrp="1"/>
          </p:cNvSpPr>
          <p:nvPr>
            <p:ph sz="half" idx="2"/>
          </p:nvPr>
        </p:nvSpPr>
        <p:spPr>
          <a:xfrm>
            <a:off x="839788" y="2505075"/>
            <a:ext cx="5157787"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text 4">
            <a:extLst>
              <a:ext uri="{FF2B5EF4-FFF2-40B4-BE49-F238E27FC236}">
                <a16:creationId xmlns:a16="http://schemas.microsoft.com/office/drawing/2014/main" id="{9844FA39-A9E0-DBF4-3678-BF274E6C9C0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6" name="Zástupný obsah 5">
            <a:extLst>
              <a:ext uri="{FF2B5EF4-FFF2-40B4-BE49-F238E27FC236}">
                <a16:creationId xmlns:a16="http://schemas.microsoft.com/office/drawing/2014/main" id="{0EC4B95A-3EB7-D829-EE76-43B824A95478}"/>
              </a:ext>
            </a:extLst>
          </p:cNvPr>
          <p:cNvSpPr>
            <a:spLocks noGrp="1"/>
          </p:cNvSpPr>
          <p:nvPr>
            <p:ph sz="quarter" idx="4"/>
          </p:nvPr>
        </p:nvSpPr>
        <p:spPr>
          <a:xfrm>
            <a:off x="6172200" y="2505075"/>
            <a:ext cx="5183188"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a:extLst>
              <a:ext uri="{FF2B5EF4-FFF2-40B4-BE49-F238E27FC236}">
                <a16:creationId xmlns:a16="http://schemas.microsoft.com/office/drawing/2014/main" id="{7B3FFD2D-F4C1-6E97-3DFD-C7D186A45DEC}"/>
              </a:ext>
            </a:extLst>
          </p:cNvPr>
          <p:cNvSpPr>
            <a:spLocks noGrp="1"/>
          </p:cNvSpPr>
          <p:nvPr>
            <p:ph type="dt" sz="half" idx="10"/>
          </p:nvPr>
        </p:nvSpPr>
        <p:spPr/>
        <p:txBody>
          <a:bodyPr/>
          <a:lstStyle/>
          <a:p>
            <a:fld id="{C73E4380-5D34-4DC2-8A53-0FF975BA24B0}" type="datetimeFigureOut">
              <a:rPr lang="cs-CZ" smtClean="0"/>
              <a:t>23.10.2026</a:t>
            </a:fld>
            <a:endParaRPr lang="cs-CZ"/>
          </a:p>
        </p:txBody>
      </p:sp>
      <p:sp>
        <p:nvSpPr>
          <p:cNvPr id="8" name="Zástupný symbol pro zápatí 7">
            <a:extLst>
              <a:ext uri="{FF2B5EF4-FFF2-40B4-BE49-F238E27FC236}">
                <a16:creationId xmlns:a16="http://schemas.microsoft.com/office/drawing/2014/main" id="{E0DE758E-5D93-4BDD-3112-028C3323C82D}"/>
              </a:ext>
            </a:extLst>
          </p:cNvPr>
          <p:cNvSpPr>
            <a:spLocks noGrp="1"/>
          </p:cNvSpPr>
          <p:nvPr>
            <p:ph type="ftr" sz="quarter" idx="11"/>
          </p:nvPr>
        </p:nvSpPr>
        <p:spPr/>
        <p:txBody>
          <a:bodyPr/>
          <a:lstStyle/>
          <a:p>
            <a:endParaRPr lang="cs-CZ"/>
          </a:p>
        </p:txBody>
      </p:sp>
      <p:sp>
        <p:nvSpPr>
          <p:cNvPr id="9" name="Zástupný symbol pro číslo snímku 8">
            <a:extLst>
              <a:ext uri="{FF2B5EF4-FFF2-40B4-BE49-F238E27FC236}">
                <a16:creationId xmlns:a16="http://schemas.microsoft.com/office/drawing/2014/main" id="{C43943DF-B171-64D7-0B65-3FA3E61D8CEE}"/>
              </a:ext>
            </a:extLst>
          </p:cNvPr>
          <p:cNvSpPr>
            <a:spLocks noGrp="1"/>
          </p:cNvSpPr>
          <p:nvPr>
            <p:ph type="sldNum" sz="quarter" idx="12"/>
          </p:nvPr>
        </p:nvSpPr>
        <p:spPr/>
        <p:txBody>
          <a:bodyPr/>
          <a:lstStyle/>
          <a:p>
            <a:fld id="{A8ED21C5-8F6A-4828-A45F-2CE488D86063}" type="slidenum">
              <a:rPr lang="cs-CZ" smtClean="0"/>
              <a:t>‹#›</a:t>
            </a:fld>
            <a:endParaRPr lang="cs-CZ"/>
          </a:p>
        </p:txBody>
      </p:sp>
    </p:spTree>
    <p:extLst>
      <p:ext uri="{BB962C8B-B14F-4D97-AF65-F5344CB8AC3E}">
        <p14:creationId xmlns:p14="http://schemas.microsoft.com/office/powerpoint/2010/main" val="2753599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71E5D50-0A44-788E-07FC-928E1EB6BA13}"/>
              </a:ext>
            </a:extLst>
          </p:cNvPr>
          <p:cNvSpPr>
            <a:spLocks noGrp="1"/>
          </p:cNvSpPr>
          <p:nvPr>
            <p:ph type="title"/>
          </p:nvPr>
        </p:nvSpPr>
        <p:spPr/>
        <p:txBody>
          <a:bodyPr/>
          <a:lstStyle/>
          <a:p>
            <a:r>
              <a:rPr lang="cs-CZ"/>
              <a:t>Kliknutím lze upravit styl.</a:t>
            </a:r>
          </a:p>
        </p:txBody>
      </p:sp>
      <p:sp>
        <p:nvSpPr>
          <p:cNvPr id="3" name="Zástupný symbol pro datum 2">
            <a:extLst>
              <a:ext uri="{FF2B5EF4-FFF2-40B4-BE49-F238E27FC236}">
                <a16:creationId xmlns:a16="http://schemas.microsoft.com/office/drawing/2014/main" id="{5FF2C2E6-F574-1C46-D907-87238607A286}"/>
              </a:ext>
            </a:extLst>
          </p:cNvPr>
          <p:cNvSpPr>
            <a:spLocks noGrp="1"/>
          </p:cNvSpPr>
          <p:nvPr>
            <p:ph type="dt" sz="half" idx="10"/>
          </p:nvPr>
        </p:nvSpPr>
        <p:spPr/>
        <p:txBody>
          <a:bodyPr/>
          <a:lstStyle/>
          <a:p>
            <a:fld id="{C73E4380-5D34-4DC2-8A53-0FF975BA24B0}" type="datetimeFigureOut">
              <a:rPr lang="cs-CZ" smtClean="0"/>
              <a:t>23.10.2026</a:t>
            </a:fld>
            <a:endParaRPr lang="cs-CZ"/>
          </a:p>
        </p:txBody>
      </p:sp>
      <p:sp>
        <p:nvSpPr>
          <p:cNvPr id="4" name="Zástupný symbol pro zápatí 3">
            <a:extLst>
              <a:ext uri="{FF2B5EF4-FFF2-40B4-BE49-F238E27FC236}">
                <a16:creationId xmlns:a16="http://schemas.microsoft.com/office/drawing/2014/main" id="{914CDF9E-C85F-9BCB-BC91-E83DB009A41E}"/>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FC49AE13-C035-B621-3E4F-652622AA7876}"/>
              </a:ext>
            </a:extLst>
          </p:cNvPr>
          <p:cNvSpPr>
            <a:spLocks noGrp="1"/>
          </p:cNvSpPr>
          <p:nvPr>
            <p:ph type="sldNum" sz="quarter" idx="12"/>
          </p:nvPr>
        </p:nvSpPr>
        <p:spPr/>
        <p:txBody>
          <a:bodyPr/>
          <a:lstStyle/>
          <a:p>
            <a:fld id="{A8ED21C5-8F6A-4828-A45F-2CE488D86063}" type="slidenum">
              <a:rPr lang="cs-CZ" smtClean="0"/>
              <a:t>‹#›</a:t>
            </a:fld>
            <a:endParaRPr lang="cs-CZ"/>
          </a:p>
        </p:txBody>
      </p:sp>
    </p:spTree>
    <p:extLst>
      <p:ext uri="{BB962C8B-B14F-4D97-AF65-F5344CB8AC3E}">
        <p14:creationId xmlns:p14="http://schemas.microsoft.com/office/powerpoint/2010/main" val="31814159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a:extLst>
              <a:ext uri="{FF2B5EF4-FFF2-40B4-BE49-F238E27FC236}">
                <a16:creationId xmlns:a16="http://schemas.microsoft.com/office/drawing/2014/main" id="{E4F63703-D042-A68D-B60B-89766CB7D990}"/>
              </a:ext>
            </a:extLst>
          </p:cNvPr>
          <p:cNvSpPr>
            <a:spLocks noGrp="1"/>
          </p:cNvSpPr>
          <p:nvPr>
            <p:ph type="dt" sz="half" idx="10"/>
          </p:nvPr>
        </p:nvSpPr>
        <p:spPr/>
        <p:txBody>
          <a:bodyPr/>
          <a:lstStyle/>
          <a:p>
            <a:fld id="{C73E4380-5D34-4DC2-8A53-0FF975BA24B0}" type="datetimeFigureOut">
              <a:rPr lang="cs-CZ" smtClean="0"/>
              <a:t>23.10.2026</a:t>
            </a:fld>
            <a:endParaRPr lang="cs-CZ"/>
          </a:p>
        </p:txBody>
      </p:sp>
      <p:sp>
        <p:nvSpPr>
          <p:cNvPr id="3" name="Zástupný symbol pro zápatí 2">
            <a:extLst>
              <a:ext uri="{FF2B5EF4-FFF2-40B4-BE49-F238E27FC236}">
                <a16:creationId xmlns:a16="http://schemas.microsoft.com/office/drawing/2014/main" id="{50547ABC-769C-868E-AA77-58819F3FD771}"/>
              </a:ext>
            </a:extLst>
          </p:cNvPr>
          <p:cNvSpPr>
            <a:spLocks noGrp="1"/>
          </p:cNvSpPr>
          <p:nvPr>
            <p:ph type="ftr" sz="quarter" idx="11"/>
          </p:nvPr>
        </p:nvSpPr>
        <p:spPr/>
        <p:txBody>
          <a:bodyPr/>
          <a:lstStyle/>
          <a:p>
            <a:endParaRPr lang="cs-CZ"/>
          </a:p>
        </p:txBody>
      </p:sp>
      <p:sp>
        <p:nvSpPr>
          <p:cNvPr id="4" name="Zástupný symbol pro číslo snímku 3">
            <a:extLst>
              <a:ext uri="{FF2B5EF4-FFF2-40B4-BE49-F238E27FC236}">
                <a16:creationId xmlns:a16="http://schemas.microsoft.com/office/drawing/2014/main" id="{D37D811A-F788-8B10-78B2-56EA7C6049CA}"/>
              </a:ext>
            </a:extLst>
          </p:cNvPr>
          <p:cNvSpPr>
            <a:spLocks noGrp="1"/>
          </p:cNvSpPr>
          <p:nvPr>
            <p:ph type="sldNum" sz="quarter" idx="12"/>
          </p:nvPr>
        </p:nvSpPr>
        <p:spPr/>
        <p:txBody>
          <a:bodyPr/>
          <a:lstStyle/>
          <a:p>
            <a:fld id="{A8ED21C5-8F6A-4828-A45F-2CE488D86063}" type="slidenum">
              <a:rPr lang="cs-CZ" smtClean="0"/>
              <a:t>‹#›</a:t>
            </a:fld>
            <a:endParaRPr lang="cs-CZ"/>
          </a:p>
        </p:txBody>
      </p:sp>
    </p:spTree>
    <p:extLst>
      <p:ext uri="{BB962C8B-B14F-4D97-AF65-F5344CB8AC3E}">
        <p14:creationId xmlns:p14="http://schemas.microsoft.com/office/powerpoint/2010/main" val="18267318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00F1A1F-DB73-8423-EED6-E54E32C3F729}"/>
              </a:ext>
            </a:extLst>
          </p:cNvPr>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obsah 2">
            <a:extLst>
              <a:ext uri="{FF2B5EF4-FFF2-40B4-BE49-F238E27FC236}">
                <a16:creationId xmlns:a16="http://schemas.microsoft.com/office/drawing/2014/main" id="{8063DF2E-A148-E8C3-3FCA-092EF3A01C6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text 3">
            <a:extLst>
              <a:ext uri="{FF2B5EF4-FFF2-40B4-BE49-F238E27FC236}">
                <a16:creationId xmlns:a16="http://schemas.microsoft.com/office/drawing/2014/main" id="{1E5AC713-6C8D-ADBE-FDCD-CC670410AE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Zástupný symbol pro datum 4">
            <a:extLst>
              <a:ext uri="{FF2B5EF4-FFF2-40B4-BE49-F238E27FC236}">
                <a16:creationId xmlns:a16="http://schemas.microsoft.com/office/drawing/2014/main" id="{55E92D0B-07BB-BBA1-8C49-358C01375A66}"/>
              </a:ext>
            </a:extLst>
          </p:cNvPr>
          <p:cNvSpPr>
            <a:spLocks noGrp="1"/>
          </p:cNvSpPr>
          <p:nvPr>
            <p:ph type="dt" sz="half" idx="10"/>
          </p:nvPr>
        </p:nvSpPr>
        <p:spPr/>
        <p:txBody>
          <a:bodyPr/>
          <a:lstStyle/>
          <a:p>
            <a:fld id="{C73E4380-5D34-4DC2-8A53-0FF975BA24B0}" type="datetimeFigureOut">
              <a:rPr lang="cs-CZ" smtClean="0"/>
              <a:t>23.10.2026</a:t>
            </a:fld>
            <a:endParaRPr lang="cs-CZ"/>
          </a:p>
        </p:txBody>
      </p:sp>
      <p:sp>
        <p:nvSpPr>
          <p:cNvPr id="6" name="Zástupný symbol pro zápatí 5">
            <a:extLst>
              <a:ext uri="{FF2B5EF4-FFF2-40B4-BE49-F238E27FC236}">
                <a16:creationId xmlns:a16="http://schemas.microsoft.com/office/drawing/2014/main" id="{AF4A641E-1C6D-5D83-11BC-6B65C894D302}"/>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59FB32D6-6AC7-33FE-866C-BC69B4A5A7A3}"/>
              </a:ext>
            </a:extLst>
          </p:cNvPr>
          <p:cNvSpPr>
            <a:spLocks noGrp="1"/>
          </p:cNvSpPr>
          <p:nvPr>
            <p:ph type="sldNum" sz="quarter" idx="12"/>
          </p:nvPr>
        </p:nvSpPr>
        <p:spPr/>
        <p:txBody>
          <a:bodyPr/>
          <a:lstStyle/>
          <a:p>
            <a:fld id="{A8ED21C5-8F6A-4828-A45F-2CE488D86063}" type="slidenum">
              <a:rPr lang="cs-CZ" smtClean="0"/>
              <a:t>‹#›</a:t>
            </a:fld>
            <a:endParaRPr lang="cs-CZ"/>
          </a:p>
        </p:txBody>
      </p:sp>
    </p:spTree>
    <p:extLst>
      <p:ext uri="{BB962C8B-B14F-4D97-AF65-F5344CB8AC3E}">
        <p14:creationId xmlns:p14="http://schemas.microsoft.com/office/powerpoint/2010/main" val="20189622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1CBABDA-98FE-B1FC-1955-816C590D2E2E}"/>
              </a:ext>
            </a:extLst>
          </p:cNvPr>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obrázku 2">
            <a:extLst>
              <a:ext uri="{FF2B5EF4-FFF2-40B4-BE49-F238E27FC236}">
                <a16:creationId xmlns:a16="http://schemas.microsoft.com/office/drawing/2014/main" id="{D243B88F-7C4E-BCF7-4D07-FC38B816928B}"/>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text 3">
            <a:extLst>
              <a:ext uri="{FF2B5EF4-FFF2-40B4-BE49-F238E27FC236}">
                <a16:creationId xmlns:a16="http://schemas.microsoft.com/office/drawing/2014/main" id="{7E7DCB42-A783-0D01-7942-39E6B9E184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Zástupný symbol pro datum 4">
            <a:extLst>
              <a:ext uri="{FF2B5EF4-FFF2-40B4-BE49-F238E27FC236}">
                <a16:creationId xmlns:a16="http://schemas.microsoft.com/office/drawing/2014/main" id="{83A6A0C5-3718-BCFF-5E06-927C33326918}"/>
              </a:ext>
            </a:extLst>
          </p:cNvPr>
          <p:cNvSpPr>
            <a:spLocks noGrp="1"/>
          </p:cNvSpPr>
          <p:nvPr>
            <p:ph type="dt" sz="half" idx="10"/>
          </p:nvPr>
        </p:nvSpPr>
        <p:spPr/>
        <p:txBody>
          <a:bodyPr/>
          <a:lstStyle/>
          <a:p>
            <a:fld id="{C73E4380-5D34-4DC2-8A53-0FF975BA24B0}" type="datetimeFigureOut">
              <a:rPr lang="cs-CZ" smtClean="0"/>
              <a:t>23.10.2026</a:t>
            </a:fld>
            <a:endParaRPr lang="cs-CZ"/>
          </a:p>
        </p:txBody>
      </p:sp>
      <p:sp>
        <p:nvSpPr>
          <p:cNvPr id="6" name="Zástupný symbol pro zápatí 5">
            <a:extLst>
              <a:ext uri="{FF2B5EF4-FFF2-40B4-BE49-F238E27FC236}">
                <a16:creationId xmlns:a16="http://schemas.microsoft.com/office/drawing/2014/main" id="{53349980-D667-913C-4E45-867395905433}"/>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EBFD1789-F230-C6B5-C713-78200B30E650}"/>
              </a:ext>
            </a:extLst>
          </p:cNvPr>
          <p:cNvSpPr>
            <a:spLocks noGrp="1"/>
          </p:cNvSpPr>
          <p:nvPr>
            <p:ph type="sldNum" sz="quarter" idx="12"/>
          </p:nvPr>
        </p:nvSpPr>
        <p:spPr/>
        <p:txBody>
          <a:bodyPr/>
          <a:lstStyle/>
          <a:p>
            <a:fld id="{A8ED21C5-8F6A-4828-A45F-2CE488D86063}" type="slidenum">
              <a:rPr lang="cs-CZ" smtClean="0"/>
              <a:t>‹#›</a:t>
            </a:fld>
            <a:endParaRPr lang="cs-CZ"/>
          </a:p>
        </p:txBody>
      </p:sp>
    </p:spTree>
    <p:extLst>
      <p:ext uri="{BB962C8B-B14F-4D97-AF65-F5344CB8AC3E}">
        <p14:creationId xmlns:p14="http://schemas.microsoft.com/office/powerpoint/2010/main" val="31903966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84FAB9B-C6E8-2A59-5512-4144F0EF7985}"/>
              </a:ext>
            </a:extLst>
          </p:cNvPr>
          <p:cNvSpPr>
            <a:spLocks noGrp="1"/>
          </p:cNvSpPr>
          <p:nvPr>
            <p:ph type="title"/>
          </p:nvPr>
        </p:nvSpPr>
        <p:spPr/>
        <p:txBody>
          <a:bodyPr/>
          <a:lstStyle/>
          <a:p>
            <a:r>
              <a:rPr lang="cs-CZ"/>
              <a:t>Kliknutím lze upravit styl.</a:t>
            </a:r>
          </a:p>
        </p:txBody>
      </p:sp>
      <p:sp>
        <p:nvSpPr>
          <p:cNvPr id="3" name="Zástupný symbol pro svislý text 2">
            <a:extLst>
              <a:ext uri="{FF2B5EF4-FFF2-40B4-BE49-F238E27FC236}">
                <a16:creationId xmlns:a16="http://schemas.microsoft.com/office/drawing/2014/main" id="{DCF21794-8EFA-8068-BAC1-B1858A11447D}"/>
              </a:ext>
            </a:extLst>
          </p:cNvPr>
          <p:cNvSpPr>
            <a:spLocks noGrp="1"/>
          </p:cNvSpPr>
          <p:nvPr>
            <p:ph type="body" orient="vert" idx="1"/>
          </p:nvPr>
        </p:nvSpPr>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57E546ED-6A5E-B07D-0842-C6A4DA96A9A8}"/>
              </a:ext>
            </a:extLst>
          </p:cNvPr>
          <p:cNvSpPr>
            <a:spLocks noGrp="1"/>
          </p:cNvSpPr>
          <p:nvPr>
            <p:ph type="dt" sz="half" idx="10"/>
          </p:nvPr>
        </p:nvSpPr>
        <p:spPr/>
        <p:txBody>
          <a:bodyPr/>
          <a:lstStyle/>
          <a:p>
            <a:fld id="{C73E4380-5D34-4DC2-8A53-0FF975BA24B0}" type="datetimeFigureOut">
              <a:rPr lang="cs-CZ" smtClean="0"/>
              <a:t>23.10.2026</a:t>
            </a:fld>
            <a:endParaRPr lang="cs-CZ"/>
          </a:p>
        </p:txBody>
      </p:sp>
      <p:sp>
        <p:nvSpPr>
          <p:cNvPr id="5" name="Zástupný symbol pro zápatí 4">
            <a:extLst>
              <a:ext uri="{FF2B5EF4-FFF2-40B4-BE49-F238E27FC236}">
                <a16:creationId xmlns:a16="http://schemas.microsoft.com/office/drawing/2014/main" id="{01748811-2DA8-917C-AE63-74868DEA7A90}"/>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246C1553-9490-E7AE-5698-0D34EC9ED55C}"/>
              </a:ext>
            </a:extLst>
          </p:cNvPr>
          <p:cNvSpPr>
            <a:spLocks noGrp="1"/>
          </p:cNvSpPr>
          <p:nvPr>
            <p:ph type="sldNum" sz="quarter" idx="12"/>
          </p:nvPr>
        </p:nvSpPr>
        <p:spPr/>
        <p:txBody>
          <a:bodyPr/>
          <a:lstStyle/>
          <a:p>
            <a:fld id="{A8ED21C5-8F6A-4828-A45F-2CE488D86063}" type="slidenum">
              <a:rPr lang="cs-CZ" smtClean="0"/>
              <a:t>‹#›</a:t>
            </a:fld>
            <a:endParaRPr lang="cs-CZ"/>
          </a:p>
        </p:txBody>
      </p:sp>
    </p:spTree>
    <p:extLst>
      <p:ext uri="{BB962C8B-B14F-4D97-AF65-F5344CB8AC3E}">
        <p14:creationId xmlns:p14="http://schemas.microsoft.com/office/powerpoint/2010/main" val="8635010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a:extLst>
              <a:ext uri="{FF2B5EF4-FFF2-40B4-BE49-F238E27FC236}">
                <a16:creationId xmlns:a16="http://schemas.microsoft.com/office/drawing/2014/main" id="{BA6BEF48-9B44-2070-81A9-0EC6A6242E09}"/>
              </a:ext>
            </a:extLst>
          </p:cNvPr>
          <p:cNvSpPr>
            <a:spLocks noGrp="1"/>
          </p:cNvSpPr>
          <p:nvPr>
            <p:ph type="title" orient="vert"/>
          </p:nvPr>
        </p:nvSpPr>
        <p:spPr>
          <a:xfrm>
            <a:off x="8724900" y="365125"/>
            <a:ext cx="2628900" cy="5811838"/>
          </a:xfrm>
        </p:spPr>
        <p:txBody>
          <a:bodyPr vert="eaVert"/>
          <a:lstStyle/>
          <a:p>
            <a:r>
              <a:rPr lang="cs-CZ"/>
              <a:t>Kliknutím lze upravit styl.</a:t>
            </a:r>
          </a:p>
        </p:txBody>
      </p:sp>
      <p:sp>
        <p:nvSpPr>
          <p:cNvPr id="3" name="Zástupný symbol pro svislý text 2">
            <a:extLst>
              <a:ext uri="{FF2B5EF4-FFF2-40B4-BE49-F238E27FC236}">
                <a16:creationId xmlns:a16="http://schemas.microsoft.com/office/drawing/2014/main" id="{06BBFAD0-F8CF-72A0-9002-5B3AFE96C2B9}"/>
              </a:ext>
            </a:extLst>
          </p:cNvPr>
          <p:cNvSpPr>
            <a:spLocks noGrp="1"/>
          </p:cNvSpPr>
          <p:nvPr>
            <p:ph type="body" orient="vert" idx="1"/>
          </p:nvPr>
        </p:nvSpPr>
        <p:spPr>
          <a:xfrm>
            <a:off x="838200" y="365125"/>
            <a:ext cx="7734300" cy="5811838"/>
          </a:xfrm>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9B7B60D7-23BD-F3CA-62FC-791C1F3B6EAC}"/>
              </a:ext>
            </a:extLst>
          </p:cNvPr>
          <p:cNvSpPr>
            <a:spLocks noGrp="1"/>
          </p:cNvSpPr>
          <p:nvPr>
            <p:ph type="dt" sz="half" idx="10"/>
          </p:nvPr>
        </p:nvSpPr>
        <p:spPr/>
        <p:txBody>
          <a:bodyPr/>
          <a:lstStyle/>
          <a:p>
            <a:fld id="{C73E4380-5D34-4DC2-8A53-0FF975BA24B0}" type="datetimeFigureOut">
              <a:rPr lang="cs-CZ" smtClean="0"/>
              <a:t>23.10.2026</a:t>
            </a:fld>
            <a:endParaRPr lang="cs-CZ"/>
          </a:p>
        </p:txBody>
      </p:sp>
      <p:sp>
        <p:nvSpPr>
          <p:cNvPr id="5" name="Zástupný symbol pro zápatí 4">
            <a:extLst>
              <a:ext uri="{FF2B5EF4-FFF2-40B4-BE49-F238E27FC236}">
                <a16:creationId xmlns:a16="http://schemas.microsoft.com/office/drawing/2014/main" id="{F4310488-BFBA-E56E-3B66-3AB55CA71E86}"/>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AB326C04-B7B1-96D0-C5C3-1EB40696707B}"/>
              </a:ext>
            </a:extLst>
          </p:cNvPr>
          <p:cNvSpPr>
            <a:spLocks noGrp="1"/>
          </p:cNvSpPr>
          <p:nvPr>
            <p:ph type="sldNum" sz="quarter" idx="12"/>
          </p:nvPr>
        </p:nvSpPr>
        <p:spPr/>
        <p:txBody>
          <a:bodyPr/>
          <a:lstStyle/>
          <a:p>
            <a:fld id="{A8ED21C5-8F6A-4828-A45F-2CE488D86063}" type="slidenum">
              <a:rPr lang="cs-CZ" smtClean="0"/>
              <a:t>‹#›</a:t>
            </a:fld>
            <a:endParaRPr lang="cs-CZ"/>
          </a:p>
        </p:txBody>
      </p:sp>
    </p:spTree>
    <p:extLst>
      <p:ext uri="{BB962C8B-B14F-4D97-AF65-F5344CB8AC3E}">
        <p14:creationId xmlns:p14="http://schemas.microsoft.com/office/powerpoint/2010/main" val="38400307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nadpis 1">
            <a:extLst>
              <a:ext uri="{FF2B5EF4-FFF2-40B4-BE49-F238E27FC236}">
                <a16:creationId xmlns:a16="http://schemas.microsoft.com/office/drawing/2014/main" id="{9778874D-9E6E-4680-0120-95B30570B7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a:t>Kliknutím lze upravit styl.</a:t>
            </a:r>
          </a:p>
        </p:txBody>
      </p:sp>
      <p:sp>
        <p:nvSpPr>
          <p:cNvPr id="3" name="Zástupný text 2">
            <a:extLst>
              <a:ext uri="{FF2B5EF4-FFF2-40B4-BE49-F238E27FC236}">
                <a16:creationId xmlns:a16="http://schemas.microsoft.com/office/drawing/2014/main" id="{25729C75-1A9F-B45A-1090-5EF9B4DB159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28E950C6-DE68-2D22-C098-A93DF343F89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73E4380-5D34-4DC2-8A53-0FF975BA24B0}" type="datetimeFigureOut">
              <a:rPr lang="cs-CZ" smtClean="0"/>
              <a:t>23.10.2026</a:t>
            </a:fld>
            <a:endParaRPr lang="cs-CZ"/>
          </a:p>
        </p:txBody>
      </p:sp>
      <p:sp>
        <p:nvSpPr>
          <p:cNvPr id="5" name="Zástupný symbol pro zápatí 4">
            <a:extLst>
              <a:ext uri="{FF2B5EF4-FFF2-40B4-BE49-F238E27FC236}">
                <a16:creationId xmlns:a16="http://schemas.microsoft.com/office/drawing/2014/main" id="{D74E76E3-B342-E064-9BC4-08BD494EF7C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cs-CZ"/>
          </a:p>
        </p:txBody>
      </p:sp>
      <p:sp>
        <p:nvSpPr>
          <p:cNvPr id="6" name="Zástupný symbol pro číslo snímku 5">
            <a:extLst>
              <a:ext uri="{FF2B5EF4-FFF2-40B4-BE49-F238E27FC236}">
                <a16:creationId xmlns:a16="http://schemas.microsoft.com/office/drawing/2014/main" id="{4E90D7FB-F825-68D2-61CB-296927E0E9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8ED21C5-8F6A-4828-A45F-2CE488D86063}" type="slidenum">
              <a:rPr lang="cs-CZ" smtClean="0"/>
              <a:t>‹#›</a:t>
            </a:fld>
            <a:endParaRPr lang="cs-CZ"/>
          </a:p>
        </p:txBody>
      </p:sp>
    </p:spTree>
    <p:extLst>
      <p:ext uri="{BB962C8B-B14F-4D97-AF65-F5344CB8AC3E}">
        <p14:creationId xmlns:p14="http://schemas.microsoft.com/office/powerpoint/2010/main" val="40111517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9.jpeg"/><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chart" Target="../charts/chart1.xml"/><Relationship Id="rId5" Type="http://schemas.openxmlformats.org/officeDocument/2006/relationships/image" Target="../media/image21.png"/><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3.png"/><Relationship Id="rId7"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ázek 3">
            <a:extLst>
              <a:ext uri="{FF2B5EF4-FFF2-40B4-BE49-F238E27FC236}">
                <a16:creationId xmlns:a16="http://schemas.microsoft.com/office/drawing/2014/main" id="{2054E4A1-C760-B419-0E9E-7ACC73A27D8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333571" y="5200419"/>
            <a:ext cx="4858428" cy="1657581"/>
          </a:xfrm>
          <a:prstGeom prst="rect">
            <a:avLst/>
          </a:prstGeom>
          <a:solidFill>
            <a:schemeClr val="bg1"/>
          </a:solidFill>
        </p:spPr>
      </p:pic>
      <p:sp>
        <p:nvSpPr>
          <p:cNvPr id="16" name="main-title">
            <a:extLst>
              <a:ext uri="{FF2B5EF4-FFF2-40B4-BE49-F238E27FC236}">
                <a16:creationId xmlns:a16="http://schemas.microsoft.com/office/drawing/2014/main" id="{9E872725-B283-4F06-46A3-549F6A7BB490}"/>
              </a:ext>
            </a:extLst>
          </p:cNvPr>
          <p:cNvSpPr>
            <a:spLocks noGrp="1"/>
          </p:cNvSpPr>
          <p:nvPr/>
        </p:nvSpPr>
        <p:spPr>
          <a:xfrm>
            <a:off x="266550" y="2803080"/>
            <a:ext cx="6617955" cy="2325756"/>
          </a:xfrm>
          <a:prstGeom prst="rect">
            <a:avLst/>
          </a:prstGeom>
          <a:solidFill>
            <a:schemeClr val="bg1">
              <a:alpha val="42000"/>
            </a:schemeClr>
          </a:solidFill>
          <a:ln w="0">
            <a:noFill/>
            <a:prstDash val="solid"/>
          </a:ln>
        </p:spPr>
        <p:txBody>
          <a:bodyPr wrap="square" lIns="0" tIns="0" rIns="0" bIns="0" anchor="t">
            <a:noAutofit/>
          </a:bodyPr>
          <a:lstStyle/>
          <a:p>
            <a:pPr>
              <a:defRPr sz="2850" b="1">
                <a:solidFill>
                  <a:srgbClr val="063A70"/>
                </a:solidFill>
                <a:latin typeface="Nimbus Sans"/>
                <a:ea typeface="Nimbus Sans"/>
                <a:cs typeface="Nimbus Sans"/>
              </a:defRPr>
            </a:pPr>
            <a:r>
              <a:rPr lang="cs-CZ" sz="2800" dirty="0"/>
              <a:t>Voda v krajině – od revitalizace a retence k diagnostice a sanaci vodních děl</a:t>
            </a:r>
          </a:p>
        </p:txBody>
      </p:sp>
      <p:sp>
        <p:nvSpPr>
          <p:cNvPr id="18" name="main-title">
            <a:extLst>
              <a:ext uri="{FF2B5EF4-FFF2-40B4-BE49-F238E27FC236}">
                <a16:creationId xmlns:a16="http://schemas.microsoft.com/office/drawing/2014/main" id="{02B2200D-22E6-0237-6CAD-B4CBCC0F5B46}"/>
              </a:ext>
            </a:extLst>
          </p:cNvPr>
          <p:cNvSpPr>
            <a:spLocks noGrp="1"/>
          </p:cNvSpPr>
          <p:nvPr/>
        </p:nvSpPr>
        <p:spPr>
          <a:xfrm>
            <a:off x="266550" y="641041"/>
            <a:ext cx="6617955" cy="1452471"/>
          </a:xfrm>
          <a:prstGeom prst="rect">
            <a:avLst/>
          </a:prstGeom>
          <a:solidFill>
            <a:schemeClr val="bg1">
              <a:alpha val="42000"/>
            </a:schemeClr>
          </a:solidFill>
          <a:ln w="0">
            <a:noFill/>
            <a:prstDash val="solid"/>
          </a:ln>
        </p:spPr>
        <p:txBody>
          <a:bodyPr wrap="square" lIns="0" tIns="0" rIns="0" bIns="0" anchor="t">
            <a:noAutofit/>
          </a:bodyPr>
          <a:lstStyle/>
          <a:p>
            <a:pPr>
              <a:defRPr sz="2850" b="1">
                <a:solidFill>
                  <a:srgbClr val="063A70"/>
                </a:solidFill>
                <a:latin typeface="Nimbus Sans"/>
                <a:ea typeface="Nimbus Sans"/>
                <a:cs typeface="Nimbus Sans"/>
              </a:defRPr>
            </a:pPr>
            <a:r>
              <a:rPr lang="cs-CZ" sz="4800" b="1" dirty="0">
                <a:solidFill>
                  <a:srgbClr val="063A70"/>
                </a:solidFill>
                <a:latin typeface="Nimbus Sans"/>
              </a:rPr>
              <a:t>Průsaky zemních hrází a nádrží</a:t>
            </a:r>
            <a:endParaRPr lang="cs-CZ" sz="4400" b="1" dirty="0">
              <a:solidFill>
                <a:srgbClr val="02224A"/>
              </a:solidFill>
              <a:latin typeface="Nimbus Sans"/>
              <a:ea typeface="Nimbus Sans"/>
              <a:cs typeface="Nimbus Sans"/>
            </a:endParaRPr>
          </a:p>
        </p:txBody>
      </p:sp>
      <p:pic>
        <p:nvPicPr>
          <p:cNvPr id="31" name="Obrázek 30">
            <a:extLst>
              <a:ext uri="{FF2B5EF4-FFF2-40B4-BE49-F238E27FC236}">
                <a16:creationId xmlns:a16="http://schemas.microsoft.com/office/drawing/2014/main" id="{B245E7A7-6A72-0985-5850-1314C12A54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46692" y="316948"/>
            <a:ext cx="4618783" cy="3764191"/>
          </a:xfrm>
          <a:prstGeom prst="rect">
            <a:avLst/>
          </a:prstGeom>
        </p:spPr>
      </p:pic>
      <p:sp>
        <p:nvSpPr>
          <p:cNvPr id="32" name="TextovéPole 31">
            <a:extLst>
              <a:ext uri="{FF2B5EF4-FFF2-40B4-BE49-F238E27FC236}">
                <a16:creationId xmlns:a16="http://schemas.microsoft.com/office/drawing/2014/main" id="{0CF04F74-6A05-60CB-0622-80BACF13033F}"/>
              </a:ext>
            </a:extLst>
          </p:cNvPr>
          <p:cNvSpPr txBox="1"/>
          <p:nvPr/>
        </p:nvSpPr>
        <p:spPr>
          <a:xfrm>
            <a:off x="266551" y="5376940"/>
            <a:ext cx="4462670" cy="1200329"/>
          </a:xfrm>
          <a:prstGeom prst="rect">
            <a:avLst/>
          </a:prstGeom>
          <a:noFill/>
        </p:spPr>
        <p:txBody>
          <a:bodyPr wrap="square" rtlCol="0">
            <a:spAutoFit/>
          </a:bodyPr>
          <a:lstStyle/>
          <a:p>
            <a:r>
              <a:rPr lang="cs-CZ" sz="2400" b="1" dirty="0">
                <a:solidFill>
                  <a:srgbClr val="063A70"/>
                </a:solidFill>
                <a:latin typeface="Nimbus Sans"/>
              </a:rPr>
              <a:t>Ing. Ondřej Lhotský, Ph.D.</a:t>
            </a:r>
          </a:p>
          <a:p>
            <a:r>
              <a:rPr lang="cs-CZ" sz="2400" dirty="0">
                <a:solidFill>
                  <a:srgbClr val="063A70"/>
                </a:solidFill>
                <a:latin typeface="Nimbus Sans"/>
              </a:rPr>
              <a:t>ondrej.lhotsky@dekonta.cz</a:t>
            </a:r>
          </a:p>
          <a:p>
            <a:r>
              <a:rPr lang="cs-CZ" sz="2400" dirty="0">
                <a:solidFill>
                  <a:srgbClr val="063A70"/>
                </a:solidFill>
                <a:latin typeface="Nimbus Sans"/>
              </a:rPr>
              <a:t>+420 721 587 218</a:t>
            </a:r>
          </a:p>
        </p:txBody>
      </p:sp>
      <p:pic>
        <p:nvPicPr>
          <p:cNvPr id="38" name="Obrázek 37">
            <a:extLst>
              <a:ext uri="{FF2B5EF4-FFF2-40B4-BE49-F238E27FC236}">
                <a16:creationId xmlns:a16="http://schemas.microsoft.com/office/drawing/2014/main" id="{3C5FABC2-847C-E653-95D5-99C3D0C63B28}"/>
              </a:ext>
            </a:extLst>
          </p:cNvPr>
          <p:cNvPicPr>
            <a:picLocks noChangeAspect="1"/>
          </p:cNvPicPr>
          <p:nvPr/>
        </p:nvPicPr>
        <p:blipFill>
          <a:blip r:embed="rId5"/>
          <a:stretch>
            <a:fillRect/>
          </a:stretch>
        </p:blipFill>
        <p:spPr>
          <a:xfrm>
            <a:off x="0" y="4400827"/>
            <a:ext cx="12192000" cy="479904"/>
          </a:xfrm>
          <a:prstGeom prst="rect">
            <a:avLst/>
          </a:prstGeom>
        </p:spPr>
      </p:pic>
    </p:spTree>
    <p:extLst>
      <p:ext uri="{BB962C8B-B14F-4D97-AF65-F5344CB8AC3E}">
        <p14:creationId xmlns:p14="http://schemas.microsoft.com/office/powerpoint/2010/main" val="31479693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3C9B31-9D5C-A028-9FCD-6E4811E9B1D6}"/>
            </a:ext>
          </a:extLst>
        </p:cNvPr>
        <p:cNvGrpSpPr/>
        <p:nvPr/>
      </p:nvGrpSpPr>
      <p:grpSpPr>
        <a:xfrm>
          <a:off x="0" y="0"/>
          <a:ext cx="0" cy="0"/>
          <a:chOff x="0" y="0"/>
          <a:chExt cx="0" cy="0"/>
        </a:xfrm>
      </p:grpSpPr>
      <p:pic>
        <p:nvPicPr>
          <p:cNvPr id="13" name="Obrázek 12">
            <a:extLst>
              <a:ext uri="{FF2B5EF4-FFF2-40B4-BE49-F238E27FC236}">
                <a16:creationId xmlns:a16="http://schemas.microsoft.com/office/drawing/2014/main" id="{75AFCD4B-21FA-64D0-8A1E-469EB89E5238}"/>
              </a:ext>
            </a:extLst>
          </p:cNvPr>
          <p:cNvPicPr>
            <a:picLocks noChangeAspect="1"/>
          </p:cNvPicPr>
          <p:nvPr/>
        </p:nvPicPr>
        <p:blipFill>
          <a:blip r:embed="rId3"/>
          <a:stretch>
            <a:fillRect/>
          </a:stretch>
        </p:blipFill>
        <p:spPr>
          <a:xfrm rot="5400000">
            <a:off x="8535748" y="3189048"/>
            <a:ext cx="6858000" cy="479904"/>
          </a:xfrm>
          <a:prstGeom prst="rect">
            <a:avLst/>
          </a:prstGeom>
        </p:spPr>
      </p:pic>
      <p:sp>
        <p:nvSpPr>
          <p:cNvPr id="9" name="Obdélník 8">
            <a:extLst>
              <a:ext uri="{FF2B5EF4-FFF2-40B4-BE49-F238E27FC236}">
                <a16:creationId xmlns:a16="http://schemas.microsoft.com/office/drawing/2014/main" id="{2F0D1DE8-F857-4EF1-E42C-37802A8634DF}"/>
              </a:ext>
            </a:extLst>
          </p:cNvPr>
          <p:cNvSpPr/>
          <p:nvPr/>
        </p:nvSpPr>
        <p:spPr>
          <a:xfrm>
            <a:off x="0" y="6328132"/>
            <a:ext cx="12192000" cy="529868"/>
          </a:xfrm>
          <a:prstGeom prst="rect">
            <a:avLst/>
          </a:prstGeom>
          <a:solidFill>
            <a:srgbClr val="0056B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cs-CZ" b="1" dirty="0">
                <a:latin typeface="Nimbus Sans"/>
                <a:ea typeface="Nimbus Sans"/>
                <a:cs typeface="Nimbus Sans"/>
              </a:rPr>
              <a:t>Ing. Ondřej Lhotský, Ph.D. </a:t>
            </a:r>
            <a:r>
              <a:rPr lang="cs-CZ" dirty="0">
                <a:latin typeface="Nimbus Sans"/>
                <a:ea typeface="Nimbus Sans"/>
                <a:cs typeface="Nimbus Sans"/>
              </a:rPr>
              <a:t>ondrej.lhotsky@dekonta.cz</a:t>
            </a:r>
            <a:r>
              <a:rPr lang="cs-CZ" b="1" dirty="0">
                <a:latin typeface="Nimbus Sans"/>
                <a:ea typeface="Nimbus Sans"/>
                <a:cs typeface="Nimbus Sans"/>
              </a:rPr>
              <a:t> </a:t>
            </a:r>
            <a:endParaRPr lang="cs-CZ" dirty="0"/>
          </a:p>
        </p:txBody>
      </p:sp>
      <p:pic>
        <p:nvPicPr>
          <p:cNvPr id="11" name="Obrázek 10">
            <a:extLst>
              <a:ext uri="{FF2B5EF4-FFF2-40B4-BE49-F238E27FC236}">
                <a16:creationId xmlns:a16="http://schemas.microsoft.com/office/drawing/2014/main" id="{5F8D56A5-386A-0A74-D282-37C7B65AEF3D}"/>
              </a:ext>
            </a:extLst>
          </p:cNvPr>
          <p:cNvPicPr>
            <a:picLocks noChangeAspect="1"/>
          </p:cNvPicPr>
          <p:nvPr/>
        </p:nvPicPr>
        <p:blipFill>
          <a:blip r:embed="rId4"/>
          <a:stretch>
            <a:fillRect/>
          </a:stretch>
        </p:blipFill>
        <p:spPr>
          <a:xfrm>
            <a:off x="110989" y="6328132"/>
            <a:ext cx="1534226" cy="514960"/>
          </a:xfrm>
          <a:prstGeom prst="rect">
            <a:avLst/>
          </a:prstGeom>
        </p:spPr>
      </p:pic>
      <p:sp>
        <p:nvSpPr>
          <p:cNvPr id="15" name="process-node-1">
            <a:extLst>
              <a:ext uri="{FF2B5EF4-FFF2-40B4-BE49-F238E27FC236}">
                <a16:creationId xmlns:a16="http://schemas.microsoft.com/office/drawing/2014/main" id="{6A772464-1A6C-1420-FED7-11EA72522321}"/>
              </a:ext>
            </a:extLst>
          </p:cNvPr>
          <p:cNvSpPr>
            <a:spLocks noGrp="1"/>
          </p:cNvSpPr>
          <p:nvPr/>
        </p:nvSpPr>
        <p:spPr>
          <a:xfrm>
            <a:off x="433292" y="344485"/>
            <a:ext cx="756000" cy="756000"/>
          </a:xfrm>
          <a:prstGeom prst="ellipse">
            <a:avLst/>
          </a:prstGeom>
          <a:solidFill>
            <a:srgbClr val="F28C00"/>
          </a:solidFill>
          <a:ln w="28575">
            <a:solidFill>
              <a:srgbClr val="F7F9FB"/>
            </a:solidFill>
            <a:prstDash val="solid"/>
          </a:ln>
        </p:spPr>
        <p:txBody>
          <a:bodyPr lIns="0" tIns="0" rIns="0" bIns="0" anchor="ctr">
            <a:noAutofit/>
          </a:bodyPr>
          <a:lstStyle/>
          <a:p>
            <a:pPr algn="ctr">
              <a:defRPr sz="1050" b="1">
                <a:solidFill>
                  <a:srgbClr val="FFFFFF"/>
                </a:solidFill>
                <a:latin typeface="Nimbus Sans"/>
                <a:ea typeface="Nimbus Sans"/>
                <a:cs typeface="Nimbus Sans"/>
              </a:defRPr>
            </a:pPr>
            <a:r>
              <a:rPr sz="4000" b="1" dirty="0">
                <a:solidFill>
                  <a:srgbClr val="FFFFFF"/>
                </a:solidFill>
                <a:latin typeface="Nimbus Sans"/>
                <a:ea typeface="Nimbus Sans"/>
                <a:cs typeface="Nimbus Sans"/>
              </a:rPr>
              <a:t>1</a:t>
            </a:r>
          </a:p>
        </p:txBody>
      </p:sp>
      <p:sp>
        <p:nvSpPr>
          <p:cNvPr id="500" name="iss-text-1">
            <a:extLst>
              <a:ext uri="{FF2B5EF4-FFF2-40B4-BE49-F238E27FC236}">
                <a16:creationId xmlns:a16="http://schemas.microsoft.com/office/drawing/2014/main" id="{BD2D9CF6-EA97-4269-A7A1-355722E2F25B}"/>
              </a:ext>
            </a:extLst>
          </p:cNvPr>
          <p:cNvSpPr>
            <a:spLocks noGrp="1"/>
          </p:cNvSpPr>
          <p:nvPr/>
        </p:nvSpPr>
        <p:spPr>
          <a:xfrm>
            <a:off x="1438275" y="438150"/>
            <a:ext cx="10001250" cy="628650"/>
          </a:xfrm>
          <a:prstGeom prst="rect">
            <a:avLst/>
          </a:prstGeom>
          <a:noFill/>
          <a:ln w="0">
            <a:noFill/>
            <a:prstDash val="solid"/>
          </a:ln>
        </p:spPr>
        <p:txBody>
          <a:bodyPr wrap="square" lIns="0" tIns="0" rIns="0" bIns="0" anchor="ctr">
            <a:noAutofit/>
          </a:bodyPr>
          <a:lstStyle>
            <a:defPPr algn="l">
              <a:defRPr sz="3225" b="1">
                <a:solidFill>
                  <a:srgbClr val="063A70"/>
                </a:solidFill>
                <a:latin typeface="Nimbus Sans"/>
                <a:ea typeface="Nimbus Sans"/>
                <a:cs typeface="Nimbus Sans"/>
              </a:defRPr>
            </a:defPPr>
          </a:lstStyle>
          <a:p>
            <a:pPr>
              <a:defRPr sz="3225" b="1">
                <a:solidFill>
                  <a:srgbClr val="063A70"/>
                </a:solidFill>
                <a:latin typeface="Nimbus Sans"/>
                <a:ea typeface="Nimbus Sans"/>
                <a:cs typeface="Nimbus Sans"/>
              </a:defRPr>
            </a:pPr>
            <a:r>
              <a:rPr lang="cs-CZ" sz="3225" b="1" dirty="0">
                <a:solidFill>
                  <a:srgbClr val="063A70"/>
                </a:solidFill>
                <a:latin typeface="Nimbus Sans"/>
              </a:rPr>
              <a:t>Kudy nám voda uniká?</a:t>
            </a:r>
            <a:endParaRPr sz="3225" b="1" dirty="0">
              <a:solidFill>
                <a:srgbClr val="063A70"/>
              </a:solidFill>
              <a:latin typeface="Nimbus Sans"/>
              <a:ea typeface="Nimbus Sans"/>
              <a:cs typeface="Nimbus Sans"/>
            </a:endParaRPr>
          </a:p>
        </p:txBody>
      </p:sp>
      <p:sp>
        <p:nvSpPr>
          <p:cNvPr id="501" name="iss-diagram-2">
            <a:extLst>
              <a:ext uri="{FF2B5EF4-FFF2-40B4-BE49-F238E27FC236}">
                <a16:creationId xmlns:a16="http://schemas.microsoft.com/office/drawing/2014/main" id="{204E0291-BD91-4050-9930-057C97DA5338}"/>
              </a:ext>
            </a:extLst>
          </p:cNvPr>
          <p:cNvSpPr>
            <a:spLocks noGrp="1"/>
          </p:cNvSpPr>
          <p:nvPr/>
        </p:nvSpPr>
        <p:spPr>
          <a:xfrm>
            <a:off x="523875" y="4025265"/>
            <a:ext cx="7000875" cy="880110"/>
          </a:xfrm>
          <a:custGeom>
            <a:avLst/>
            <a:gdLst/>
            <a:ahLst/>
            <a:cxnLst/>
            <a:rect l="0" t="0" r="0" b="0"/>
            <a:pathLst>
              <a:path w="7000875" h="880110">
                <a:moveTo>
                  <a:pt x="0" y="0"/>
                </a:moveTo>
                <a:lnTo>
                  <a:pt x="7000875" y="0"/>
                </a:lnTo>
                <a:lnTo>
                  <a:pt x="7000875" y="880110"/>
                </a:lnTo>
                <a:lnTo>
                  <a:pt x="0" y="880110"/>
                </a:lnTo>
                <a:close/>
              </a:path>
            </a:pathLst>
          </a:custGeom>
          <a:solidFill>
            <a:srgbClr val="BBA587"/>
          </a:solidFill>
          <a:ln w="9525">
            <a:solidFill>
              <a:srgbClr val="7B6D59"/>
            </a:solidFill>
            <a:prstDash val="solid"/>
          </a:ln>
        </p:spPr>
        <p:txBody>
          <a:bodyPr/>
          <a:lstStyle/>
          <a:p>
            <a:endParaRPr lang="cs-CZ"/>
          </a:p>
        </p:txBody>
      </p:sp>
      <p:sp>
        <p:nvSpPr>
          <p:cNvPr id="502" name="iss-diagram-3">
            <a:extLst>
              <a:ext uri="{FF2B5EF4-FFF2-40B4-BE49-F238E27FC236}">
                <a16:creationId xmlns:a16="http://schemas.microsoft.com/office/drawing/2014/main" id="{05BA99BD-C5A1-4C32-957B-29BF1CD1FF67}"/>
              </a:ext>
            </a:extLst>
          </p:cNvPr>
          <p:cNvSpPr>
            <a:spLocks noGrp="1"/>
          </p:cNvSpPr>
          <p:nvPr/>
        </p:nvSpPr>
        <p:spPr>
          <a:xfrm>
            <a:off x="2134076" y="2013585"/>
            <a:ext cx="4830604" cy="2011680"/>
          </a:xfrm>
          <a:custGeom>
            <a:avLst/>
            <a:gdLst/>
            <a:ahLst/>
            <a:cxnLst/>
            <a:rect l="0" t="0" r="0" b="0"/>
            <a:pathLst>
              <a:path w="4830604" h="2011680">
                <a:moveTo>
                  <a:pt x="0" y="2011680"/>
                </a:moveTo>
                <a:lnTo>
                  <a:pt x="1820227" y="0"/>
                </a:lnTo>
                <a:lnTo>
                  <a:pt x="2660332" y="0"/>
                </a:lnTo>
                <a:lnTo>
                  <a:pt x="4830604" y="2011680"/>
                </a:lnTo>
                <a:close/>
              </a:path>
            </a:pathLst>
          </a:custGeom>
          <a:solidFill>
            <a:srgbClr val="D9C7A8"/>
          </a:solidFill>
          <a:ln w="19050">
            <a:solidFill>
              <a:srgbClr val="7B6D59"/>
            </a:solidFill>
            <a:prstDash val="solid"/>
          </a:ln>
        </p:spPr>
        <p:txBody>
          <a:bodyPr/>
          <a:lstStyle/>
          <a:p>
            <a:endParaRPr lang="cs-CZ"/>
          </a:p>
        </p:txBody>
      </p:sp>
      <p:sp>
        <p:nvSpPr>
          <p:cNvPr id="503" name="iss-diagram-4">
            <a:extLst>
              <a:ext uri="{FF2B5EF4-FFF2-40B4-BE49-F238E27FC236}">
                <a16:creationId xmlns:a16="http://schemas.microsoft.com/office/drawing/2014/main" id="{1FE0B4FF-D4FE-4545-A1BB-CB088D45FC1D}"/>
              </a:ext>
            </a:extLst>
          </p:cNvPr>
          <p:cNvSpPr>
            <a:spLocks noGrp="1"/>
          </p:cNvSpPr>
          <p:nvPr/>
        </p:nvSpPr>
        <p:spPr>
          <a:xfrm>
            <a:off x="523875" y="2862263"/>
            <a:ext cx="2660333" cy="1163003"/>
          </a:xfrm>
          <a:custGeom>
            <a:avLst/>
            <a:gdLst/>
            <a:ahLst/>
            <a:cxnLst/>
            <a:rect l="0" t="0" r="0" b="0"/>
            <a:pathLst>
              <a:path w="2660333" h="1163003">
                <a:moveTo>
                  <a:pt x="0" y="0"/>
                </a:moveTo>
                <a:lnTo>
                  <a:pt x="2660333" y="0"/>
                </a:lnTo>
                <a:lnTo>
                  <a:pt x="1610201" y="1163003"/>
                </a:lnTo>
                <a:lnTo>
                  <a:pt x="0" y="1163003"/>
                </a:lnTo>
                <a:close/>
              </a:path>
            </a:pathLst>
          </a:custGeom>
          <a:solidFill>
            <a:srgbClr val="C8E8F6"/>
          </a:solidFill>
          <a:ln w="0">
            <a:noFill/>
            <a:prstDash val="solid"/>
          </a:ln>
        </p:spPr>
        <p:txBody>
          <a:bodyPr/>
          <a:lstStyle/>
          <a:p>
            <a:endParaRPr lang="cs-CZ"/>
          </a:p>
        </p:txBody>
      </p:sp>
      <p:sp>
        <p:nvSpPr>
          <p:cNvPr id="504" name="iss-line-5">
            <a:extLst>
              <a:ext uri="{FF2B5EF4-FFF2-40B4-BE49-F238E27FC236}">
                <a16:creationId xmlns:a16="http://schemas.microsoft.com/office/drawing/2014/main" id="{A763DA2E-38DE-4493-8F4E-0392A563C520}"/>
              </a:ext>
            </a:extLst>
          </p:cNvPr>
          <p:cNvSpPr>
            <a:spLocks noGrp="1"/>
          </p:cNvSpPr>
          <p:nvPr/>
        </p:nvSpPr>
        <p:spPr>
          <a:xfrm>
            <a:off x="523875" y="2862263"/>
            <a:ext cx="2660333" cy="9525"/>
          </a:xfrm>
          <a:custGeom>
            <a:avLst/>
            <a:gdLst/>
            <a:ahLst/>
            <a:cxnLst/>
            <a:rect l="0" t="0" r="0" b="0"/>
            <a:pathLst>
              <a:path w="2660333" h="9525">
                <a:moveTo>
                  <a:pt x="0" y="0"/>
                </a:moveTo>
                <a:lnTo>
                  <a:pt x="2660333" y="0"/>
                </a:lnTo>
              </a:path>
            </a:pathLst>
          </a:custGeom>
          <a:noFill/>
          <a:ln w="23813">
            <a:solidFill>
              <a:srgbClr val="2C92BF"/>
            </a:solidFill>
            <a:prstDash val="solid"/>
          </a:ln>
        </p:spPr>
        <p:txBody>
          <a:bodyPr/>
          <a:lstStyle/>
          <a:p>
            <a:endParaRPr lang="cs-CZ"/>
          </a:p>
        </p:txBody>
      </p:sp>
      <p:sp>
        <p:nvSpPr>
          <p:cNvPr id="505" name="iss-text-6">
            <a:extLst>
              <a:ext uri="{FF2B5EF4-FFF2-40B4-BE49-F238E27FC236}">
                <a16:creationId xmlns:a16="http://schemas.microsoft.com/office/drawing/2014/main" id="{81B558A5-D274-4D11-A349-0CEB80A2435B}"/>
              </a:ext>
            </a:extLst>
          </p:cNvPr>
          <p:cNvSpPr>
            <a:spLocks noGrp="1"/>
          </p:cNvSpPr>
          <p:nvPr/>
        </p:nvSpPr>
        <p:spPr>
          <a:xfrm>
            <a:off x="709852" y="3328035"/>
            <a:ext cx="1524000" cy="381000"/>
          </a:xfrm>
          <a:prstGeom prst="rect">
            <a:avLst/>
          </a:prstGeom>
          <a:noFill/>
          <a:ln w="0">
            <a:noFill/>
            <a:prstDash val="solid"/>
          </a:ln>
        </p:spPr>
        <p:txBody>
          <a:bodyPr wrap="square" lIns="0" tIns="0" rIns="0" bIns="0" anchor="t">
            <a:noAutofit/>
          </a:bodyPr>
          <a:lstStyle>
            <a:defPPr algn="l">
              <a:defRPr sz="2025" b="1">
                <a:solidFill>
                  <a:srgbClr val="0056B1"/>
                </a:solidFill>
                <a:latin typeface="Nimbus Sans"/>
                <a:ea typeface="Nimbus Sans"/>
                <a:cs typeface="Nimbus Sans"/>
              </a:defRPr>
            </a:defPPr>
          </a:lstStyle>
          <a:p>
            <a:pPr algn="l">
              <a:defRPr sz="2025" b="1">
                <a:solidFill>
                  <a:srgbClr val="0056B1"/>
                </a:solidFill>
                <a:latin typeface="Nimbus Sans"/>
                <a:ea typeface="Nimbus Sans"/>
                <a:cs typeface="Nimbus Sans"/>
              </a:defRPr>
            </a:pPr>
            <a:r>
              <a:rPr sz="2025" b="1" dirty="0" err="1">
                <a:solidFill>
                  <a:srgbClr val="0056B1"/>
                </a:solidFill>
                <a:latin typeface="Nimbus Sans"/>
                <a:ea typeface="Nimbus Sans"/>
                <a:cs typeface="Nimbus Sans"/>
              </a:rPr>
              <a:t>nádrž</a:t>
            </a:r>
            <a:endParaRPr sz="2025" b="1" dirty="0">
              <a:solidFill>
                <a:srgbClr val="0056B1"/>
              </a:solidFill>
              <a:latin typeface="Nimbus Sans"/>
              <a:ea typeface="Nimbus Sans"/>
              <a:cs typeface="Nimbus Sans"/>
            </a:endParaRPr>
          </a:p>
        </p:txBody>
      </p:sp>
      <p:sp>
        <p:nvSpPr>
          <p:cNvPr id="506" name="iss-text-7">
            <a:extLst>
              <a:ext uri="{FF2B5EF4-FFF2-40B4-BE49-F238E27FC236}">
                <a16:creationId xmlns:a16="http://schemas.microsoft.com/office/drawing/2014/main" id="{0DA2B3D5-53DD-4848-BC4F-6346E81483FA}"/>
              </a:ext>
            </a:extLst>
          </p:cNvPr>
          <p:cNvSpPr>
            <a:spLocks noGrp="1"/>
          </p:cNvSpPr>
          <p:nvPr/>
        </p:nvSpPr>
        <p:spPr>
          <a:xfrm>
            <a:off x="3962400" y="2038350"/>
            <a:ext cx="2381250" cy="381000"/>
          </a:xfrm>
          <a:prstGeom prst="rect">
            <a:avLst/>
          </a:prstGeom>
          <a:noFill/>
          <a:ln w="0">
            <a:noFill/>
            <a:prstDash val="solid"/>
          </a:ln>
        </p:spPr>
        <p:txBody>
          <a:bodyPr wrap="square" lIns="0" tIns="0" rIns="0" bIns="0" anchor="t">
            <a:noAutofit/>
          </a:bodyPr>
          <a:lstStyle>
            <a:defPPr algn="l">
              <a:defRPr sz="2025" b="1">
                <a:solidFill>
                  <a:srgbClr val="063A70"/>
                </a:solidFill>
                <a:latin typeface="Nimbus Sans"/>
                <a:ea typeface="Nimbus Sans"/>
                <a:cs typeface="Nimbus Sans"/>
              </a:defRPr>
            </a:defPPr>
          </a:lstStyle>
          <a:p>
            <a:pPr algn="l">
              <a:defRPr sz="2025" b="1">
                <a:solidFill>
                  <a:srgbClr val="063A70"/>
                </a:solidFill>
                <a:latin typeface="Nimbus Sans"/>
                <a:ea typeface="Nimbus Sans"/>
                <a:cs typeface="Nimbus Sans"/>
              </a:defRPr>
            </a:pPr>
            <a:r>
              <a:rPr sz="2025" b="1">
                <a:solidFill>
                  <a:srgbClr val="063A70"/>
                </a:solidFill>
                <a:latin typeface="Nimbus Sans"/>
                <a:ea typeface="Nimbus Sans"/>
                <a:cs typeface="Nimbus Sans"/>
              </a:rPr>
              <a:t>těleso hráze</a:t>
            </a:r>
          </a:p>
        </p:txBody>
      </p:sp>
      <p:sp>
        <p:nvSpPr>
          <p:cNvPr id="507" name="iss-text-8">
            <a:extLst>
              <a:ext uri="{FF2B5EF4-FFF2-40B4-BE49-F238E27FC236}">
                <a16:creationId xmlns:a16="http://schemas.microsoft.com/office/drawing/2014/main" id="{0CA81C15-FC5C-43B7-89FD-D87189F66AA3}"/>
              </a:ext>
            </a:extLst>
          </p:cNvPr>
          <p:cNvSpPr>
            <a:spLocks noGrp="1"/>
          </p:cNvSpPr>
          <p:nvPr/>
        </p:nvSpPr>
        <p:spPr>
          <a:xfrm>
            <a:off x="3143250" y="4514850"/>
            <a:ext cx="1714500" cy="361950"/>
          </a:xfrm>
          <a:prstGeom prst="rect">
            <a:avLst/>
          </a:prstGeom>
          <a:noFill/>
          <a:ln w="0">
            <a:noFill/>
            <a:prstDash val="solid"/>
          </a:ln>
        </p:spPr>
        <p:txBody>
          <a:bodyPr wrap="square" lIns="0" tIns="0" rIns="0" bIns="0" anchor="t">
            <a:noAutofit/>
          </a:bodyPr>
          <a:lstStyle>
            <a:defPPr algn="l">
              <a:defRPr sz="1875" b="1">
                <a:solidFill>
                  <a:srgbClr val="063A70"/>
                </a:solidFill>
                <a:latin typeface="Nimbus Sans"/>
                <a:ea typeface="Nimbus Sans"/>
                <a:cs typeface="Nimbus Sans"/>
              </a:defRPr>
            </a:defPPr>
          </a:lstStyle>
          <a:p>
            <a:pPr algn="l">
              <a:defRPr sz="1875" b="1">
                <a:solidFill>
                  <a:srgbClr val="063A70"/>
                </a:solidFill>
                <a:latin typeface="Nimbus Sans"/>
                <a:ea typeface="Nimbus Sans"/>
                <a:cs typeface="Nimbus Sans"/>
              </a:defRPr>
            </a:pPr>
            <a:r>
              <a:rPr sz="1875" b="1">
                <a:solidFill>
                  <a:srgbClr val="063A70"/>
                </a:solidFill>
                <a:latin typeface="Nimbus Sans"/>
                <a:ea typeface="Nimbus Sans"/>
                <a:cs typeface="Nimbus Sans"/>
              </a:rPr>
              <a:t>podloží</a:t>
            </a:r>
          </a:p>
        </p:txBody>
      </p:sp>
      <p:sp>
        <p:nvSpPr>
          <p:cNvPr id="509" name="iss-flow-arrow-10">
            <a:extLst>
              <a:ext uri="{FF2B5EF4-FFF2-40B4-BE49-F238E27FC236}">
                <a16:creationId xmlns:a16="http://schemas.microsoft.com/office/drawing/2014/main" id="{2DD7C6DD-6654-408A-8941-8DF8CD64277A}"/>
              </a:ext>
            </a:extLst>
          </p:cNvPr>
          <p:cNvSpPr>
            <a:spLocks noGrp="1"/>
          </p:cNvSpPr>
          <p:nvPr/>
        </p:nvSpPr>
        <p:spPr>
          <a:xfrm>
            <a:off x="6791876" y="3865423"/>
            <a:ext cx="102795" cy="93363"/>
          </a:xfrm>
          <a:custGeom>
            <a:avLst/>
            <a:gdLst/>
            <a:ahLst/>
            <a:cxnLst/>
            <a:rect l="0" t="0" r="0" b="0"/>
            <a:pathLst>
              <a:path w="102795" h="93363">
                <a:moveTo>
                  <a:pt x="102795" y="65545"/>
                </a:moveTo>
                <a:lnTo>
                  <a:pt x="0" y="93363"/>
                </a:lnTo>
                <a:lnTo>
                  <a:pt x="18863" y="0"/>
                </a:lnTo>
                <a:close/>
              </a:path>
            </a:pathLst>
          </a:custGeom>
          <a:solidFill>
            <a:srgbClr val="F28C00"/>
          </a:solidFill>
          <a:ln w="0">
            <a:solidFill>
              <a:srgbClr val="F28C00"/>
            </a:solidFill>
            <a:prstDash val="solid"/>
          </a:ln>
        </p:spPr>
        <p:txBody>
          <a:bodyPr/>
          <a:lstStyle/>
          <a:p>
            <a:endParaRPr lang="cs-CZ"/>
          </a:p>
        </p:txBody>
      </p:sp>
      <p:sp>
        <p:nvSpPr>
          <p:cNvPr id="510" name="iss-flow-curve-11">
            <a:extLst>
              <a:ext uri="{FF2B5EF4-FFF2-40B4-BE49-F238E27FC236}">
                <a16:creationId xmlns:a16="http://schemas.microsoft.com/office/drawing/2014/main" id="{FB09028E-A2DE-425B-BDCC-F03B588D94D0}"/>
              </a:ext>
            </a:extLst>
          </p:cNvPr>
          <p:cNvSpPr>
            <a:spLocks noGrp="1"/>
          </p:cNvSpPr>
          <p:nvPr/>
        </p:nvSpPr>
        <p:spPr>
          <a:xfrm>
            <a:off x="1223963" y="3773805"/>
            <a:ext cx="6090761" cy="1005840"/>
          </a:xfrm>
          <a:custGeom>
            <a:avLst/>
            <a:gdLst/>
            <a:ahLst/>
            <a:cxnLst/>
            <a:rect l="0" t="0" r="0" b="0"/>
            <a:pathLst>
              <a:path w="6090761" h="1005840">
                <a:moveTo>
                  <a:pt x="0" y="0"/>
                </a:moveTo>
                <a:cubicBezTo>
                  <a:pt x="770096" y="942975"/>
                  <a:pt x="4480560" y="1005840"/>
                  <a:pt x="6090761" y="314325"/>
                </a:cubicBezTo>
              </a:path>
            </a:pathLst>
          </a:custGeom>
          <a:noFill/>
          <a:ln w="42863">
            <a:solidFill>
              <a:srgbClr val="F28C00"/>
            </a:solidFill>
            <a:prstDash val="solid"/>
          </a:ln>
        </p:spPr>
        <p:txBody>
          <a:bodyPr/>
          <a:lstStyle/>
          <a:p>
            <a:endParaRPr lang="cs-CZ"/>
          </a:p>
        </p:txBody>
      </p:sp>
      <p:sp>
        <p:nvSpPr>
          <p:cNvPr id="511" name="iss-flow-arrow-12">
            <a:extLst>
              <a:ext uri="{FF2B5EF4-FFF2-40B4-BE49-F238E27FC236}">
                <a16:creationId xmlns:a16="http://schemas.microsoft.com/office/drawing/2014/main" id="{DD132F74-1D47-44C7-B76A-36816B483B65}"/>
              </a:ext>
            </a:extLst>
          </p:cNvPr>
          <p:cNvSpPr>
            <a:spLocks noGrp="1"/>
          </p:cNvSpPr>
          <p:nvPr/>
        </p:nvSpPr>
        <p:spPr>
          <a:xfrm>
            <a:off x="7208410" y="4081956"/>
            <a:ext cx="106314" cy="87520"/>
          </a:xfrm>
          <a:custGeom>
            <a:avLst/>
            <a:gdLst/>
            <a:ahLst/>
            <a:cxnLst/>
            <a:rect l="0" t="0" r="0" b="0"/>
            <a:pathLst>
              <a:path w="106314" h="87520">
                <a:moveTo>
                  <a:pt x="106314" y="6174"/>
                </a:moveTo>
                <a:lnTo>
                  <a:pt x="37586" y="87520"/>
                </a:lnTo>
                <a:lnTo>
                  <a:pt x="0" y="0"/>
                </a:lnTo>
                <a:close/>
              </a:path>
            </a:pathLst>
          </a:custGeom>
          <a:solidFill>
            <a:srgbClr val="F28C00"/>
          </a:solidFill>
          <a:ln w="0">
            <a:solidFill>
              <a:srgbClr val="F28C00"/>
            </a:solidFill>
            <a:prstDash val="solid"/>
          </a:ln>
        </p:spPr>
        <p:txBody>
          <a:bodyPr/>
          <a:lstStyle/>
          <a:p>
            <a:endParaRPr lang="cs-CZ"/>
          </a:p>
        </p:txBody>
      </p:sp>
      <p:sp>
        <p:nvSpPr>
          <p:cNvPr id="512" name="iss-shape-13">
            <a:extLst>
              <a:ext uri="{FF2B5EF4-FFF2-40B4-BE49-F238E27FC236}">
                <a16:creationId xmlns:a16="http://schemas.microsoft.com/office/drawing/2014/main" id="{5706C6A8-1FFE-4BB0-BCB9-9124CB1C5884}"/>
              </a:ext>
            </a:extLst>
          </p:cNvPr>
          <p:cNvSpPr>
            <a:spLocks noGrp="1"/>
          </p:cNvSpPr>
          <p:nvPr/>
        </p:nvSpPr>
        <p:spPr>
          <a:xfrm>
            <a:off x="2381250" y="3857625"/>
            <a:ext cx="4810125" cy="209550"/>
          </a:xfrm>
          <a:prstGeom prst="rect">
            <a:avLst/>
          </a:prstGeom>
          <a:solidFill>
            <a:srgbClr val="8998A4"/>
          </a:solidFill>
          <a:ln w="9525">
            <a:solidFill>
              <a:srgbClr val="596E7E"/>
            </a:solidFill>
            <a:prstDash val="solid"/>
          </a:ln>
        </p:spPr>
        <p:txBody>
          <a:bodyPr/>
          <a:lstStyle/>
          <a:p>
            <a:endParaRPr lang="cs-CZ"/>
          </a:p>
        </p:txBody>
      </p:sp>
      <p:sp>
        <p:nvSpPr>
          <p:cNvPr id="513" name="iss-line-14">
            <a:extLst>
              <a:ext uri="{FF2B5EF4-FFF2-40B4-BE49-F238E27FC236}">
                <a16:creationId xmlns:a16="http://schemas.microsoft.com/office/drawing/2014/main" id="{5C1113AC-9488-4B7A-9D70-1A005FCC8BB5}"/>
              </a:ext>
            </a:extLst>
          </p:cNvPr>
          <p:cNvSpPr>
            <a:spLocks noGrp="1"/>
          </p:cNvSpPr>
          <p:nvPr/>
        </p:nvSpPr>
        <p:spPr>
          <a:xfrm>
            <a:off x="2524125" y="3771900"/>
            <a:ext cx="4714875" cy="9525"/>
          </a:xfrm>
          <a:custGeom>
            <a:avLst/>
            <a:gdLst/>
            <a:ahLst/>
            <a:cxnLst/>
            <a:rect l="0" t="0" r="0" b="0"/>
            <a:pathLst>
              <a:path w="4714875" h="9525">
                <a:moveTo>
                  <a:pt x="0" y="0"/>
                </a:moveTo>
                <a:lnTo>
                  <a:pt x="4714875" y="0"/>
                </a:lnTo>
              </a:path>
            </a:pathLst>
          </a:custGeom>
          <a:noFill/>
          <a:ln w="30480">
            <a:solidFill>
              <a:srgbClr val="0056B1"/>
            </a:solidFill>
            <a:prstDash val="solid"/>
          </a:ln>
        </p:spPr>
        <p:txBody>
          <a:bodyPr/>
          <a:lstStyle/>
          <a:p>
            <a:endParaRPr lang="cs-CZ"/>
          </a:p>
        </p:txBody>
      </p:sp>
      <p:sp>
        <p:nvSpPr>
          <p:cNvPr id="514" name="iss-flow-arrow-15">
            <a:extLst>
              <a:ext uri="{FF2B5EF4-FFF2-40B4-BE49-F238E27FC236}">
                <a16:creationId xmlns:a16="http://schemas.microsoft.com/office/drawing/2014/main" id="{B9802898-C270-4DF9-AEA0-3F885B99C78A}"/>
              </a:ext>
            </a:extLst>
          </p:cNvPr>
          <p:cNvSpPr>
            <a:spLocks noGrp="1"/>
          </p:cNvSpPr>
          <p:nvPr/>
        </p:nvSpPr>
        <p:spPr>
          <a:xfrm>
            <a:off x="7134225" y="3719513"/>
            <a:ext cx="104775" cy="104775"/>
          </a:xfrm>
          <a:custGeom>
            <a:avLst/>
            <a:gdLst/>
            <a:ahLst/>
            <a:cxnLst/>
            <a:rect l="0" t="0" r="0" b="0"/>
            <a:pathLst>
              <a:path w="104775" h="104775">
                <a:moveTo>
                  <a:pt x="104775" y="52388"/>
                </a:moveTo>
                <a:lnTo>
                  <a:pt x="0" y="104775"/>
                </a:lnTo>
                <a:lnTo>
                  <a:pt x="0" y="0"/>
                </a:lnTo>
                <a:close/>
              </a:path>
            </a:pathLst>
          </a:custGeom>
          <a:solidFill>
            <a:srgbClr val="0056B1"/>
          </a:solidFill>
          <a:ln w="0">
            <a:solidFill>
              <a:srgbClr val="0056B1"/>
            </a:solidFill>
            <a:prstDash val="solid"/>
          </a:ln>
        </p:spPr>
        <p:txBody>
          <a:bodyPr/>
          <a:lstStyle/>
          <a:p>
            <a:endParaRPr lang="cs-CZ"/>
          </a:p>
        </p:txBody>
      </p:sp>
      <p:sp>
        <p:nvSpPr>
          <p:cNvPr id="515" name="iss-text-16">
            <a:extLst>
              <a:ext uri="{FF2B5EF4-FFF2-40B4-BE49-F238E27FC236}">
                <a16:creationId xmlns:a16="http://schemas.microsoft.com/office/drawing/2014/main" id="{6738920D-815F-4509-9E96-3212D4087DCD}"/>
              </a:ext>
            </a:extLst>
          </p:cNvPr>
          <p:cNvSpPr>
            <a:spLocks noGrp="1"/>
          </p:cNvSpPr>
          <p:nvPr/>
        </p:nvSpPr>
        <p:spPr>
          <a:xfrm>
            <a:off x="4238625" y="4124325"/>
            <a:ext cx="2571750" cy="333375"/>
          </a:xfrm>
          <a:prstGeom prst="rect">
            <a:avLst/>
          </a:prstGeom>
          <a:noFill/>
          <a:ln w="0">
            <a:noFill/>
            <a:prstDash val="solid"/>
          </a:ln>
        </p:spPr>
        <p:txBody>
          <a:bodyPr wrap="square" lIns="0" tIns="0" rIns="0" bIns="0" anchor="t">
            <a:noAutofit/>
          </a:bodyPr>
          <a:lstStyle>
            <a:defPPr algn="l">
              <a:defRPr sz="1800" b="0">
                <a:solidFill>
                  <a:srgbClr val="063A70"/>
                </a:solidFill>
                <a:latin typeface="Nimbus Sans"/>
                <a:ea typeface="Nimbus Sans"/>
                <a:cs typeface="Nimbus Sans"/>
              </a:defRPr>
            </a:defPPr>
          </a:lstStyle>
          <a:p>
            <a:pPr algn="l">
              <a:defRPr sz="1800" b="0">
                <a:solidFill>
                  <a:srgbClr val="063A70"/>
                </a:solidFill>
                <a:latin typeface="Nimbus Sans"/>
                <a:ea typeface="Nimbus Sans"/>
                <a:cs typeface="Nimbus Sans"/>
              </a:defRPr>
            </a:pPr>
            <a:r>
              <a:rPr sz="1800" b="0">
                <a:solidFill>
                  <a:srgbClr val="063A70"/>
                </a:solidFill>
                <a:latin typeface="Nimbus Sans"/>
                <a:ea typeface="Nimbus Sans"/>
                <a:cs typeface="Nimbus Sans"/>
              </a:rPr>
              <a:t>prostup / potrubí</a:t>
            </a:r>
          </a:p>
        </p:txBody>
      </p:sp>
      <p:sp>
        <p:nvSpPr>
          <p:cNvPr id="517" name="iss-text-18">
            <a:extLst>
              <a:ext uri="{FF2B5EF4-FFF2-40B4-BE49-F238E27FC236}">
                <a16:creationId xmlns:a16="http://schemas.microsoft.com/office/drawing/2014/main" id="{F339BE18-1511-4838-ABA4-C5E4CA3CA9A0}"/>
              </a:ext>
            </a:extLst>
          </p:cNvPr>
          <p:cNvSpPr>
            <a:spLocks noGrp="1"/>
          </p:cNvSpPr>
          <p:nvPr/>
        </p:nvSpPr>
        <p:spPr>
          <a:xfrm>
            <a:off x="9184847" y="2002569"/>
            <a:ext cx="3143250" cy="476250"/>
          </a:xfrm>
          <a:prstGeom prst="rect">
            <a:avLst/>
          </a:prstGeom>
          <a:noFill/>
          <a:ln w="0">
            <a:noFill/>
            <a:prstDash val="solid"/>
          </a:ln>
        </p:spPr>
        <p:txBody>
          <a:bodyPr wrap="square" lIns="0" tIns="0" rIns="0" bIns="0" anchor="t">
            <a:noAutofit/>
          </a:bodyPr>
          <a:lstStyle>
            <a:defPPr algn="l">
              <a:defRPr sz="2925" b="1">
                <a:solidFill>
                  <a:srgbClr val="063A70"/>
                </a:solidFill>
                <a:latin typeface="Nimbus Sans"/>
                <a:ea typeface="Nimbus Sans"/>
                <a:cs typeface="Nimbus Sans"/>
              </a:defRPr>
            </a:defPPr>
          </a:lstStyle>
          <a:p>
            <a:pPr algn="l">
              <a:defRPr sz="2925" b="1">
                <a:solidFill>
                  <a:srgbClr val="063A70"/>
                </a:solidFill>
                <a:latin typeface="Nimbus Sans"/>
                <a:ea typeface="Nimbus Sans"/>
                <a:cs typeface="Nimbus Sans"/>
              </a:defRPr>
            </a:pPr>
            <a:r>
              <a:rPr sz="2925" b="1" dirty="0" err="1">
                <a:solidFill>
                  <a:srgbClr val="063A70"/>
                </a:solidFill>
                <a:latin typeface="Nimbus Sans"/>
                <a:ea typeface="Nimbus Sans"/>
                <a:cs typeface="Nimbus Sans"/>
              </a:rPr>
              <a:t>Kudy</a:t>
            </a:r>
            <a:r>
              <a:rPr sz="2925" b="1" dirty="0">
                <a:solidFill>
                  <a:srgbClr val="063A70"/>
                </a:solidFill>
                <a:latin typeface="Nimbus Sans"/>
                <a:ea typeface="Nimbus Sans"/>
                <a:cs typeface="Nimbus Sans"/>
              </a:rPr>
              <a:t>?</a:t>
            </a:r>
          </a:p>
        </p:txBody>
      </p:sp>
      <p:sp>
        <p:nvSpPr>
          <p:cNvPr id="518" name="iss-text-19">
            <a:extLst>
              <a:ext uri="{FF2B5EF4-FFF2-40B4-BE49-F238E27FC236}">
                <a16:creationId xmlns:a16="http://schemas.microsoft.com/office/drawing/2014/main" id="{93F2C83C-D8E6-4A26-B862-02835503E093}"/>
              </a:ext>
            </a:extLst>
          </p:cNvPr>
          <p:cNvSpPr>
            <a:spLocks noGrp="1"/>
          </p:cNvSpPr>
          <p:nvPr/>
        </p:nvSpPr>
        <p:spPr>
          <a:xfrm>
            <a:off x="9168655" y="3208860"/>
            <a:ext cx="3143250" cy="914400"/>
          </a:xfrm>
          <a:prstGeom prst="rect">
            <a:avLst/>
          </a:prstGeom>
          <a:noFill/>
          <a:ln w="0">
            <a:noFill/>
            <a:prstDash val="solid"/>
          </a:ln>
        </p:spPr>
        <p:txBody>
          <a:bodyPr wrap="square" lIns="0" tIns="0" rIns="0" bIns="0" anchor="t">
            <a:noAutofit/>
          </a:bodyPr>
          <a:lstStyle>
            <a:defPPr algn="l">
              <a:defRPr sz="2700" b="1">
                <a:solidFill>
                  <a:srgbClr val="063A70"/>
                </a:solidFill>
                <a:latin typeface="Nimbus Sans"/>
                <a:ea typeface="Nimbus Sans"/>
                <a:cs typeface="Nimbus Sans"/>
              </a:defRPr>
            </a:defPPr>
          </a:lstStyle>
          <a:p>
            <a:pPr algn="l">
              <a:defRPr sz="2700" b="1">
                <a:solidFill>
                  <a:srgbClr val="063A70"/>
                </a:solidFill>
                <a:latin typeface="Nimbus Sans"/>
                <a:ea typeface="Nimbus Sans"/>
                <a:cs typeface="Nimbus Sans"/>
              </a:defRPr>
            </a:pPr>
            <a:r>
              <a:rPr sz="2700" b="1" dirty="0">
                <a:solidFill>
                  <a:srgbClr val="063A70"/>
                </a:solidFill>
                <a:latin typeface="Nimbus Sans"/>
                <a:ea typeface="Nimbus Sans"/>
                <a:cs typeface="Nimbus Sans"/>
              </a:rPr>
              <a:t>V </a:t>
            </a:r>
            <a:r>
              <a:rPr sz="2700" b="1" dirty="0" err="1">
                <a:solidFill>
                  <a:srgbClr val="063A70"/>
                </a:solidFill>
                <a:latin typeface="Nimbus Sans"/>
                <a:ea typeface="Nimbus Sans"/>
                <a:cs typeface="Nimbus Sans"/>
              </a:rPr>
              <a:t>jaké</a:t>
            </a:r>
            <a:r>
              <a:rPr sz="2700" b="1" dirty="0">
                <a:solidFill>
                  <a:srgbClr val="063A70"/>
                </a:solidFill>
                <a:latin typeface="Nimbus Sans"/>
                <a:ea typeface="Nimbus Sans"/>
                <a:cs typeface="Nimbus Sans"/>
              </a:rPr>
              <a:t> </a:t>
            </a:r>
            <a:r>
              <a:rPr sz="2700" b="1" dirty="0" err="1">
                <a:solidFill>
                  <a:srgbClr val="063A70"/>
                </a:solidFill>
                <a:latin typeface="Nimbus Sans"/>
                <a:ea typeface="Nimbus Sans"/>
                <a:cs typeface="Nimbus Sans"/>
              </a:rPr>
              <a:t>hloubce</a:t>
            </a:r>
            <a:r>
              <a:rPr sz="2700" b="1" dirty="0">
                <a:solidFill>
                  <a:srgbClr val="063A70"/>
                </a:solidFill>
                <a:latin typeface="Nimbus Sans"/>
                <a:ea typeface="Nimbus Sans"/>
                <a:cs typeface="Nimbus Sans"/>
              </a:rPr>
              <a:t>?</a:t>
            </a:r>
          </a:p>
        </p:txBody>
      </p:sp>
      <p:sp>
        <p:nvSpPr>
          <p:cNvPr id="519" name="iss-text-20">
            <a:extLst>
              <a:ext uri="{FF2B5EF4-FFF2-40B4-BE49-F238E27FC236}">
                <a16:creationId xmlns:a16="http://schemas.microsoft.com/office/drawing/2014/main" id="{A134896C-B8A8-498C-B1BB-70010445885D}"/>
              </a:ext>
            </a:extLst>
          </p:cNvPr>
          <p:cNvSpPr>
            <a:spLocks noGrp="1"/>
          </p:cNvSpPr>
          <p:nvPr/>
        </p:nvSpPr>
        <p:spPr>
          <a:xfrm>
            <a:off x="9184847" y="4212369"/>
            <a:ext cx="3143250" cy="857250"/>
          </a:xfrm>
          <a:prstGeom prst="rect">
            <a:avLst/>
          </a:prstGeom>
          <a:noFill/>
          <a:ln w="0">
            <a:noFill/>
            <a:prstDash val="solid"/>
          </a:ln>
        </p:spPr>
        <p:txBody>
          <a:bodyPr wrap="square" lIns="0" tIns="0" rIns="0" bIns="0" anchor="t">
            <a:noAutofit/>
          </a:bodyPr>
          <a:lstStyle>
            <a:defPPr algn="l">
              <a:defRPr sz="2700" b="1">
                <a:solidFill>
                  <a:srgbClr val="063A70"/>
                </a:solidFill>
                <a:latin typeface="Nimbus Sans"/>
                <a:ea typeface="Nimbus Sans"/>
                <a:cs typeface="Nimbus Sans"/>
              </a:defRPr>
            </a:defPPr>
          </a:lstStyle>
          <a:p>
            <a:pPr algn="l">
              <a:defRPr sz="2700" b="1">
                <a:solidFill>
                  <a:srgbClr val="063A70"/>
                </a:solidFill>
                <a:latin typeface="Nimbus Sans"/>
                <a:ea typeface="Nimbus Sans"/>
                <a:cs typeface="Nimbus Sans"/>
              </a:defRPr>
            </a:pPr>
            <a:r>
              <a:rPr sz="2700" b="1">
                <a:solidFill>
                  <a:srgbClr val="063A70"/>
                </a:solidFill>
                <a:latin typeface="Nimbus Sans"/>
                <a:ea typeface="Nimbus Sans"/>
                <a:cs typeface="Nimbus Sans"/>
              </a:rPr>
              <a:t>Kde zasáhnout?</a:t>
            </a:r>
          </a:p>
        </p:txBody>
      </p:sp>
      <p:sp>
        <p:nvSpPr>
          <p:cNvPr id="520" name="iss-text-21">
            <a:extLst>
              <a:ext uri="{FF2B5EF4-FFF2-40B4-BE49-F238E27FC236}">
                <a16:creationId xmlns:a16="http://schemas.microsoft.com/office/drawing/2014/main" id="{6B827770-D878-4C17-A6F5-14E35F9C5C6B}"/>
              </a:ext>
            </a:extLst>
          </p:cNvPr>
          <p:cNvSpPr>
            <a:spLocks noGrp="1"/>
          </p:cNvSpPr>
          <p:nvPr/>
        </p:nvSpPr>
        <p:spPr>
          <a:xfrm>
            <a:off x="523875" y="5295900"/>
            <a:ext cx="10668000" cy="428625"/>
          </a:xfrm>
          <a:prstGeom prst="rect">
            <a:avLst/>
          </a:prstGeom>
          <a:noFill/>
          <a:ln w="0">
            <a:noFill/>
            <a:prstDash val="solid"/>
          </a:ln>
        </p:spPr>
        <p:txBody>
          <a:bodyPr wrap="square" lIns="0" tIns="0" rIns="0" bIns="0" anchor="t">
            <a:noAutofit/>
          </a:bodyPr>
          <a:lstStyle>
            <a:defPPr algn="l">
              <a:defRPr sz="2025" b="1">
                <a:solidFill>
                  <a:srgbClr val="063A70"/>
                </a:solidFill>
                <a:latin typeface="Nimbus Sans"/>
                <a:ea typeface="Nimbus Sans"/>
                <a:cs typeface="Nimbus Sans"/>
              </a:defRPr>
            </a:defPPr>
          </a:lstStyle>
          <a:p>
            <a:pPr algn="l">
              <a:defRPr sz="2025" b="1">
                <a:solidFill>
                  <a:srgbClr val="063A70"/>
                </a:solidFill>
                <a:latin typeface="Nimbus Sans"/>
                <a:ea typeface="Nimbus Sans"/>
                <a:cs typeface="Nimbus Sans"/>
              </a:defRPr>
            </a:pPr>
            <a:r>
              <a:rPr sz="2025" b="1">
                <a:solidFill>
                  <a:srgbClr val="063A70"/>
                </a:solidFill>
                <a:latin typeface="Nimbus Sans"/>
                <a:ea typeface="Nimbus Sans"/>
                <a:cs typeface="Nimbus Sans"/>
              </a:rPr>
              <a:t>Další možná cesta: zavázání hráze do břehů</a:t>
            </a:r>
          </a:p>
        </p:txBody>
      </p:sp>
      <p:sp>
        <p:nvSpPr>
          <p:cNvPr id="521" name="iss-text-22">
            <a:extLst>
              <a:ext uri="{FF2B5EF4-FFF2-40B4-BE49-F238E27FC236}">
                <a16:creationId xmlns:a16="http://schemas.microsoft.com/office/drawing/2014/main" id="{E7770854-9D5D-40D2-8171-7E28756F8B77}"/>
              </a:ext>
            </a:extLst>
          </p:cNvPr>
          <p:cNvSpPr>
            <a:spLocks noGrp="1"/>
          </p:cNvSpPr>
          <p:nvPr/>
        </p:nvSpPr>
        <p:spPr>
          <a:xfrm>
            <a:off x="428625" y="6029325"/>
            <a:ext cx="11049000" cy="209550"/>
          </a:xfrm>
          <a:prstGeom prst="rect">
            <a:avLst/>
          </a:prstGeom>
          <a:noFill/>
          <a:ln w="0">
            <a:noFill/>
            <a:prstDash val="solid"/>
          </a:ln>
        </p:spPr>
        <p:txBody>
          <a:bodyPr wrap="square" lIns="0" tIns="0" rIns="0" bIns="0" anchor="t">
            <a:noAutofit/>
          </a:bodyPr>
          <a:lstStyle>
            <a:defPPr algn="l">
              <a:defRPr sz="1013" b="0">
                <a:solidFill>
                  <a:srgbClr val="516477"/>
                </a:solidFill>
                <a:latin typeface="Nimbus Sans"/>
                <a:ea typeface="Nimbus Sans"/>
                <a:cs typeface="Nimbus Sans"/>
              </a:defRPr>
            </a:defPPr>
          </a:lstStyle>
          <a:p>
            <a:pPr algn="l">
              <a:defRPr sz="1013" b="0">
                <a:solidFill>
                  <a:srgbClr val="516477"/>
                </a:solidFill>
                <a:latin typeface="Nimbus Sans"/>
                <a:ea typeface="Nimbus Sans"/>
                <a:cs typeface="Nimbus Sans"/>
              </a:defRPr>
            </a:pPr>
            <a:r>
              <a:rPr sz="1013" b="0" dirty="0" err="1">
                <a:solidFill>
                  <a:srgbClr val="516477"/>
                </a:solidFill>
                <a:latin typeface="Nimbus Sans"/>
                <a:ea typeface="Nimbus Sans"/>
                <a:cs typeface="Nimbus Sans"/>
              </a:rPr>
              <a:t>Obecné</a:t>
            </a:r>
            <a:r>
              <a:rPr sz="1013" b="0" dirty="0">
                <a:solidFill>
                  <a:srgbClr val="516477"/>
                </a:solidFill>
                <a:latin typeface="Nimbus Sans"/>
                <a:ea typeface="Nimbus Sans"/>
                <a:cs typeface="Nimbus Sans"/>
              </a:rPr>
              <a:t> </a:t>
            </a:r>
            <a:r>
              <a:rPr sz="1013" b="0" dirty="0" err="1">
                <a:solidFill>
                  <a:srgbClr val="516477"/>
                </a:solidFill>
                <a:latin typeface="Nimbus Sans"/>
                <a:ea typeface="Nimbus Sans"/>
                <a:cs typeface="Nimbus Sans"/>
              </a:rPr>
              <a:t>schéma</a:t>
            </a:r>
            <a:r>
              <a:rPr sz="1013" b="0" dirty="0">
                <a:solidFill>
                  <a:srgbClr val="516477"/>
                </a:solidFill>
                <a:latin typeface="Nimbus Sans"/>
                <a:ea typeface="Nimbus Sans"/>
                <a:cs typeface="Nimbus Sans"/>
              </a:rPr>
              <a:t> bez </a:t>
            </a:r>
            <a:r>
              <a:rPr sz="1013" b="0" dirty="0" err="1">
                <a:solidFill>
                  <a:srgbClr val="516477"/>
                </a:solidFill>
                <a:latin typeface="Nimbus Sans"/>
                <a:ea typeface="Nimbus Sans"/>
                <a:cs typeface="Nimbus Sans"/>
              </a:rPr>
              <a:t>měřítka</a:t>
            </a:r>
            <a:r>
              <a:rPr sz="1013" b="0" dirty="0">
                <a:solidFill>
                  <a:srgbClr val="516477"/>
                </a:solidFill>
                <a:latin typeface="Nimbus Sans"/>
                <a:ea typeface="Nimbus Sans"/>
                <a:cs typeface="Nimbus Sans"/>
              </a:rPr>
              <a:t>. </a:t>
            </a:r>
            <a:r>
              <a:rPr sz="1013" b="0" dirty="0" err="1">
                <a:solidFill>
                  <a:srgbClr val="516477"/>
                </a:solidFill>
                <a:latin typeface="Nimbus Sans"/>
                <a:ea typeface="Nimbus Sans"/>
                <a:cs typeface="Nimbus Sans"/>
              </a:rPr>
              <a:t>Upraveno</a:t>
            </a:r>
            <a:r>
              <a:rPr sz="1013" b="0" dirty="0">
                <a:solidFill>
                  <a:srgbClr val="516477"/>
                </a:solidFill>
                <a:latin typeface="Nimbus Sans"/>
                <a:ea typeface="Nimbus Sans"/>
                <a:cs typeface="Nimbus Sans"/>
              </a:rPr>
              <a:t> </a:t>
            </a:r>
            <a:r>
              <a:rPr sz="1013" b="0" dirty="0" err="1">
                <a:solidFill>
                  <a:srgbClr val="516477"/>
                </a:solidFill>
                <a:latin typeface="Nimbus Sans"/>
                <a:ea typeface="Nimbus Sans"/>
                <a:cs typeface="Nimbus Sans"/>
              </a:rPr>
              <a:t>podle</a:t>
            </a:r>
            <a:r>
              <a:rPr sz="1013" b="0" dirty="0">
                <a:solidFill>
                  <a:srgbClr val="516477"/>
                </a:solidFill>
                <a:latin typeface="Nimbus Sans"/>
                <a:ea typeface="Nimbus Sans"/>
                <a:cs typeface="Nimbus Sans"/>
              </a:rPr>
              <a:t> USBR, DS 13/8; BC Dam Safety Pocketbook, PDF str. 6 a 37.</a:t>
            </a:r>
          </a:p>
        </p:txBody>
      </p:sp>
      <p:cxnSp>
        <p:nvCxnSpPr>
          <p:cNvPr id="5" name="Přímá spojnice se šipkou 4">
            <a:extLst>
              <a:ext uri="{FF2B5EF4-FFF2-40B4-BE49-F238E27FC236}">
                <a16:creationId xmlns:a16="http://schemas.microsoft.com/office/drawing/2014/main" id="{9E6EAD0F-C187-6318-811A-26A81A739A82}"/>
              </a:ext>
            </a:extLst>
          </p:cNvPr>
          <p:cNvCxnSpPr>
            <a:cxnSpLocks/>
          </p:cNvCxnSpPr>
          <p:nvPr/>
        </p:nvCxnSpPr>
        <p:spPr>
          <a:xfrm>
            <a:off x="2654142" y="3200289"/>
            <a:ext cx="3790471" cy="489024"/>
          </a:xfrm>
          <a:prstGeom prst="straightConnector1">
            <a:avLst/>
          </a:prstGeom>
          <a:ln w="38100">
            <a:solidFill>
              <a:srgbClr val="F98302"/>
            </a:solidFill>
            <a:tailEnd type="triangle"/>
          </a:ln>
        </p:spPr>
        <p:style>
          <a:lnRef idx="2">
            <a:schemeClr val="accent1"/>
          </a:lnRef>
          <a:fillRef idx="0">
            <a:schemeClr val="accent1"/>
          </a:fillRef>
          <a:effectRef idx="1">
            <a:schemeClr val="accent1"/>
          </a:effectRef>
          <a:fontRef idx="minor">
            <a:schemeClr val="tx1"/>
          </a:fontRef>
        </p:style>
      </p:cxnSp>
      <p:cxnSp>
        <p:nvCxnSpPr>
          <p:cNvPr id="8" name="Přímá spojnice 7">
            <a:extLst>
              <a:ext uri="{FF2B5EF4-FFF2-40B4-BE49-F238E27FC236}">
                <a16:creationId xmlns:a16="http://schemas.microsoft.com/office/drawing/2014/main" id="{B0C9853F-A2F6-4EB6-B58F-02B475C29514}"/>
              </a:ext>
            </a:extLst>
          </p:cNvPr>
          <p:cNvCxnSpPr/>
          <p:nvPr/>
        </p:nvCxnSpPr>
        <p:spPr>
          <a:xfrm flipH="1">
            <a:off x="523875" y="2286000"/>
            <a:ext cx="3123786" cy="0"/>
          </a:xfrm>
          <a:prstGeom prst="line">
            <a:avLst/>
          </a:prstGeom>
          <a:ln w="38100">
            <a:solidFill>
              <a:srgbClr val="0159AC"/>
            </a:solidFill>
            <a:prstDash val="sysDash"/>
          </a:ln>
        </p:spPr>
        <p:style>
          <a:lnRef idx="2">
            <a:schemeClr val="accent1"/>
          </a:lnRef>
          <a:fillRef idx="0">
            <a:schemeClr val="accent1"/>
          </a:fillRef>
          <a:effectRef idx="1">
            <a:schemeClr val="accent1"/>
          </a:effectRef>
          <a:fontRef idx="minor">
            <a:schemeClr val="tx1"/>
          </a:fontRef>
        </p:style>
      </p:cxnSp>
      <p:sp>
        <p:nvSpPr>
          <p:cNvPr id="10" name="Šipka: dolů 9">
            <a:extLst>
              <a:ext uri="{FF2B5EF4-FFF2-40B4-BE49-F238E27FC236}">
                <a16:creationId xmlns:a16="http://schemas.microsoft.com/office/drawing/2014/main" id="{F7A4D272-4290-8909-9E67-74E9CF26B693}"/>
              </a:ext>
            </a:extLst>
          </p:cNvPr>
          <p:cNvSpPr/>
          <p:nvPr/>
        </p:nvSpPr>
        <p:spPr>
          <a:xfrm>
            <a:off x="811292" y="1724025"/>
            <a:ext cx="756000" cy="109632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4" name="iss-text-6">
            <a:extLst>
              <a:ext uri="{FF2B5EF4-FFF2-40B4-BE49-F238E27FC236}">
                <a16:creationId xmlns:a16="http://schemas.microsoft.com/office/drawing/2014/main" id="{9E313718-800A-9E7A-2274-567C4D803950}"/>
              </a:ext>
            </a:extLst>
          </p:cNvPr>
          <p:cNvSpPr>
            <a:spLocks noGrp="1"/>
          </p:cNvSpPr>
          <p:nvPr/>
        </p:nvSpPr>
        <p:spPr>
          <a:xfrm>
            <a:off x="1567292" y="1553423"/>
            <a:ext cx="1575958" cy="630555"/>
          </a:xfrm>
          <a:prstGeom prst="rect">
            <a:avLst/>
          </a:prstGeom>
          <a:noFill/>
          <a:ln w="0">
            <a:noFill/>
            <a:prstDash val="solid"/>
          </a:ln>
        </p:spPr>
        <p:txBody>
          <a:bodyPr wrap="square" lIns="0" tIns="0" rIns="0" bIns="0" anchor="t">
            <a:noAutofit/>
          </a:bodyPr>
          <a:lstStyle>
            <a:defPPr algn="l">
              <a:defRPr sz="2025" b="1">
                <a:solidFill>
                  <a:srgbClr val="0056B1"/>
                </a:solidFill>
                <a:latin typeface="Nimbus Sans"/>
                <a:ea typeface="Nimbus Sans"/>
                <a:cs typeface="Nimbus Sans"/>
              </a:defRPr>
            </a:defPPr>
          </a:lstStyle>
          <a:p>
            <a:pPr algn="l">
              <a:defRPr sz="2025" b="1">
                <a:solidFill>
                  <a:srgbClr val="0056B1"/>
                </a:solidFill>
                <a:latin typeface="Nimbus Sans"/>
                <a:ea typeface="Nimbus Sans"/>
                <a:cs typeface="Nimbus Sans"/>
              </a:defRPr>
            </a:pPr>
            <a:r>
              <a:rPr lang="cs-CZ" sz="2025" b="1" dirty="0">
                <a:solidFill>
                  <a:srgbClr val="0056B1"/>
                </a:solidFill>
                <a:latin typeface="Nimbus Sans"/>
                <a:ea typeface="Nimbus Sans"/>
                <a:cs typeface="Nimbus Sans"/>
              </a:rPr>
              <a:t>Nevysvětlený pokles hladiny</a:t>
            </a:r>
            <a:endParaRPr sz="2025" b="1" dirty="0">
              <a:solidFill>
                <a:srgbClr val="0056B1"/>
              </a:solidFill>
              <a:latin typeface="Nimbus Sans"/>
              <a:ea typeface="Nimbus Sans"/>
              <a:cs typeface="Nimbus Sans"/>
            </a:endParaRPr>
          </a:p>
        </p:txBody>
      </p:sp>
      <p:sp>
        <p:nvSpPr>
          <p:cNvPr id="17" name="Šipka: dolů 16">
            <a:extLst>
              <a:ext uri="{FF2B5EF4-FFF2-40B4-BE49-F238E27FC236}">
                <a16:creationId xmlns:a16="http://schemas.microsoft.com/office/drawing/2014/main" id="{DE395F7B-358F-997A-CC89-17514B493D9E}"/>
              </a:ext>
            </a:extLst>
          </p:cNvPr>
          <p:cNvSpPr/>
          <p:nvPr/>
        </p:nvSpPr>
        <p:spPr>
          <a:xfrm>
            <a:off x="7354729" y="2980371"/>
            <a:ext cx="756000" cy="109632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9" name="iss-text-6">
            <a:extLst>
              <a:ext uri="{FF2B5EF4-FFF2-40B4-BE49-F238E27FC236}">
                <a16:creationId xmlns:a16="http://schemas.microsoft.com/office/drawing/2014/main" id="{C53446B3-6B03-031B-A2C1-747A6659A3AF}"/>
              </a:ext>
            </a:extLst>
          </p:cNvPr>
          <p:cNvSpPr>
            <a:spLocks noGrp="1"/>
          </p:cNvSpPr>
          <p:nvPr/>
        </p:nvSpPr>
        <p:spPr>
          <a:xfrm>
            <a:off x="6831819" y="2224731"/>
            <a:ext cx="1575958" cy="955605"/>
          </a:xfrm>
          <a:prstGeom prst="rect">
            <a:avLst/>
          </a:prstGeom>
          <a:noFill/>
          <a:ln w="0">
            <a:noFill/>
            <a:prstDash val="solid"/>
          </a:ln>
        </p:spPr>
        <p:txBody>
          <a:bodyPr wrap="square" lIns="0" tIns="0" rIns="0" bIns="0" anchor="t">
            <a:noAutofit/>
          </a:bodyPr>
          <a:lstStyle>
            <a:defPPr algn="l">
              <a:defRPr sz="2025" b="1">
                <a:solidFill>
                  <a:srgbClr val="0056B1"/>
                </a:solidFill>
                <a:latin typeface="Nimbus Sans"/>
                <a:ea typeface="Nimbus Sans"/>
                <a:cs typeface="Nimbus Sans"/>
              </a:defRPr>
            </a:defPPr>
          </a:lstStyle>
          <a:p>
            <a:pPr algn="l">
              <a:defRPr sz="2025" b="1">
                <a:solidFill>
                  <a:srgbClr val="0056B1"/>
                </a:solidFill>
                <a:latin typeface="Nimbus Sans"/>
                <a:ea typeface="Nimbus Sans"/>
                <a:cs typeface="Nimbus Sans"/>
              </a:defRPr>
            </a:pPr>
            <a:r>
              <a:rPr lang="cs-CZ" sz="2025" b="1" dirty="0">
                <a:solidFill>
                  <a:srgbClr val="0056B1"/>
                </a:solidFill>
                <a:latin typeface="Nimbus Sans"/>
                <a:ea typeface="Nimbus Sans"/>
                <a:cs typeface="Nimbus Sans"/>
              </a:rPr>
              <a:t>Podmáčení či výtoky pod hrází</a:t>
            </a:r>
            <a:endParaRPr sz="2025" b="1" dirty="0">
              <a:solidFill>
                <a:srgbClr val="0056B1"/>
              </a:solidFill>
              <a:latin typeface="Nimbus Sans"/>
              <a:ea typeface="Nimbus Sans"/>
              <a:cs typeface="Nimbus Sans"/>
            </a:endParaRPr>
          </a:p>
        </p:txBody>
      </p:sp>
    </p:spTree>
    <p:extLst>
      <p:ext uri="{BB962C8B-B14F-4D97-AF65-F5344CB8AC3E}">
        <p14:creationId xmlns:p14="http://schemas.microsoft.com/office/powerpoint/2010/main" val="1314453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3C9B31-9D5C-A028-9FCD-6E4811E9B1D6}"/>
            </a:ext>
          </a:extLst>
        </p:cNvPr>
        <p:cNvGrpSpPr/>
        <p:nvPr/>
      </p:nvGrpSpPr>
      <p:grpSpPr>
        <a:xfrm>
          <a:off x="0" y="0"/>
          <a:ext cx="0" cy="0"/>
          <a:chOff x="0" y="0"/>
          <a:chExt cx="0" cy="0"/>
        </a:xfrm>
      </p:grpSpPr>
      <p:pic>
        <p:nvPicPr>
          <p:cNvPr id="13" name="Obrázek 12">
            <a:extLst>
              <a:ext uri="{FF2B5EF4-FFF2-40B4-BE49-F238E27FC236}">
                <a16:creationId xmlns:a16="http://schemas.microsoft.com/office/drawing/2014/main" id="{75AFCD4B-21FA-64D0-8A1E-469EB89E5238}"/>
              </a:ext>
            </a:extLst>
          </p:cNvPr>
          <p:cNvPicPr>
            <a:picLocks noChangeAspect="1"/>
          </p:cNvPicPr>
          <p:nvPr/>
        </p:nvPicPr>
        <p:blipFill>
          <a:blip r:embed="rId3"/>
          <a:stretch>
            <a:fillRect/>
          </a:stretch>
        </p:blipFill>
        <p:spPr>
          <a:xfrm rot="5400000">
            <a:off x="8477899" y="3189048"/>
            <a:ext cx="6858000" cy="479904"/>
          </a:xfrm>
          <a:prstGeom prst="rect">
            <a:avLst/>
          </a:prstGeom>
        </p:spPr>
      </p:pic>
      <p:sp>
        <p:nvSpPr>
          <p:cNvPr id="9" name="Obdélník 8">
            <a:extLst>
              <a:ext uri="{FF2B5EF4-FFF2-40B4-BE49-F238E27FC236}">
                <a16:creationId xmlns:a16="http://schemas.microsoft.com/office/drawing/2014/main" id="{2F0D1DE8-F857-4EF1-E42C-37802A8634DF}"/>
              </a:ext>
            </a:extLst>
          </p:cNvPr>
          <p:cNvSpPr/>
          <p:nvPr/>
        </p:nvSpPr>
        <p:spPr>
          <a:xfrm>
            <a:off x="0" y="6328132"/>
            <a:ext cx="12192000" cy="529868"/>
          </a:xfrm>
          <a:prstGeom prst="rect">
            <a:avLst/>
          </a:prstGeom>
          <a:solidFill>
            <a:srgbClr val="0056B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cs-CZ" b="1" dirty="0">
                <a:latin typeface="Nimbus Sans"/>
                <a:ea typeface="Nimbus Sans"/>
                <a:cs typeface="Nimbus Sans"/>
              </a:rPr>
              <a:t>Ing. Ondřej Lhotský, Ph.D. </a:t>
            </a:r>
            <a:r>
              <a:rPr lang="cs-CZ" dirty="0">
                <a:latin typeface="Nimbus Sans"/>
                <a:ea typeface="Nimbus Sans"/>
                <a:cs typeface="Nimbus Sans"/>
              </a:rPr>
              <a:t>ondrej.lhotsky@dekonta.cz</a:t>
            </a:r>
            <a:r>
              <a:rPr lang="cs-CZ" b="1" dirty="0">
                <a:latin typeface="Nimbus Sans"/>
                <a:ea typeface="Nimbus Sans"/>
                <a:cs typeface="Nimbus Sans"/>
              </a:rPr>
              <a:t> </a:t>
            </a:r>
            <a:endParaRPr lang="cs-CZ" dirty="0"/>
          </a:p>
        </p:txBody>
      </p:sp>
      <p:pic>
        <p:nvPicPr>
          <p:cNvPr id="11" name="Obrázek 10">
            <a:extLst>
              <a:ext uri="{FF2B5EF4-FFF2-40B4-BE49-F238E27FC236}">
                <a16:creationId xmlns:a16="http://schemas.microsoft.com/office/drawing/2014/main" id="{5F8D56A5-386A-0A74-D282-37C7B65AEF3D}"/>
              </a:ext>
            </a:extLst>
          </p:cNvPr>
          <p:cNvPicPr>
            <a:picLocks noChangeAspect="1"/>
          </p:cNvPicPr>
          <p:nvPr/>
        </p:nvPicPr>
        <p:blipFill>
          <a:blip r:embed="rId4"/>
          <a:stretch>
            <a:fillRect/>
          </a:stretch>
        </p:blipFill>
        <p:spPr>
          <a:xfrm>
            <a:off x="110989" y="6328132"/>
            <a:ext cx="1534226" cy="514960"/>
          </a:xfrm>
          <a:prstGeom prst="rect">
            <a:avLst/>
          </a:prstGeom>
        </p:spPr>
      </p:pic>
      <p:sp>
        <p:nvSpPr>
          <p:cNvPr id="16" name="iss-text-23">
            <a:extLst>
              <a:ext uri="{FF2B5EF4-FFF2-40B4-BE49-F238E27FC236}">
                <a16:creationId xmlns:a16="http://schemas.microsoft.com/office/drawing/2014/main" id="{4E567040-854A-47B9-B6EE-5F6FC0624194}"/>
              </a:ext>
            </a:extLst>
          </p:cNvPr>
          <p:cNvSpPr>
            <a:spLocks noGrp="1"/>
          </p:cNvSpPr>
          <p:nvPr/>
        </p:nvSpPr>
        <p:spPr>
          <a:xfrm>
            <a:off x="1438275" y="438150"/>
            <a:ext cx="10001250" cy="628650"/>
          </a:xfrm>
          <a:prstGeom prst="rect">
            <a:avLst/>
          </a:prstGeom>
          <a:noFill/>
          <a:ln w="0">
            <a:noFill/>
            <a:prstDash val="solid"/>
          </a:ln>
        </p:spPr>
        <p:txBody>
          <a:bodyPr wrap="square" lIns="0" tIns="0" rIns="0" bIns="0" anchor="ctr">
            <a:noAutofit/>
          </a:bodyPr>
          <a:lstStyle>
            <a:defPPr algn="l">
              <a:defRPr sz="3225" b="1">
                <a:solidFill>
                  <a:srgbClr val="063A70"/>
                </a:solidFill>
                <a:latin typeface="Nimbus Sans"/>
                <a:ea typeface="Nimbus Sans"/>
                <a:cs typeface="Nimbus Sans"/>
              </a:defRPr>
            </a:defPPr>
          </a:lstStyle>
          <a:p>
            <a:pPr algn="l">
              <a:buNone/>
              <a:defRPr sz="3225" b="1">
                <a:solidFill>
                  <a:srgbClr val="063A70"/>
                </a:solidFill>
                <a:latin typeface="Nimbus Sans"/>
                <a:ea typeface="Nimbus Sans"/>
                <a:cs typeface="Nimbus Sans"/>
              </a:defRPr>
            </a:pPr>
            <a:r>
              <a:rPr sz="3225" b="1">
                <a:solidFill>
                  <a:srgbClr val="063A70"/>
                </a:solidFill>
                <a:latin typeface="Nimbus Sans"/>
                <a:ea typeface="Nimbus Sans"/>
                <a:cs typeface="Nimbus Sans"/>
              </a:rPr>
              <a:t>Voda v pórech zeminy</a:t>
            </a:r>
          </a:p>
        </p:txBody>
      </p:sp>
      <p:sp>
        <p:nvSpPr>
          <p:cNvPr id="17" name="iss-shape-24">
            <a:extLst>
              <a:ext uri="{FF2B5EF4-FFF2-40B4-BE49-F238E27FC236}">
                <a16:creationId xmlns:a16="http://schemas.microsoft.com/office/drawing/2014/main" id="{223C75BF-9547-42D4-97C2-2F1FCA582620}"/>
              </a:ext>
            </a:extLst>
          </p:cNvPr>
          <p:cNvSpPr>
            <a:spLocks noGrp="1"/>
          </p:cNvSpPr>
          <p:nvPr/>
        </p:nvSpPr>
        <p:spPr>
          <a:xfrm>
            <a:off x="552450" y="1457325"/>
            <a:ext cx="5909310" cy="3357563"/>
          </a:xfrm>
          <a:prstGeom prst="rect">
            <a:avLst/>
          </a:prstGeom>
          <a:solidFill>
            <a:srgbClr val="FAF7F0"/>
          </a:solidFill>
          <a:ln w="14288">
            <a:solidFill>
              <a:srgbClr val="7B6D59"/>
            </a:solidFill>
            <a:prstDash val="solid"/>
          </a:ln>
        </p:spPr>
        <p:txBody>
          <a:bodyPr/>
          <a:lstStyle/>
          <a:p>
            <a:endParaRPr lang="cs-CZ"/>
          </a:p>
        </p:txBody>
      </p:sp>
      <p:sp>
        <p:nvSpPr>
          <p:cNvPr id="18" name="iss-shape-25">
            <a:extLst>
              <a:ext uri="{FF2B5EF4-FFF2-40B4-BE49-F238E27FC236}">
                <a16:creationId xmlns:a16="http://schemas.microsoft.com/office/drawing/2014/main" id="{984E4993-D8BC-450E-9B68-CDF759FFCF9F}"/>
              </a:ext>
            </a:extLst>
          </p:cNvPr>
          <p:cNvSpPr>
            <a:spLocks noGrp="1"/>
          </p:cNvSpPr>
          <p:nvPr/>
        </p:nvSpPr>
        <p:spPr>
          <a:xfrm>
            <a:off x="552450" y="3033141"/>
            <a:ext cx="5909310" cy="1781747"/>
          </a:xfrm>
          <a:prstGeom prst="rect">
            <a:avLst/>
          </a:prstGeom>
          <a:solidFill>
            <a:srgbClr val="C8E8F6"/>
          </a:solidFill>
          <a:ln w="0">
            <a:noFill/>
            <a:prstDash val="solid"/>
          </a:ln>
        </p:spPr>
        <p:txBody>
          <a:bodyPr/>
          <a:lstStyle/>
          <a:p>
            <a:endParaRPr lang="cs-CZ"/>
          </a:p>
        </p:txBody>
      </p:sp>
      <p:sp>
        <p:nvSpPr>
          <p:cNvPr id="19" name="iss-grain-26">
            <a:extLst>
              <a:ext uri="{FF2B5EF4-FFF2-40B4-BE49-F238E27FC236}">
                <a16:creationId xmlns:a16="http://schemas.microsoft.com/office/drawing/2014/main" id="{D5F5AA35-4F0F-4578-A153-AD7493B448CF}"/>
              </a:ext>
            </a:extLst>
          </p:cNvPr>
          <p:cNvSpPr>
            <a:spLocks noGrp="1"/>
          </p:cNvSpPr>
          <p:nvPr/>
        </p:nvSpPr>
        <p:spPr>
          <a:xfrm>
            <a:off x="615125" y="1511046"/>
            <a:ext cx="752094" cy="752094"/>
          </a:xfrm>
          <a:prstGeom prst="ellipse">
            <a:avLst/>
          </a:prstGeom>
          <a:solidFill>
            <a:srgbClr val="C8E8F6"/>
          </a:solidFill>
          <a:ln w="0">
            <a:noFill/>
            <a:prstDash val="solid"/>
          </a:ln>
        </p:spPr>
        <p:txBody>
          <a:bodyPr/>
          <a:lstStyle/>
          <a:p>
            <a:endParaRPr lang="cs-CZ"/>
          </a:p>
        </p:txBody>
      </p:sp>
      <p:sp>
        <p:nvSpPr>
          <p:cNvPr id="20" name="iss-grain-27">
            <a:extLst>
              <a:ext uri="{FF2B5EF4-FFF2-40B4-BE49-F238E27FC236}">
                <a16:creationId xmlns:a16="http://schemas.microsoft.com/office/drawing/2014/main" id="{91412F10-C348-4D8C-96D0-33B1E517280A}"/>
              </a:ext>
            </a:extLst>
          </p:cNvPr>
          <p:cNvSpPr>
            <a:spLocks noGrp="1"/>
          </p:cNvSpPr>
          <p:nvPr/>
        </p:nvSpPr>
        <p:spPr>
          <a:xfrm>
            <a:off x="650939" y="1546860"/>
            <a:ext cx="680466" cy="680466"/>
          </a:xfrm>
          <a:prstGeom prst="ellipse">
            <a:avLst/>
          </a:prstGeom>
          <a:solidFill>
            <a:srgbClr val="E8D9C0"/>
          </a:solidFill>
          <a:ln w="11430">
            <a:solidFill>
              <a:srgbClr val="7B6D59"/>
            </a:solidFill>
            <a:prstDash val="solid"/>
          </a:ln>
        </p:spPr>
        <p:txBody>
          <a:bodyPr/>
          <a:lstStyle/>
          <a:p>
            <a:endParaRPr lang="cs-CZ"/>
          </a:p>
        </p:txBody>
      </p:sp>
      <p:sp>
        <p:nvSpPr>
          <p:cNvPr id="21" name="iss-grain-28">
            <a:extLst>
              <a:ext uri="{FF2B5EF4-FFF2-40B4-BE49-F238E27FC236}">
                <a16:creationId xmlns:a16="http://schemas.microsoft.com/office/drawing/2014/main" id="{26336F74-119F-4FE7-9B97-295060C5D003}"/>
              </a:ext>
            </a:extLst>
          </p:cNvPr>
          <p:cNvSpPr>
            <a:spLocks noGrp="1"/>
          </p:cNvSpPr>
          <p:nvPr/>
        </p:nvSpPr>
        <p:spPr>
          <a:xfrm>
            <a:off x="1411986" y="1493139"/>
            <a:ext cx="787908" cy="787908"/>
          </a:xfrm>
          <a:prstGeom prst="ellipse">
            <a:avLst/>
          </a:prstGeom>
          <a:solidFill>
            <a:srgbClr val="C8E8F6"/>
          </a:solidFill>
          <a:ln w="0">
            <a:noFill/>
            <a:prstDash val="solid"/>
          </a:ln>
        </p:spPr>
        <p:txBody>
          <a:bodyPr/>
          <a:lstStyle/>
          <a:p>
            <a:endParaRPr lang="cs-CZ"/>
          </a:p>
        </p:txBody>
      </p:sp>
      <p:sp>
        <p:nvSpPr>
          <p:cNvPr id="22" name="iss-grain-29">
            <a:extLst>
              <a:ext uri="{FF2B5EF4-FFF2-40B4-BE49-F238E27FC236}">
                <a16:creationId xmlns:a16="http://schemas.microsoft.com/office/drawing/2014/main" id="{E4A5D16A-D25B-4B50-A1A8-A432953333E7}"/>
              </a:ext>
            </a:extLst>
          </p:cNvPr>
          <p:cNvSpPr>
            <a:spLocks noGrp="1"/>
          </p:cNvSpPr>
          <p:nvPr/>
        </p:nvSpPr>
        <p:spPr>
          <a:xfrm>
            <a:off x="1447800" y="1528953"/>
            <a:ext cx="716280" cy="716280"/>
          </a:xfrm>
          <a:prstGeom prst="ellipse">
            <a:avLst/>
          </a:prstGeom>
          <a:solidFill>
            <a:srgbClr val="E8D9C0"/>
          </a:solidFill>
          <a:ln w="11430">
            <a:solidFill>
              <a:srgbClr val="7B6D59"/>
            </a:solidFill>
            <a:prstDash val="solid"/>
          </a:ln>
        </p:spPr>
        <p:txBody>
          <a:bodyPr/>
          <a:lstStyle/>
          <a:p>
            <a:endParaRPr lang="cs-CZ"/>
          </a:p>
        </p:txBody>
      </p:sp>
      <p:sp>
        <p:nvSpPr>
          <p:cNvPr id="23" name="iss-grain-30">
            <a:extLst>
              <a:ext uri="{FF2B5EF4-FFF2-40B4-BE49-F238E27FC236}">
                <a16:creationId xmlns:a16="http://schemas.microsoft.com/office/drawing/2014/main" id="{4C5B3CFA-2994-4F18-8EF3-0EADB67A43EB}"/>
              </a:ext>
            </a:extLst>
          </p:cNvPr>
          <p:cNvSpPr>
            <a:spLocks noGrp="1"/>
          </p:cNvSpPr>
          <p:nvPr/>
        </p:nvSpPr>
        <p:spPr>
          <a:xfrm>
            <a:off x="2208848" y="1475232"/>
            <a:ext cx="823722" cy="823722"/>
          </a:xfrm>
          <a:prstGeom prst="ellipse">
            <a:avLst/>
          </a:prstGeom>
          <a:solidFill>
            <a:srgbClr val="C8E8F6"/>
          </a:solidFill>
          <a:ln w="0">
            <a:noFill/>
            <a:prstDash val="solid"/>
          </a:ln>
        </p:spPr>
        <p:txBody>
          <a:bodyPr/>
          <a:lstStyle/>
          <a:p>
            <a:endParaRPr lang="cs-CZ"/>
          </a:p>
        </p:txBody>
      </p:sp>
      <p:sp>
        <p:nvSpPr>
          <p:cNvPr id="24" name="iss-grain-31">
            <a:extLst>
              <a:ext uri="{FF2B5EF4-FFF2-40B4-BE49-F238E27FC236}">
                <a16:creationId xmlns:a16="http://schemas.microsoft.com/office/drawing/2014/main" id="{9B1660E9-AE45-4821-8B33-5EE435A35FB0}"/>
              </a:ext>
            </a:extLst>
          </p:cNvPr>
          <p:cNvSpPr>
            <a:spLocks noGrp="1"/>
          </p:cNvSpPr>
          <p:nvPr/>
        </p:nvSpPr>
        <p:spPr>
          <a:xfrm>
            <a:off x="2244662" y="1511046"/>
            <a:ext cx="752094" cy="752094"/>
          </a:xfrm>
          <a:prstGeom prst="ellipse">
            <a:avLst/>
          </a:prstGeom>
          <a:solidFill>
            <a:srgbClr val="E8D9C0"/>
          </a:solidFill>
          <a:ln w="11430">
            <a:solidFill>
              <a:srgbClr val="7B6D59"/>
            </a:solidFill>
            <a:prstDash val="solid"/>
          </a:ln>
        </p:spPr>
        <p:txBody>
          <a:bodyPr/>
          <a:lstStyle/>
          <a:p>
            <a:endParaRPr lang="cs-CZ"/>
          </a:p>
        </p:txBody>
      </p:sp>
      <p:sp>
        <p:nvSpPr>
          <p:cNvPr id="25" name="iss-grain-32">
            <a:extLst>
              <a:ext uri="{FF2B5EF4-FFF2-40B4-BE49-F238E27FC236}">
                <a16:creationId xmlns:a16="http://schemas.microsoft.com/office/drawing/2014/main" id="{1A810858-FC05-4200-A09C-8574B4157442}"/>
              </a:ext>
            </a:extLst>
          </p:cNvPr>
          <p:cNvSpPr>
            <a:spLocks noGrp="1"/>
          </p:cNvSpPr>
          <p:nvPr/>
        </p:nvSpPr>
        <p:spPr>
          <a:xfrm>
            <a:off x="3059430" y="1511046"/>
            <a:ext cx="752094" cy="752094"/>
          </a:xfrm>
          <a:prstGeom prst="ellipse">
            <a:avLst/>
          </a:prstGeom>
          <a:solidFill>
            <a:srgbClr val="C8E8F6"/>
          </a:solidFill>
          <a:ln w="0">
            <a:noFill/>
            <a:prstDash val="solid"/>
          </a:ln>
        </p:spPr>
        <p:txBody>
          <a:bodyPr/>
          <a:lstStyle/>
          <a:p>
            <a:endParaRPr lang="cs-CZ"/>
          </a:p>
        </p:txBody>
      </p:sp>
      <p:sp>
        <p:nvSpPr>
          <p:cNvPr id="26" name="iss-grain-33">
            <a:extLst>
              <a:ext uri="{FF2B5EF4-FFF2-40B4-BE49-F238E27FC236}">
                <a16:creationId xmlns:a16="http://schemas.microsoft.com/office/drawing/2014/main" id="{4490115E-6F0E-4CD6-88A8-0780B2C2DFA1}"/>
              </a:ext>
            </a:extLst>
          </p:cNvPr>
          <p:cNvSpPr>
            <a:spLocks noGrp="1"/>
          </p:cNvSpPr>
          <p:nvPr/>
        </p:nvSpPr>
        <p:spPr>
          <a:xfrm>
            <a:off x="3095244" y="1546860"/>
            <a:ext cx="680466" cy="680466"/>
          </a:xfrm>
          <a:prstGeom prst="ellipse">
            <a:avLst/>
          </a:prstGeom>
          <a:solidFill>
            <a:srgbClr val="E8D9C0"/>
          </a:solidFill>
          <a:ln w="11430">
            <a:solidFill>
              <a:srgbClr val="7B6D59"/>
            </a:solidFill>
            <a:prstDash val="solid"/>
          </a:ln>
        </p:spPr>
        <p:txBody>
          <a:bodyPr/>
          <a:lstStyle/>
          <a:p>
            <a:endParaRPr lang="cs-CZ"/>
          </a:p>
        </p:txBody>
      </p:sp>
      <p:sp>
        <p:nvSpPr>
          <p:cNvPr id="27" name="iss-grain-34">
            <a:extLst>
              <a:ext uri="{FF2B5EF4-FFF2-40B4-BE49-F238E27FC236}">
                <a16:creationId xmlns:a16="http://schemas.microsoft.com/office/drawing/2014/main" id="{9BB6A758-A15F-4557-B664-9DC9213C9B6C}"/>
              </a:ext>
            </a:extLst>
          </p:cNvPr>
          <p:cNvSpPr>
            <a:spLocks noGrp="1"/>
          </p:cNvSpPr>
          <p:nvPr/>
        </p:nvSpPr>
        <p:spPr>
          <a:xfrm>
            <a:off x="3856291" y="1493139"/>
            <a:ext cx="787908" cy="787908"/>
          </a:xfrm>
          <a:prstGeom prst="ellipse">
            <a:avLst/>
          </a:prstGeom>
          <a:solidFill>
            <a:srgbClr val="C8E8F6"/>
          </a:solidFill>
          <a:ln w="0">
            <a:noFill/>
            <a:prstDash val="solid"/>
          </a:ln>
        </p:spPr>
        <p:txBody>
          <a:bodyPr/>
          <a:lstStyle/>
          <a:p>
            <a:endParaRPr lang="cs-CZ"/>
          </a:p>
        </p:txBody>
      </p:sp>
      <p:sp>
        <p:nvSpPr>
          <p:cNvPr id="28" name="iss-grain-35">
            <a:extLst>
              <a:ext uri="{FF2B5EF4-FFF2-40B4-BE49-F238E27FC236}">
                <a16:creationId xmlns:a16="http://schemas.microsoft.com/office/drawing/2014/main" id="{2CF940A0-F10A-4708-AA09-06D2A58E5147}"/>
              </a:ext>
            </a:extLst>
          </p:cNvPr>
          <p:cNvSpPr>
            <a:spLocks noGrp="1"/>
          </p:cNvSpPr>
          <p:nvPr/>
        </p:nvSpPr>
        <p:spPr>
          <a:xfrm>
            <a:off x="3892106" y="1528953"/>
            <a:ext cx="716280" cy="716280"/>
          </a:xfrm>
          <a:prstGeom prst="ellipse">
            <a:avLst/>
          </a:prstGeom>
          <a:solidFill>
            <a:srgbClr val="E8D9C0"/>
          </a:solidFill>
          <a:ln w="11430">
            <a:solidFill>
              <a:srgbClr val="7B6D59"/>
            </a:solidFill>
            <a:prstDash val="solid"/>
          </a:ln>
        </p:spPr>
        <p:txBody>
          <a:bodyPr/>
          <a:lstStyle/>
          <a:p>
            <a:endParaRPr lang="cs-CZ"/>
          </a:p>
        </p:txBody>
      </p:sp>
      <p:sp>
        <p:nvSpPr>
          <p:cNvPr id="29" name="iss-grain-36">
            <a:extLst>
              <a:ext uri="{FF2B5EF4-FFF2-40B4-BE49-F238E27FC236}">
                <a16:creationId xmlns:a16="http://schemas.microsoft.com/office/drawing/2014/main" id="{BB8A56B0-5F20-4FEA-8D86-7839CD264CDB}"/>
              </a:ext>
            </a:extLst>
          </p:cNvPr>
          <p:cNvSpPr>
            <a:spLocks noGrp="1"/>
          </p:cNvSpPr>
          <p:nvPr/>
        </p:nvSpPr>
        <p:spPr>
          <a:xfrm>
            <a:off x="4653153" y="1475232"/>
            <a:ext cx="823722" cy="823722"/>
          </a:xfrm>
          <a:prstGeom prst="ellipse">
            <a:avLst/>
          </a:prstGeom>
          <a:solidFill>
            <a:srgbClr val="C8E8F6"/>
          </a:solidFill>
          <a:ln w="0">
            <a:noFill/>
            <a:prstDash val="solid"/>
          </a:ln>
        </p:spPr>
        <p:txBody>
          <a:bodyPr/>
          <a:lstStyle/>
          <a:p>
            <a:endParaRPr lang="cs-CZ"/>
          </a:p>
        </p:txBody>
      </p:sp>
      <p:sp>
        <p:nvSpPr>
          <p:cNvPr id="30" name="iss-grain-37">
            <a:extLst>
              <a:ext uri="{FF2B5EF4-FFF2-40B4-BE49-F238E27FC236}">
                <a16:creationId xmlns:a16="http://schemas.microsoft.com/office/drawing/2014/main" id="{9DAE614B-62A0-4D67-8C80-CDDFE8E250E6}"/>
              </a:ext>
            </a:extLst>
          </p:cNvPr>
          <p:cNvSpPr>
            <a:spLocks noGrp="1"/>
          </p:cNvSpPr>
          <p:nvPr/>
        </p:nvSpPr>
        <p:spPr>
          <a:xfrm>
            <a:off x="4688967" y="1511046"/>
            <a:ext cx="752094" cy="752094"/>
          </a:xfrm>
          <a:prstGeom prst="ellipse">
            <a:avLst/>
          </a:prstGeom>
          <a:solidFill>
            <a:srgbClr val="E8D9C0"/>
          </a:solidFill>
          <a:ln w="11430">
            <a:solidFill>
              <a:srgbClr val="7B6D59"/>
            </a:solidFill>
            <a:prstDash val="solid"/>
          </a:ln>
        </p:spPr>
        <p:txBody>
          <a:bodyPr/>
          <a:lstStyle/>
          <a:p>
            <a:endParaRPr lang="cs-CZ"/>
          </a:p>
        </p:txBody>
      </p:sp>
      <p:sp>
        <p:nvSpPr>
          <p:cNvPr id="31" name="iss-grain-38">
            <a:extLst>
              <a:ext uri="{FF2B5EF4-FFF2-40B4-BE49-F238E27FC236}">
                <a16:creationId xmlns:a16="http://schemas.microsoft.com/office/drawing/2014/main" id="{E66149E5-C367-4E78-B4A6-9E20D6BE7A90}"/>
              </a:ext>
            </a:extLst>
          </p:cNvPr>
          <p:cNvSpPr>
            <a:spLocks noGrp="1"/>
          </p:cNvSpPr>
          <p:nvPr/>
        </p:nvSpPr>
        <p:spPr>
          <a:xfrm>
            <a:off x="5503735" y="1511046"/>
            <a:ext cx="752094" cy="752094"/>
          </a:xfrm>
          <a:prstGeom prst="ellipse">
            <a:avLst/>
          </a:prstGeom>
          <a:solidFill>
            <a:srgbClr val="C8E8F6"/>
          </a:solidFill>
          <a:ln w="0">
            <a:noFill/>
            <a:prstDash val="solid"/>
          </a:ln>
        </p:spPr>
        <p:txBody>
          <a:bodyPr/>
          <a:lstStyle/>
          <a:p>
            <a:endParaRPr lang="cs-CZ"/>
          </a:p>
        </p:txBody>
      </p:sp>
      <p:sp>
        <p:nvSpPr>
          <p:cNvPr id="32" name="iss-grain-39">
            <a:extLst>
              <a:ext uri="{FF2B5EF4-FFF2-40B4-BE49-F238E27FC236}">
                <a16:creationId xmlns:a16="http://schemas.microsoft.com/office/drawing/2014/main" id="{33153FAF-3F45-42FA-B831-01F0D426901B}"/>
              </a:ext>
            </a:extLst>
          </p:cNvPr>
          <p:cNvSpPr>
            <a:spLocks noGrp="1"/>
          </p:cNvSpPr>
          <p:nvPr/>
        </p:nvSpPr>
        <p:spPr>
          <a:xfrm>
            <a:off x="5539549" y="1546860"/>
            <a:ext cx="680466" cy="680466"/>
          </a:xfrm>
          <a:prstGeom prst="ellipse">
            <a:avLst/>
          </a:prstGeom>
          <a:solidFill>
            <a:srgbClr val="E8D9C0"/>
          </a:solidFill>
          <a:ln w="11430">
            <a:solidFill>
              <a:srgbClr val="7B6D59"/>
            </a:solidFill>
            <a:prstDash val="solid"/>
          </a:ln>
        </p:spPr>
        <p:txBody>
          <a:bodyPr/>
          <a:lstStyle/>
          <a:p>
            <a:endParaRPr lang="cs-CZ"/>
          </a:p>
        </p:txBody>
      </p:sp>
      <p:sp>
        <p:nvSpPr>
          <p:cNvPr id="33" name="iss-grain-40">
            <a:extLst>
              <a:ext uri="{FF2B5EF4-FFF2-40B4-BE49-F238E27FC236}">
                <a16:creationId xmlns:a16="http://schemas.microsoft.com/office/drawing/2014/main" id="{58B075F1-9A09-42FE-A368-DFF9E0F3BE98}"/>
              </a:ext>
            </a:extLst>
          </p:cNvPr>
          <p:cNvSpPr>
            <a:spLocks noGrp="1"/>
          </p:cNvSpPr>
          <p:nvPr/>
        </p:nvSpPr>
        <p:spPr>
          <a:xfrm>
            <a:off x="731520" y="2263140"/>
            <a:ext cx="787908" cy="787908"/>
          </a:xfrm>
          <a:prstGeom prst="ellipse">
            <a:avLst/>
          </a:prstGeom>
          <a:solidFill>
            <a:srgbClr val="C8E8F6"/>
          </a:solidFill>
          <a:ln w="0">
            <a:noFill/>
            <a:prstDash val="solid"/>
          </a:ln>
        </p:spPr>
        <p:txBody>
          <a:bodyPr/>
          <a:lstStyle/>
          <a:p>
            <a:endParaRPr lang="cs-CZ"/>
          </a:p>
        </p:txBody>
      </p:sp>
      <p:sp>
        <p:nvSpPr>
          <p:cNvPr id="34" name="iss-grain-41">
            <a:extLst>
              <a:ext uri="{FF2B5EF4-FFF2-40B4-BE49-F238E27FC236}">
                <a16:creationId xmlns:a16="http://schemas.microsoft.com/office/drawing/2014/main" id="{5BAEA2E5-8C67-472D-AF22-FE962F713977}"/>
              </a:ext>
            </a:extLst>
          </p:cNvPr>
          <p:cNvSpPr>
            <a:spLocks noGrp="1"/>
          </p:cNvSpPr>
          <p:nvPr/>
        </p:nvSpPr>
        <p:spPr>
          <a:xfrm>
            <a:off x="767334" y="2298954"/>
            <a:ext cx="716280" cy="716280"/>
          </a:xfrm>
          <a:prstGeom prst="ellipse">
            <a:avLst/>
          </a:prstGeom>
          <a:solidFill>
            <a:srgbClr val="E8D9C0"/>
          </a:solidFill>
          <a:ln w="11430">
            <a:solidFill>
              <a:srgbClr val="7B6D59"/>
            </a:solidFill>
            <a:prstDash val="solid"/>
          </a:ln>
        </p:spPr>
        <p:txBody>
          <a:bodyPr/>
          <a:lstStyle/>
          <a:p>
            <a:endParaRPr lang="cs-CZ"/>
          </a:p>
        </p:txBody>
      </p:sp>
      <p:sp>
        <p:nvSpPr>
          <p:cNvPr id="35" name="iss-grain-42">
            <a:extLst>
              <a:ext uri="{FF2B5EF4-FFF2-40B4-BE49-F238E27FC236}">
                <a16:creationId xmlns:a16="http://schemas.microsoft.com/office/drawing/2014/main" id="{9875B6B5-9183-4397-8161-99567988A44C}"/>
              </a:ext>
            </a:extLst>
          </p:cNvPr>
          <p:cNvSpPr>
            <a:spLocks noGrp="1"/>
          </p:cNvSpPr>
          <p:nvPr/>
        </p:nvSpPr>
        <p:spPr>
          <a:xfrm>
            <a:off x="1528381" y="2245233"/>
            <a:ext cx="823722" cy="823722"/>
          </a:xfrm>
          <a:prstGeom prst="ellipse">
            <a:avLst/>
          </a:prstGeom>
          <a:solidFill>
            <a:srgbClr val="C8E8F6"/>
          </a:solidFill>
          <a:ln w="0">
            <a:noFill/>
            <a:prstDash val="solid"/>
          </a:ln>
        </p:spPr>
        <p:txBody>
          <a:bodyPr/>
          <a:lstStyle/>
          <a:p>
            <a:endParaRPr lang="cs-CZ"/>
          </a:p>
        </p:txBody>
      </p:sp>
      <p:sp>
        <p:nvSpPr>
          <p:cNvPr id="36" name="iss-grain-43">
            <a:extLst>
              <a:ext uri="{FF2B5EF4-FFF2-40B4-BE49-F238E27FC236}">
                <a16:creationId xmlns:a16="http://schemas.microsoft.com/office/drawing/2014/main" id="{D65FE159-9653-4603-AFCF-A71524A3BD23}"/>
              </a:ext>
            </a:extLst>
          </p:cNvPr>
          <p:cNvSpPr>
            <a:spLocks noGrp="1"/>
          </p:cNvSpPr>
          <p:nvPr/>
        </p:nvSpPr>
        <p:spPr>
          <a:xfrm>
            <a:off x="1564196" y="2281047"/>
            <a:ext cx="752094" cy="752094"/>
          </a:xfrm>
          <a:prstGeom prst="ellipse">
            <a:avLst/>
          </a:prstGeom>
          <a:solidFill>
            <a:srgbClr val="E8D9C0"/>
          </a:solidFill>
          <a:ln w="11430">
            <a:solidFill>
              <a:srgbClr val="7B6D59"/>
            </a:solidFill>
            <a:prstDash val="solid"/>
          </a:ln>
        </p:spPr>
        <p:txBody>
          <a:bodyPr/>
          <a:lstStyle/>
          <a:p>
            <a:endParaRPr lang="cs-CZ"/>
          </a:p>
        </p:txBody>
      </p:sp>
      <p:sp>
        <p:nvSpPr>
          <p:cNvPr id="37" name="iss-grain-44">
            <a:extLst>
              <a:ext uri="{FF2B5EF4-FFF2-40B4-BE49-F238E27FC236}">
                <a16:creationId xmlns:a16="http://schemas.microsoft.com/office/drawing/2014/main" id="{A54E3512-1CE0-4EAA-8CCF-7317F4B25C92}"/>
              </a:ext>
            </a:extLst>
          </p:cNvPr>
          <p:cNvSpPr>
            <a:spLocks noGrp="1"/>
          </p:cNvSpPr>
          <p:nvPr/>
        </p:nvSpPr>
        <p:spPr>
          <a:xfrm>
            <a:off x="2378964" y="2281047"/>
            <a:ext cx="752094" cy="752094"/>
          </a:xfrm>
          <a:prstGeom prst="ellipse">
            <a:avLst/>
          </a:prstGeom>
          <a:solidFill>
            <a:srgbClr val="C8E8F6"/>
          </a:solidFill>
          <a:ln w="0">
            <a:noFill/>
            <a:prstDash val="solid"/>
          </a:ln>
        </p:spPr>
        <p:txBody>
          <a:bodyPr/>
          <a:lstStyle/>
          <a:p>
            <a:endParaRPr lang="cs-CZ"/>
          </a:p>
        </p:txBody>
      </p:sp>
      <p:sp>
        <p:nvSpPr>
          <p:cNvPr id="38" name="iss-grain-45">
            <a:extLst>
              <a:ext uri="{FF2B5EF4-FFF2-40B4-BE49-F238E27FC236}">
                <a16:creationId xmlns:a16="http://schemas.microsoft.com/office/drawing/2014/main" id="{358C2D07-0267-481C-BA64-65B9405B9557}"/>
              </a:ext>
            </a:extLst>
          </p:cNvPr>
          <p:cNvSpPr>
            <a:spLocks noGrp="1"/>
          </p:cNvSpPr>
          <p:nvPr/>
        </p:nvSpPr>
        <p:spPr>
          <a:xfrm>
            <a:off x="2414778" y="2316861"/>
            <a:ext cx="680466" cy="680466"/>
          </a:xfrm>
          <a:prstGeom prst="ellipse">
            <a:avLst/>
          </a:prstGeom>
          <a:solidFill>
            <a:srgbClr val="E8D9C0"/>
          </a:solidFill>
          <a:ln w="11430">
            <a:solidFill>
              <a:srgbClr val="7B6D59"/>
            </a:solidFill>
            <a:prstDash val="solid"/>
          </a:ln>
        </p:spPr>
        <p:txBody>
          <a:bodyPr/>
          <a:lstStyle/>
          <a:p>
            <a:endParaRPr lang="cs-CZ"/>
          </a:p>
        </p:txBody>
      </p:sp>
      <p:sp>
        <p:nvSpPr>
          <p:cNvPr id="39" name="iss-grain-46">
            <a:extLst>
              <a:ext uri="{FF2B5EF4-FFF2-40B4-BE49-F238E27FC236}">
                <a16:creationId xmlns:a16="http://schemas.microsoft.com/office/drawing/2014/main" id="{06B582F4-789C-45D2-A7F5-27C2B358DFD8}"/>
              </a:ext>
            </a:extLst>
          </p:cNvPr>
          <p:cNvSpPr>
            <a:spLocks noGrp="1"/>
          </p:cNvSpPr>
          <p:nvPr/>
        </p:nvSpPr>
        <p:spPr>
          <a:xfrm>
            <a:off x="3175825" y="2263140"/>
            <a:ext cx="787908" cy="787908"/>
          </a:xfrm>
          <a:prstGeom prst="ellipse">
            <a:avLst/>
          </a:prstGeom>
          <a:solidFill>
            <a:srgbClr val="C8E8F6"/>
          </a:solidFill>
          <a:ln w="0">
            <a:noFill/>
            <a:prstDash val="solid"/>
          </a:ln>
        </p:spPr>
        <p:txBody>
          <a:bodyPr/>
          <a:lstStyle/>
          <a:p>
            <a:endParaRPr lang="cs-CZ"/>
          </a:p>
        </p:txBody>
      </p:sp>
      <p:sp>
        <p:nvSpPr>
          <p:cNvPr id="40" name="iss-grain-47">
            <a:extLst>
              <a:ext uri="{FF2B5EF4-FFF2-40B4-BE49-F238E27FC236}">
                <a16:creationId xmlns:a16="http://schemas.microsoft.com/office/drawing/2014/main" id="{B084343B-B115-4DEA-A3D1-A1FC6F184F55}"/>
              </a:ext>
            </a:extLst>
          </p:cNvPr>
          <p:cNvSpPr>
            <a:spLocks noGrp="1"/>
          </p:cNvSpPr>
          <p:nvPr/>
        </p:nvSpPr>
        <p:spPr>
          <a:xfrm>
            <a:off x="3211640" y="2298954"/>
            <a:ext cx="716280" cy="716280"/>
          </a:xfrm>
          <a:prstGeom prst="ellipse">
            <a:avLst/>
          </a:prstGeom>
          <a:solidFill>
            <a:srgbClr val="E8D9C0"/>
          </a:solidFill>
          <a:ln w="11430">
            <a:solidFill>
              <a:srgbClr val="7B6D59"/>
            </a:solidFill>
            <a:prstDash val="solid"/>
          </a:ln>
        </p:spPr>
        <p:txBody>
          <a:bodyPr/>
          <a:lstStyle/>
          <a:p>
            <a:endParaRPr lang="cs-CZ"/>
          </a:p>
        </p:txBody>
      </p:sp>
      <p:sp>
        <p:nvSpPr>
          <p:cNvPr id="41" name="iss-grain-48">
            <a:extLst>
              <a:ext uri="{FF2B5EF4-FFF2-40B4-BE49-F238E27FC236}">
                <a16:creationId xmlns:a16="http://schemas.microsoft.com/office/drawing/2014/main" id="{9F553F5C-FDCC-4A15-9EAE-219F41815DCC}"/>
              </a:ext>
            </a:extLst>
          </p:cNvPr>
          <p:cNvSpPr>
            <a:spLocks noGrp="1"/>
          </p:cNvSpPr>
          <p:nvPr/>
        </p:nvSpPr>
        <p:spPr>
          <a:xfrm>
            <a:off x="3972687" y="2245233"/>
            <a:ext cx="823722" cy="823722"/>
          </a:xfrm>
          <a:prstGeom prst="ellipse">
            <a:avLst/>
          </a:prstGeom>
          <a:solidFill>
            <a:srgbClr val="C8E8F6"/>
          </a:solidFill>
          <a:ln w="0">
            <a:noFill/>
            <a:prstDash val="solid"/>
          </a:ln>
        </p:spPr>
        <p:txBody>
          <a:bodyPr/>
          <a:lstStyle/>
          <a:p>
            <a:endParaRPr lang="cs-CZ"/>
          </a:p>
        </p:txBody>
      </p:sp>
      <p:sp>
        <p:nvSpPr>
          <p:cNvPr id="42" name="iss-grain-49">
            <a:extLst>
              <a:ext uri="{FF2B5EF4-FFF2-40B4-BE49-F238E27FC236}">
                <a16:creationId xmlns:a16="http://schemas.microsoft.com/office/drawing/2014/main" id="{6DD6B9F4-D230-45D5-92CE-62A7D7B6B88C}"/>
              </a:ext>
            </a:extLst>
          </p:cNvPr>
          <p:cNvSpPr>
            <a:spLocks noGrp="1"/>
          </p:cNvSpPr>
          <p:nvPr/>
        </p:nvSpPr>
        <p:spPr>
          <a:xfrm>
            <a:off x="4008501" y="2281047"/>
            <a:ext cx="752094" cy="752094"/>
          </a:xfrm>
          <a:prstGeom prst="ellipse">
            <a:avLst/>
          </a:prstGeom>
          <a:solidFill>
            <a:srgbClr val="E8D9C0"/>
          </a:solidFill>
          <a:ln w="11430">
            <a:solidFill>
              <a:srgbClr val="7B6D59"/>
            </a:solidFill>
            <a:prstDash val="solid"/>
          </a:ln>
        </p:spPr>
        <p:txBody>
          <a:bodyPr/>
          <a:lstStyle/>
          <a:p>
            <a:endParaRPr lang="cs-CZ"/>
          </a:p>
        </p:txBody>
      </p:sp>
      <p:sp>
        <p:nvSpPr>
          <p:cNvPr id="43" name="iss-grain-50">
            <a:extLst>
              <a:ext uri="{FF2B5EF4-FFF2-40B4-BE49-F238E27FC236}">
                <a16:creationId xmlns:a16="http://schemas.microsoft.com/office/drawing/2014/main" id="{6C0CACD9-DE5F-4A55-9062-F3D0EAB96199}"/>
              </a:ext>
            </a:extLst>
          </p:cNvPr>
          <p:cNvSpPr>
            <a:spLocks noGrp="1"/>
          </p:cNvSpPr>
          <p:nvPr/>
        </p:nvSpPr>
        <p:spPr>
          <a:xfrm>
            <a:off x="4823270" y="2281047"/>
            <a:ext cx="752094" cy="752094"/>
          </a:xfrm>
          <a:prstGeom prst="ellipse">
            <a:avLst/>
          </a:prstGeom>
          <a:solidFill>
            <a:srgbClr val="C8E8F6"/>
          </a:solidFill>
          <a:ln w="0">
            <a:noFill/>
            <a:prstDash val="solid"/>
          </a:ln>
        </p:spPr>
        <p:txBody>
          <a:bodyPr/>
          <a:lstStyle/>
          <a:p>
            <a:endParaRPr lang="cs-CZ"/>
          </a:p>
        </p:txBody>
      </p:sp>
      <p:sp>
        <p:nvSpPr>
          <p:cNvPr id="44" name="iss-grain-51">
            <a:extLst>
              <a:ext uri="{FF2B5EF4-FFF2-40B4-BE49-F238E27FC236}">
                <a16:creationId xmlns:a16="http://schemas.microsoft.com/office/drawing/2014/main" id="{FAF6DAA8-739E-44CD-9E85-BB8693204586}"/>
              </a:ext>
            </a:extLst>
          </p:cNvPr>
          <p:cNvSpPr>
            <a:spLocks noGrp="1"/>
          </p:cNvSpPr>
          <p:nvPr/>
        </p:nvSpPr>
        <p:spPr>
          <a:xfrm>
            <a:off x="4859084" y="2316861"/>
            <a:ext cx="680466" cy="680466"/>
          </a:xfrm>
          <a:prstGeom prst="ellipse">
            <a:avLst/>
          </a:prstGeom>
          <a:solidFill>
            <a:srgbClr val="E8D9C0"/>
          </a:solidFill>
          <a:ln w="11430">
            <a:solidFill>
              <a:srgbClr val="7B6D59"/>
            </a:solidFill>
            <a:prstDash val="solid"/>
          </a:ln>
        </p:spPr>
        <p:txBody>
          <a:bodyPr/>
          <a:lstStyle/>
          <a:p>
            <a:endParaRPr lang="cs-CZ"/>
          </a:p>
        </p:txBody>
      </p:sp>
      <p:sp>
        <p:nvSpPr>
          <p:cNvPr id="45" name="iss-grain-52">
            <a:extLst>
              <a:ext uri="{FF2B5EF4-FFF2-40B4-BE49-F238E27FC236}">
                <a16:creationId xmlns:a16="http://schemas.microsoft.com/office/drawing/2014/main" id="{207DADC9-F660-4D34-AB22-6D8528CB8C90}"/>
              </a:ext>
            </a:extLst>
          </p:cNvPr>
          <p:cNvSpPr>
            <a:spLocks noGrp="1"/>
          </p:cNvSpPr>
          <p:nvPr/>
        </p:nvSpPr>
        <p:spPr>
          <a:xfrm>
            <a:off x="5620131" y="2263140"/>
            <a:ext cx="787908" cy="787908"/>
          </a:xfrm>
          <a:prstGeom prst="ellipse">
            <a:avLst/>
          </a:prstGeom>
          <a:solidFill>
            <a:srgbClr val="C8E8F6"/>
          </a:solidFill>
          <a:ln w="0">
            <a:noFill/>
            <a:prstDash val="solid"/>
          </a:ln>
        </p:spPr>
        <p:txBody>
          <a:bodyPr/>
          <a:lstStyle/>
          <a:p>
            <a:endParaRPr lang="cs-CZ"/>
          </a:p>
        </p:txBody>
      </p:sp>
      <p:sp>
        <p:nvSpPr>
          <p:cNvPr id="46" name="iss-grain-53">
            <a:extLst>
              <a:ext uri="{FF2B5EF4-FFF2-40B4-BE49-F238E27FC236}">
                <a16:creationId xmlns:a16="http://schemas.microsoft.com/office/drawing/2014/main" id="{2B0DD5CA-7649-43CF-81A6-437CBF9A8C5C}"/>
              </a:ext>
            </a:extLst>
          </p:cNvPr>
          <p:cNvSpPr>
            <a:spLocks noGrp="1"/>
          </p:cNvSpPr>
          <p:nvPr/>
        </p:nvSpPr>
        <p:spPr>
          <a:xfrm>
            <a:off x="5655945" y="2298954"/>
            <a:ext cx="716280" cy="716280"/>
          </a:xfrm>
          <a:prstGeom prst="ellipse">
            <a:avLst/>
          </a:prstGeom>
          <a:solidFill>
            <a:srgbClr val="E8D9C0"/>
          </a:solidFill>
          <a:ln w="11430">
            <a:solidFill>
              <a:srgbClr val="7B6D59"/>
            </a:solidFill>
            <a:prstDash val="solid"/>
          </a:ln>
        </p:spPr>
        <p:txBody>
          <a:bodyPr/>
          <a:lstStyle/>
          <a:p>
            <a:endParaRPr lang="cs-CZ"/>
          </a:p>
        </p:txBody>
      </p:sp>
      <p:sp>
        <p:nvSpPr>
          <p:cNvPr id="47" name="iss-grain-54">
            <a:extLst>
              <a:ext uri="{FF2B5EF4-FFF2-40B4-BE49-F238E27FC236}">
                <a16:creationId xmlns:a16="http://schemas.microsoft.com/office/drawing/2014/main" id="{6F574742-59FA-48AC-9C94-B2EEB267B94C}"/>
              </a:ext>
            </a:extLst>
          </p:cNvPr>
          <p:cNvSpPr>
            <a:spLocks noGrp="1"/>
          </p:cNvSpPr>
          <p:nvPr/>
        </p:nvSpPr>
        <p:spPr>
          <a:xfrm>
            <a:off x="615125" y="3051048"/>
            <a:ext cx="752094" cy="752094"/>
          </a:xfrm>
          <a:prstGeom prst="ellipse">
            <a:avLst/>
          </a:prstGeom>
          <a:solidFill>
            <a:srgbClr val="E8D9C0"/>
          </a:solidFill>
          <a:ln w="11430">
            <a:solidFill>
              <a:srgbClr val="7B6D59"/>
            </a:solidFill>
            <a:prstDash val="solid"/>
          </a:ln>
        </p:spPr>
        <p:txBody>
          <a:bodyPr/>
          <a:lstStyle/>
          <a:p>
            <a:endParaRPr lang="cs-CZ"/>
          </a:p>
        </p:txBody>
      </p:sp>
      <p:sp>
        <p:nvSpPr>
          <p:cNvPr id="48" name="iss-grain-55">
            <a:extLst>
              <a:ext uri="{FF2B5EF4-FFF2-40B4-BE49-F238E27FC236}">
                <a16:creationId xmlns:a16="http://schemas.microsoft.com/office/drawing/2014/main" id="{8DF366F5-A765-444F-943D-51261DE3B011}"/>
              </a:ext>
            </a:extLst>
          </p:cNvPr>
          <p:cNvSpPr>
            <a:spLocks noGrp="1"/>
          </p:cNvSpPr>
          <p:nvPr/>
        </p:nvSpPr>
        <p:spPr>
          <a:xfrm>
            <a:off x="1465707" y="3086862"/>
            <a:ext cx="680466" cy="680466"/>
          </a:xfrm>
          <a:prstGeom prst="ellipse">
            <a:avLst/>
          </a:prstGeom>
          <a:solidFill>
            <a:srgbClr val="E8D9C0"/>
          </a:solidFill>
          <a:ln w="11430">
            <a:solidFill>
              <a:srgbClr val="7B6D59"/>
            </a:solidFill>
            <a:prstDash val="solid"/>
          </a:ln>
        </p:spPr>
        <p:txBody>
          <a:bodyPr/>
          <a:lstStyle/>
          <a:p>
            <a:endParaRPr lang="cs-CZ"/>
          </a:p>
        </p:txBody>
      </p:sp>
      <p:sp>
        <p:nvSpPr>
          <p:cNvPr id="49" name="iss-grain-56">
            <a:extLst>
              <a:ext uri="{FF2B5EF4-FFF2-40B4-BE49-F238E27FC236}">
                <a16:creationId xmlns:a16="http://schemas.microsoft.com/office/drawing/2014/main" id="{25324119-361C-451D-A045-799628D763CF}"/>
              </a:ext>
            </a:extLst>
          </p:cNvPr>
          <p:cNvSpPr>
            <a:spLocks noGrp="1"/>
          </p:cNvSpPr>
          <p:nvPr/>
        </p:nvSpPr>
        <p:spPr>
          <a:xfrm>
            <a:off x="2262569" y="3068955"/>
            <a:ext cx="716280" cy="716280"/>
          </a:xfrm>
          <a:prstGeom prst="ellipse">
            <a:avLst/>
          </a:prstGeom>
          <a:solidFill>
            <a:srgbClr val="E8D9C0"/>
          </a:solidFill>
          <a:ln w="11430">
            <a:solidFill>
              <a:srgbClr val="7B6D59"/>
            </a:solidFill>
            <a:prstDash val="solid"/>
          </a:ln>
        </p:spPr>
        <p:txBody>
          <a:bodyPr/>
          <a:lstStyle/>
          <a:p>
            <a:endParaRPr lang="cs-CZ"/>
          </a:p>
        </p:txBody>
      </p:sp>
      <p:sp>
        <p:nvSpPr>
          <p:cNvPr id="50" name="iss-grain-57">
            <a:extLst>
              <a:ext uri="{FF2B5EF4-FFF2-40B4-BE49-F238E27FC236}">
                <a16:creationId xmlns:a16="http://schemas.microsoft.com/office/drawing/2014/main" id="{181EE396-C85F-4B86-82A1-0981DBDF9DDA}"/>
              </a:ext>
            </a:extLst>
          </p:cNvPr>
          <p:cNvSpPr>
            <a:spLocks noGrp="1"/>
          </p:cNvSpPr>
          <p:nvPr/>
        </p:nvSpPr>
        <p:spPr>
          <a:xfrm>
            <a:off x="3059430" y="3051048"/>
            <a:ext cx="752094" cy="752094"/>
          </a:xfrm>
          <a:prstGeom prst="ellipse">
            <a:avLst/>
          </a:prstGeom>
          <a:solidFill>
            <a:srgbClr val="E8D9C0"/>
          </a:solidFill>
          <a:ln w="11430">
            <a:solidFill>
              <a:srgbClr val="7B6D59"/>
            </a:solidFill>
            <a:prstDash val="solid"/>
          </a:ln>
        </p:spPr>
        <p:txBody>
          <a:bodyPr/>
          <a:lstStyle/>
          <a:p>
            <a:endParaRPr lang="cs-CZ"/>
          </a:p>
        </p:txBody>
      </p:sp>
      <p:sp>
        <p:nvSpPr>
          <p:cNvPr id="51" name="iss-grain-58">
            <a:extLst>
              <a:ext uri="{FF2B5EF4-FFF2-40B4-BE49-F238E27FC236}">
                <a16:creationId xmlns:a16="http://schemas.microsoft.com/office/drawing/2014/main" id="{D355615C-6B9D-4B72-AAB6-8D38941C866C}"/>
              </a:ext>
            </a:extLst>
          </p:cNvPr>
          <p:cNvSpPr>
            <a:spLocks noGrp="1"/>
          </p:cNvSpPr>
          <p:nvPr/>
        </p:nvSpPr>
        <p:spPr>
          <a:xfrm>
            <a:off x="3910013" y="3086862"/>
            <a:ext cx="680466" cy="680466"/>
          </a:xfrm>
          <a:prstGeom prst="ellipse">
            <a:avLst/>
          </a:prstGeom>
          <a:solidFill>
            <a:srgbClr val="E8D9C0"/>
          </a:solidFill>
          <a:ln w="11430">
            <a:solidFill>
              <a:srgbClr val="7B6D59"/>
            </a:solidFill>
            <a:prstDash val="solid"/>
          </a:ln>
        </p:spPr>
        <p:txBody>
          <a:bodyPr/>
          <a:lstStyle/>
          <a:p>
            <a:endParaRPr lang="cs-CZ"/>
          </a:p>
        </p:txBody>
      </p:sp>
      <p:sp>
        <p:nvSpPr>
          <p:cNvPr id="52" name="iss-grain-59">
            <a:extLst>
              <a:ext uri="{FF2B5EF4-FFF2-40B4-BE49-F238E27FC236}">
                <a16:creationId xmlns:a16="http://schemas.microsoft.com/office/drawing/2014/main" id="{5301756D-7F1C-489D-A9E4-81BFF81C1577}"/>
              </a:ext>
            </a:extLst>
          </p:cNvPr>
          <p:cNvSpPr>
            <a:spLocks noGrp="1"/>
          </p:cNvSpPr>
          <p:nvPr/>
        </p:nvSpPr>
        <p:spPr>
          <a:xfrm>
            <a:off x="4706874" y="3068955"/>
            <a:ext cx="716280" cy="716280"/>
          </a:xfrm>
          <a:prstGeom prst="ellipse">
            <a:avLst/>
          </a:prstGeom>
          <a:solidFill>
            <a:srgbClr val="E8D9C0"/>
          </a:solidFill>
          <a:ln w="11430">
            <a:solidFill>
              <a:srgbClr val="7B6D59"/>
            </a:solidFill>
            <a:prstDash val="solid"/>
          </a:ln>
        </p:spPr>
        <p:txBody>
          <a:bodyPr/>
          <a:lstStyle/>
          <a:p>
            <a:endParaRPr lang="cs-CZ"/>
          </a:p>
        </p:txBody>
      </p:sp>
      <p:sp>
        <p:nvSpPr>
          <p:cNvPr id="53" name="iss-grain-60">
            <a:extLst>
              <a:ext uri="{FF2B5EF4-FFF2-40B4-BE49-F238E27FC236}">
                <a16:creationId xmlns:a16="http://schemas.microsoft.com/office/drawing/2014/main" id="{4D8C780B-6CC7-43B7-9131-D85775ED4750}"/>
              </a:ext>
            </a:extLst>
          </p:cNvPr>
          <p:cNvSpPr>
            <a:spLocks noGrp="1"/>
          </p:cNvSpPr>
          <p:nvPr/>
        </p:nvSpPr>
        <p:spPr>
          <a:xfrm>
            <a:off x="5503735" y="3051048"/>
            <a:ext cx="752094" cy="752094"/>
          </a:xfrm>
          <a:prstGeom prst="ellipse">
            <a:avLst/>
          </a:prstGeom>
          <a:solidFill>
            <a:srgbClr val="E8D9C0"/>
          </a:solidFill>
          <a:ln w="11430">
            <a:solidFill>
              <a:srgbClr val="7B6D59"/>
            </a:solidFill>
            <a:prstDash val="solid"/>
          </a:ln>
        </p:spPr>
        <p:txBody>
          <a:bodyPr/>
          <a:lstStyle/>
          <a:p>
            <a:endParaRPr lang="cs-CZ"/>
          </a:p>
        </p:txBody>
      </p:sp>
      <p:sp>
        <p:nvSpPr>
          <p:cNvPr id="54" name="iss-grain-61">
            <a:extLst>
              <a:ext uri="{FF2B5EF4-FFF2-40B4-BE49-F238E27FC236}">
                <a16:creationId xmlns:a16="http://schemas.microsoft.com/office/drawing/2014/main" id="{22C3EBAC-8493-4A08-B75F-B92B29CE2860}"/>
              </a:ext>
            </a:extLst>
          </p:cNvPr>
          <p:cNvSpPr>
            <a:spLocks noGrp="1"/>
          </p:cNvSpPr>
          <p:nvPr/>
        </p:nvSpPr>
        <p:spPr>
          <a:xfrm>
            <a:off x="785241" y="3856863"/>
            <a:ext cx="680466" cy="680466"/>
          </a:xfrm>
          <a:prstGeom prst="ellipse">
            <a:avLst/>
          </a:prstGeom>
          <a:solidFill>
            <a:srgbClr val="E8D9C0"/>
          </a:solidFill>
          <a:ln w="11430">
            <a:solidFill>
              <a:srgbClr val="7B6D59"/>
            </a:solidFill>
            <a:prstDash val="solid"/>
          </a:ln>
        </p:spPr>
        <p:txBody>
          <a:bodyPr/>
          <a:lstStyle/>
          <a:p>
            <a:endParaRPr lang="cs-CZ"/>
          </a:p>
        </p:txBody>
      </p:sp>
      <p:sp>
        <p:nvSpPr>
          <p:cNvPr id="55" name="iss-grain-62">
            <a:extLst>
              <a:ext uri="{FF2B5EF4-FFF2-40B4-BE49-F238E27FC236}">
                <a16:creationId xmlns:a16="http://schemas.microsoft.com/office/drawing/2014/main" id="{A7DABF18-53FC-4ED2-A9FD-F474D4FED346}"/>
              </a:ext>
            </a:extLst>
          </p:cNvPr>
          <p:cNvSpPr>
            <a:spLocks noGrp="1"/>
          </p:cNvSpPr>
          <p:nvPr/>
        </p:nvSpPr>
        <p:spPr>
          <a:xfrm>
            <a:off x="1582103" y="3838956"/>
            <a:ext cx="716280" cy="716280"/>
          </a:xfrm>
          <a:prstGeom prst="ellipse">
            <a:avLst/>
          </a:prstGeom>
          <a:solidFill>
            <a:srgbClr val="E8D9C0"/>
          </a:solidFill>
          <a:ln w="11430">
            <a:solidFill>
              <a:srgbClr val="7B6D59"/>
            </a:solidFill>
            <a:prstDash val="solid"/>
          </a:ln>
        </p:spPr>
        <p:txBody>
          <a:bodyPr/>
          <a:lstStyle/>
          <a:p>
            <a:endParaRPr lang="cs-CZ"/>
          </a:p>
        </p:txBody>
      </p:sp>
      <p:sp>
        <p:nvSpPr>
          <p:cNvPr id="56" name="iss-grain-63">
            <a:extLst>
              <a:ext uri="{FF2B5EF4-FFF2-40B4-BE49-F238E27FC236}">
                <a16:creationId xmlns:a16="http://schemas.microsoft.com/office/drawing/2014/main" id="{6C16D602-D11A-4754-88E0-84FB143D000D}"/>
              </a:ext>
            </a:extLst>
          </p:cNvPr>
          <p:cNvSpPr>
            <a:spLocks noGrp="1"/>
          </p:cNvSpPr>
          <p:nvPr/>
        </p:nvSpPr>
        <p:spPr>
          <a:xfrm>
            <a:off x="2378964" y="3821049"/>
            <a:ext cx="752094" cy="752094"/>
          </a:xfrm>
          <a:prstGeom prst="ellipse">
            <a:avLst/>
          </a:prstGeom>
          <a:solidFill>
            <a:srgbClr val="E8D9C0"/>
          </a:solidFill>
          <a:ln w="11430">
            <a:solidFill>
              <a:srgbClr val="7B6D59"/>
            </a:solidFill>
            <a:prstDash val="solid"/>
          </a:ln>
        </p:spPr>
        <p:txBody>
          <a:bodyPr/>
          <a:lstStyle/>
          <a:p>
            <a:endParaRPr lang="cs-CZ"/>
          </a:p>
        </p:txBody>
      </p:sp>
      <p:sp>
        <p:nvSpPr>
          <p:cNvPr id="57" name="iss-grain-64">
            <a:extLst>
              <a:ext uri="{FF2B5EF4-FFF2-40B4-BE49-F238E27FC236}">
                <a16:creationId xmlns:a16="http://schemas.microsoft.com/office/drawing/2014/main" id="{923A33E1-0626-4087-855D-12B16A3D001B}"/>
              </a:ext>
            </a:extLst>
          </p:cNvPr>
          <p:cNvSpPr>
            <a:spLocks noGrp="1"/>
          </p:cNvSpPr>
          <p:nvPr/>
        </p:nvSpPr>
        <p:spPr>
          <a:xfrm>
            <a:off x="3229547" y="3856863"/>
            <a:ext cx="680466" cy="680466"/>
          </a:xfrm>
          <a:prstGeom prst="ellipse">
            <a:avLst/>
          </a:prstGeom>
          <a:solidFill>
            <a:srgbClr val="E8D9C0"/>
          </a:solidFill>
          <a:ln w="11430">
            <a:solidFill>
              <a:srgbClr val="7B6D59"/>
            </a:solidFill>
            <a:prstDash val="solid"/>
          </a:ln>
        </p:spPr>
        <p:txBody>
          <a:bodyPr/>
          <a:lstStyle/>
          <a:p>
            <a:endParaRPr lang="cs-CZ"/>
          </a:p>
        </p:txBody>
      </p:sp>
      <p:sp>
        <p:nvSpPr>
          <p:cNvPr id="58" name="iss-grain-65">
            <a:extLst>
              <a:ext uri="{FF2B5EF4-FFF2-40B4-BE49-F238E27FC236}">
                <a16:creationId xmlns:a16="http://schemas.microsoft.com/office/drawing/2014/main" id="{99848DEA-5BF7-4E8C-B2DD-3AEF28C847C3}"/>
              </a:ext>
            </a:extLst>
          </p:cNvPr>
          <p:cNvSpPr>
            <a:spLocks noGrp="1"/>
          </p:cNvSpPr>
          <p:nvPr/>
        </p:nvSpPr>
        <p:spPr>
          <a:xfrm>
            <a:off x="4026408" y="3838956"/>
            <a:ext cx="716280" cy="716280"/>
          </a:xfrm>
          <a:prstGeom prst="ellipse">
            <a:avLst/>
          </a:prstGeom>
          <a:solidFill>
            <a:srgbClr val="E8D9C0"/>
          </a:solidFill>
          <a:ln w="11430">
            <a:solidFill>
              <a:srgbClr val="7B6D59"/>
            </a:solidFill>
            <a:prstDash val="solid"/>
          </a:ln>
        </p:spPr>
        <p:txBody>
          <a:bodyPr/>
          <a:lstStyle/>
          <a:p>
            <a:endParaRPr lang="cs-CZ"/>
          </a:p>
        </p:txBody>
      </p:sp>
      <p:sp>
        <p:nvSpPr>
          <p:cNvPr id="59" name="iss-grain-66">
            <a:extLst>
              <a:ext uri="{FF2B5EF4-FFF2-40B4-BE49-F238E27FC236}">
                <a16:creationId xmlns:a16="http://schemas.microsoft.com/office/drawing/2014/main" id="{30D61FD0-6B40-44DB-BD23-3E1960BB3B1C}"/>
              </a:ext>
            </a:extLst>
          </p:cNvPr>
          <p:cNvSpPr>
            <a:spLocks noGrp="1"/>
          </p:cNvSpPr>
          <p:nvPr/>
        </p:nvSpPr>
        <p:spPr>
          <a:xfrm>
            <a:off x="4823270" y="3821049"/>
            <a:ext cx="752094" cy="752094"/>
          </a:xfrm>
          <a:prstGeom prst="ellipse">
            <a:avLst/>
          </a:prstGeom>
          <a:solidFill>
            <a:srgbClr val="E8D9C0"/>
          </a:solidFill>
          <a:ln w="11430">
            <a:solidFill>
              <a:srgbClr val="7B6D59"/>
            </a:solidFill>
            <a:prstDash val="solid"/>
          </a:ln>
        </p:spPr>
        <p:txBody>
          <a:bodyPr/>
          <a:lstStyle/>
          <a:p>
            <a:endParaRPr lang="cs-CZ"/>
          </a:p>
        </p:txBody>
      </p:sp>
      <p:sp>
        <p:nvSpPr>
          <p:cNvPr id="60" name="iss-grain-67">
            <a:extLst>
              <a:ext uri="{FF2B5EF4-FFF2-40B4-BE49-F238E27FC236}">
                <a16:creationId xmlns:a16="http://schemas.microsoft.com/office/drawing/2014/main" id="{09B255E7-A4BC-4D39-9396-BB9B40FAEDCE}"/>
              </a:ext>
            </a:extLst>
          </p:cNvPr>
          <p:cNvSpPr>
            <a:spLocks noGrp="1"/>
          </p:cNvSpPr>
          <p:nvPr/>
        </p:nvSpPr>
        <p:spPr>
          <a:xfrm>
            <a:off x="5673852" y="3856863"/>
            <a:ext cx="680466" cy="680466"/>
          </a:xfrm>
          <a:prstGeom prst="ellipse">
            <a:avLst/>
          </a:prstGeom>
          <a:solidFill>
            <a:srgbClr val="E8D9C0"/>
          </a:solidFill>
          <a:ln w="11430">
            <a:solidFill>
              <a:srgbClr val="7B6D59"/>
            </a:solidFill>
            <a:prstDash val="solid"/>
          </a:ln>
        </p:spPr>
        <p:txBody>
          <a:bodyPr/>
          <a:lstStyle/>
          <a:p>
            <a:endParaRPr lang="cs-CZ"/>
          </a:p>
        </p:txBody>
      </p:sp>
      <p:sp>
        <p:nvSpPr>
          <p:cNvPr id="61" name="iss-grain-68">
            <a:extLst>
              <a:ext uri="{FF2B5EF4-FFF2-40B4-BE49-F238E27FC236}">
                <a16:creationId xmlns:a16="http://schemas.microsoft.com/office/drawing/2014/main" id="{E9E2F4FA-865B-4E50-ABAA-2407506B1267}"/>
              </a:ext>
            </a:extLst>
          </p:cNvPr>
          <p:cNvSpPr>
            <a:spLocks noGrp="1"/>
          </p:cNvSpPr>
          <p:nvPr/>
        </p:nvSpPr>
        <p:spPr>
          <a:xfrm>
            <a:off x="1626870" y="2352675"/>
            <a:ext cx="161163" cy="161163"/>
          </a:xfrm>
          <a:prstGeom prst="ellipse">
            <a:avLst/>
          </a:prstGeom>
          <a:solidFill>
            <a:srgbClr val="C8E8F6"/>
          </a:solidFill>
          <a:ln w="0">
            <a:noFill/>
            <a:prstDash val="solid"/>
          </a:ln>
        </p:spPr>
        <p:txBody>
          <a:bodyPr/>
          <a:lstStyle/>
          <a:p>
            <a:endParaRPr lang="cs-CZ"/>
          </a:p>
        </p:txBody>
      </p:sp>
      <p:sp>
        <p:nvSpPr>
          <p:cNvPr id="62" name="iss-grain-69">
            <a:extLst>
              <a:ext uri="{FF2B5EF4-FFF2-40B4-BE49-F238E27FC236}">
                <a16:creationId xmlns:a16="http://schemas.microsoft.com/office/drawing/2014/main" id="{F3CC19D2-554D-4BD2-A774-38BE00EE400B}"/>
              </a:ext>
            </a:extLst>
          </p:cNvPr>
          <p:cNvSpPr>
            <a:spLocks noGrp="1"/>
          </p:cNvSpPr>
          <p:nvPr/>
        </p:nvSpPr>
        <p:spPr>
          <a:xfrm>
            <a:off x="3211640" y="2316861"/>
            <a:ext cx="196977" cy="196977"/>
          </a:xfrm>
          <a:prstGeom prst="ellipse">
            <a:avLst/>
          </a:prstGeom>
          <a:solidFill>
            <a:srgbClr val="C8E8F6"/>
          </a:solidFill>
          <a:ln w="0">
            <a:noFill/>
            <a:prstDash val="solid"/>
          </a:ln>
        </p:spPr>
        <p:txBody>
          <a:bodyPr/>
          <a:lstStyle/>
          <a:p>
            <a:endParaRPr lang="cs-CZ"/>
          </a:p>
        </p:txBody>
      </p:sp>
      <p:sp>
        <p:nvSpPr>
          <p:cNvPr id="63" name="iss-grain-70">
            <a:extLst>
              <a:ext uri="{FF2B5EF4-FFF2-40B4-BE49-F238E27FC236}">
                <a16:creationId xmlns:a16="http://schemas.microsoft.com/office/drawing/2014/main" id="{2E088AA8-BF2C-449E-858A-AC9BB2E6F2A5}"/>
              </a:ext>
            </a:extLst>
          </p:cNvPr>
          <p:cNvSpPr>
            <a:spLocks noGrp="1"/>
          </p:cNvSpPr>
          <p:nvPr/>
        </p:nvSpPr>
        <p:spPr>
          <a:xfrm>
            <a:off x="4894898" y="2343722"/>
            <a:ext cx="143256" cy="143256"/>
          </a:xfrm>
          <a:prstGeom prst="ellipse">
            <a:avLst/>
          </a:prstGeom>
          <a:solidFill>
            <a:srgbClr val="C8E8F6"/>
          </a:solidFill>
          <a:ln w="0">
            <a:noFill/>
            <a:prstDash val="solid"/>
          </a:ln>
        </p:spPr>
        <p:txBody>
          <a:bodyPr/>
          <a:lstStyle/>
          <a:p>
            <a:endParaRPr lang="cs-CZ"/>
          </a:p>
        </p:txBody>
      </p:sp>
      <p:sp>
        <p:nvSpPr>
          <p:cNvPr id="64" name="iss-line-71">
            <a:extLst>
              <a:ext uri="{FF2B5EF4-FFF2-40B4-BE49-F238E27FC236}">
                <a16:creationId xmlns:a16="http://schemas.microsoft.com/office/drawing/2014/main" id="{59FF846C-B074-47D6-86CF-7EA4562D5B67}"/>
              </a:ext>
            </a:extLst>
          </p:cNvPr>
          <p:cNvSpPr>
            <a:spLocks noGrp="1"/>
          </p:cNvSpPr>
          <p:nvPr/>
        </p:nvSpPr>
        <p:spPr>
          <a:xfrm>
            <a:off x="480822" y="3033141"/>
            <a:ext cx="68584" cy="8954"/>
          </a:xfrm>
          <a:custGeom>
            <a:avLst/>
            <a:gdLst/>
            <a:ahLst/>
            <a:cxnLst/>
            <a:rect l="0" t="0" r="0" b="0"/>
            <a:pathLst>
              <a:path w="73003" h="9525">
                <a:moveTo>
                  <a:pt x="0" y="0"/>
                </a:moveTo>
                <a:lnTo>
                  <a:pt x="73003" y="0"/>
                </a:lnTo>
              </a:path>
            </a:pathLst>
          </a:custGeom>
          <a:noFill/>
          <a:ln w="26670">
            <a:solidFill>
              <a:srgbClr val="0056B1"/>
            </a:solidFill>
            <a:prstDash val="solid"/>
          </a:ln>
        </p:spPr>
        <p:txBody>
          <a:bodyPr/>
          <a:lstStyle/>
          <a:p>
            <a:endParaRPr lang="cs-CZ"/>
          </a:p>
        </p:txBody>
      </p:sp>
      <p:sp>
        <p:nvSpPr>
          <p:cNvPr id="65" name="iss-line-72">
            <a:extLst>
              <a:ext uri="{FF2B5EF4-FFF2-40B4-BE49-F238E27FC236}">
                <a16:creationId xmlns:a16="http://schemas.microsoft.com/office/drawing/2014/main" id="{3EAEB1EB-765E-4A7D-A2DA-ED86F31C977A}"/>
              </a:ext>
            </a:extLst>
          </p:cNvPr>
          <p:cNvSpPr>
            <a:spLocks noGrp="1"/>
          </p:cNvSpPr>
          <p:nvPr/>
        </p:nvSpPr>
        <p:spPr>
          <a:xfrm>
            <a:off x="612797" y="3033141"/>
            <a:ext cx="68584" cy="8954"/>
          </a:xfrm>
          <a:custGeom>
            <a:avLst/>
            <a:gdLst/>
            <a:ahLst/>
            <a:cxnLst/>
            <a:rect l="0" t="0" r="0" b="0"/>
            <a:pathLst>
              <a:path w="73003" h="9525">
                <a:moveTo>
                  <a:pt x="0" y="0"/>
                </a:moveTo>
                <a:lnTo>
                  <a:pt x="73003" y="0"/>
                </a:lnTo>
              </a:path>
            </a:pathLst>
          </a:custGeom>
          <a:noFill/>
          <a:ln w="26670">
            <a:solidFill>
              <a:srgbClr val="0056B1"/>
            </a:solidFill>
            <a:prstDash val="solid"/>
          </a:ln>
        </p:spPr>
        <p:txBody>
          <a:bodyPr/>
          <a:lstStyle/>
          <a:p>
            <a:endParaRPr lang="cs-CZ"/>
          </a:p>
        </p:txBody>
      </p:sp>
      <p:sp>
        <p:nvSpPr>
          <p:cNvPr id="66" name="iss-line-73">
            <a:extLst>
              <a:ext uri="{FF2B5EF4-FFF2-40B4-BE49-F238E27FC236}">
                <a16:creationId xmlns:a16="http://schemas.microsoft.com/office/drawing/2014/main" id="{7E25C095-29BA-4286-AD89-D35BA8A08BE5}"/>
              </a:ext>
            </a:extLst>
          </p:cNvPr>
          <p:cNvSpPr>
            <a:spLocks noGrp="1"/>
          </p:cNvSpPr>
          <p:nvPr/>
        </p:nvSpPr>
        <p:spPr>
          <a:xfrm>
            <a:off x="744771" y="3033141"/>
            <a:ext cx="68584" cy="8954"/>
          </a:xfrm>
          <a:custGeom>
            <a:avLst/>
            <a:gdLst/>
            <a:ahLst/>
            <a:cxnLst/>
            <a:rect l="0" t="0" r="0" b="0"/>
            <a:pathLst>
              <a:path w="73003" h="9525">
                <a:moveTo>
                  <a:pt x="0" y="0"/>
                </a:moveTo>
                <a:lnTo>
                  <a:pt x="73003" y="0"/>
                </a:lnTo>
              </a:path>
            </a:pathLst>
          </a:custGeom>
          <a:noFill/>
          <a:ln w="26670">
            <a:solidFill>
              <a:srgbClr val="0056B1"/>
            </a:solidFill>
            <a:prstDash val="solid"/>
          </a:ln>
        </p:spPr>
        <p:txBody>
          <a:bodyPr/>
          <a:lstStyle/>
          <a:p>
            <a:endParaRPr lang="cs-CZ"/>
          </a:p>
        </p:txBody>
      </p:sp>
      <p:sp>
        <p:nvSpPr>
          <p:cNvPr id="67" name="iss-line-74">
            <a:extLst>
              <a:ext uri="{FF2B5EF4-FFF2-40B4-BE49-F238E27FC236}">
                <a16:creationId xmlns:a16="http://schemas.microsoft.com/office/drawing/2014/main" id="{36A1E49C-0093-4675-8ABA-492C660788C2}"/>
              </a:ext>
            </a:extLst>
          </p:cNvPr>
          <p:cNvSpPr>
            <a:spLocks noGrp="1"/>
          </p:cNvSpPr>
          <p:nvPr/>
        </p:nvSpPr>
        <p:spPr>
          <a:xfrm>
            <a:off x="876746" y="3033141"/>
            <a:ext cx="68584" cy="8954"/>
          </a:xfrm>
          <a:custGeom>
            <a:avLst/>
            <a:gdLst/>
            <a:ahLst/>
            <a:cxnLst/>
            <a:rect l="0" t="0" r="0" b="0"/>
            <a:pathLst>
              <a:path w="73003" h="9525">
                <a:moveTo>
                  <a:pt x="0" y="0"/>
                </a:moveTo>
                <a:lnTo>
                  <a:pt x="73003" y="0"/>
                </a:lnTo>
              </a:path>
            </a:pathLst>
          </a:custGeom>
          <a:noFill/>
          <a:ln w="26670">
            <a:solidFill>
              <a:srgbClr val="0056B1"/>
            </a:solidFill>
            <a:prstDash val="solid"/>
          </a:ln>
        </p:spPr>
        <p:txBody>
          <a:bodyPr/>
          <a:lstStyle/>
          <a:p>
            <a:endParaRPr lang="cs-CZ"/>
          </a:p>
        </p:txBody>
      </p:sp>
      <p:sp>
        <p:nvSpPr>
          <p:cNvPr id="68" name="iss-line-75">
            <a:extLst>
              <a:ext uri="{FF2B5EF4-FFF2-40B4-BE49-F238E27FC236}">
                <a16:creationId xmlns:a16="http://schemas.microsoft.com/office/drawing/2014/main" id="{7A7153BD-05FD-4648-BD1B-1D387A486518}"/>
              </a:ext>
            </a:extLst>
          </p:cNvPr>
          <p:cNvSpPr>
            <a:spLocks noGrp="1"/>
          </p:cNvSpPr>
          <p:nvPr/>
        </p:nvSpPr>
        <p:spPr>
          <a:xfrm>
            <a:off x="1008720" y="3033141"/>
            <a:ext cx="68584" cy="8954"/>
          </a:xfrm>
          <a:custGeom>
            <a:avLst/>
            <a:gdLst/>
            <a:ahLst/>
            <a:cxnLst/>
            <a:rect l="0" t="0" r="0" b="0"/>
            <a:pathLst>
              <a:path w="73003" h="9525">
                <a:moveTo>
                  <a:pt x="0" y="0"/>
                </a:moveTo>
                <a:lnTo>
                  <a:pt x="73003" y="0"/>
                </a:lnTo>
              </a:path>
            </a:pathLst>
          </a:custGeom>
          <a:noFill/>
          <a:ln w="26670">
            <a:solidFill>
              <a:srgbClr val="0056B1"/>
            </a:solidFill>
            <a:prstDash val="solid"/>
          </a:ln>
        </p:spPr>
        <p:txBody>
          <a:bodyPr/>
          <a:lstStyle/>
          <a:p>
            <a:endParaRPr lang="cs-CZ"/>
          </a:p>
        </p:txBody>
      </p:sp>
      <p:sp>
        <p:nvSpPr>
          <p:cNvPr id="69" name="iss-line-76">
            <a:extLst>
              <a:ext uri="{FF2B5EF4-FFF2-40B4-BE49-F238E27FC236}">
                <a16:creationId xmlns:a16="http://schemas.microsoft.com/office/drawing/2014/main" id="{94542599-9028-4626-A734-45BB9386C3B4}"/>
              </a:ext>
            </a:extLst>
          </p:cNvPr>
          <p:cNvSpPr>
            <a:spLocks noGrp="1"/>
          </p:cNvSpPr>
          <p:nvPr/>
        </p:nvSpPr>
        <p:spPr>
          <a:xfrm>
            <a:off x="1140695" y="3033141"/>
            <a:ext cx="68584" cy="8954"/>
          </a:xfrm>
          <a:custGeom>
            <a:avLst/>
            <a:gdLst/>
            <a:ahLst/>
            <a:cxnLst/>
            <a:rect l="0" t="0" r="0" b="0"/>
            <a:pathLst>
              <a:path w="73003" h="9525">
                <a:moveTo>
                  <a:pt x="0" y="0"/>
                </a:moveTo>
                <a:lnTo>
                  <a:pt x="73003" y="0"/>
                </a:lnTo>
              </a:path>
            </a:pathLst>
          </a:custGeom>
          <a:noFill/>
          <a:ln w="26670">
            <a:solidFill>
              <a:srgbClr val="0056B1"/>
            </a:solidFill>
            <a:prstDash val="solid"/>
          </a:ln>
        </p:spPr>
        <p:txBody>
          <a:bodyPr/>
          <a:lstStyle/>
          <a:p>
            <a:endParaRPr lang="cs-CZ"/>
          </a:p>
        </p:txBody>
      </p:sp>
      <p:sp>
        <p:nvSpPr>
          <p:cNvPr id="70" name="iss-line-77">
            <a:extLst>
              <a:ext uri="{FF2B5EF4-FFF2-40B4-BE49-F238E27FC236}">
                <a16:creationId xmlns:a16="http://schemas.microsoft.com/office/drawing/2014/main" id="{624CBA78-D5D0-470C-99AC-0350CA7400C0}"/>
              </a:ext>
            </a:extLst>
          </p:cNvPr>
          <p:cNvSpPr>
            <a:spLocks noGrp="1"/>
          </p:cNvSpPr>
          <p:nvPr/>
        </p:nvSpPr>
        <p:spPr>
          <a:xfrm>
            <a:off x="1272580" y="3033141"/>
            <a:ext cx="68584" cy="8954"/>
          </a:xfrm>
          <a:custGeom>
            <a:avLst/>
            <a:gdLst/>
            <a:ahLst/>
            <a:cxnLst/>
            <a:rect l="0" t="0" r="0" b="0"/>
            <a:pathLst>
              <a:path w="73003" h="9525">
                <a:moveTo>
                  <a:pt x="0" y="0"/>
                </a:moveTo>
                <a:lnTo>
                  <a:pt x="73003" y="0"/>
                </a:lnTo>
              </a:path>
            </a:pathLst>
          </a:custGeom>
          <a:noFill/>
          <a:ln w="26670">
            <a:solidFill>
              <a:srgbClr val="0056B1"/>
            </a:solidFill>
            <a:prstDash val="solid"/>
          </a:ln>
        </p:spPr>
        <p:txBody>
          <a:bodyPr/>
          <a:lstStyle/>
          <a:p>
            <a:endParaRPr lang="cs-CZ"/>
          </a:p>
        </p:txBody>
      </p:sp>
      <p:sp>
        <p:nvSpPr>
          <p:cNvPr id="71" name="iss-line-78">
            <a:extLst>
              <a:ext uri="{FF2B5EF4-FFF2-40B4-BE49-F238E27FC236}">
                <a16:creationId xmlns:a16="http://schemas.microsoft.com/office/drawing/2014/main" id="{2587B1ED-B680-4219-8195-AD3811ED074A}"/>
              </a:ext>
            </a:extLst>
          </p:cNvPr>
          <p:cNvSpPr>
            <a:spLocks noGrp="1"/>
          </p:cNvSpPr>
          <p:nvPr/>
        </p:nvSpPr>
        <p:spPr>
          <a:xfrm>
            <a:off x="1404555" y="3033141"/>
            <a:ext cx="68584" cy="8954"/>
          </a:xfrm>
          <a:custGeom>
            <a:avLst/>
            <a:gdLst/>
            <a:ahLst/>
            <a:cxnLst/>
            <a:rect l="0" t="0" r="0" b="0"/>
            <a:pathLst>
              <a:path w="73003" h="9525">
                <a:moveTo>
                  <a:pt x="0" y="0"/>
                </a:moveTo>
                <a:lnTo>
                  <a:pt x="73003" y="0"/>
                </a:lnTo>
              </a:path>
            </a:pathLst>
          </a:custGeom>
          <a:noFill/>
          <a:ln w="26670">
            <a:solidFill>
              <a:srgbClr val="0056B1"/>
            </a:solidFill>
            <a:prstDash val="solid"/>
          </a:ln>
        </p:spPr>
        <p:txBody>
          <a:bodyPr/>
          <a:lstStyle/>
          <a:p>
            <a:endParaRPr lang="cs-CZ"/>
          </a:p>
        </p:txBody>
      </p:sp>
      <p:sp>
        <p:nvSpPr>
          <p:cNvPr id="72" name="iss-line-79">
            <a:extLst>
              <a:ext uri="{FF2B5EF4-FFF2-40B4-BE49-F238E27FC236}">
                <a16:creationId xmlns:a16="http://schemas.microsoft.com/office/drawing/2014/main" id="{04902FA4-6C58-4C7F-AEF4-A332AF6438E8}"/>
              </a:ext>
            </a:extLst>
          </p:cNvPr>
          <p:cNvSpPr>
            <a:spLocks noGrp="1"/>
          </p:cNvSpPr>
          <p:nvPr/>
        </p:nvSpPr>
        <p:spPr>
          <a:xfrm>
            <a:off x="1536529" y="3033141"/>
            <a:ext cx="68584" cy="8954"/>
          </a:xfrm>
          <a:custGeom>
            <a:avLst/>
            <a:gdLst/>
            <a:ahLst/>
            <a:cxnLst/>
            <a:rect l="0" t="0" r="0" b="0"/>
            <a:pathLst>
              <a:path w="73003" h="9525">
                <a:moveTo>
                  <a:pt x="0" y="0"/>
                </a:moveTo>
                <a:lnTo>
                  <a:pt x="73003" y="0"/>
                </a:lnTo>
              </a:path>
            </a:pathLst>
          </a:custGeom>
          <a:noFill/>
          <a:ln w="26670">
            <a:solidFill>
              <a:srgbClr val="0056B1"/>
            </a:solidFill>
            <a:prstDash val="solid"/>
          </a:ln>
        </p:spPr>
        <p:txBody>
          <a:bodyPr/>
          <a:lstStyle/>
          <a:p>
            <a:endParaRPr lang="cs-CZ"/>
          </a:p>
        </p:txBody>
      </p:sp>
      <p:sp>
        <p:nvSpPr>
          <p:cNvPr id="73" name="iss-line-80">
            <a:extLst>
              <a:ext uri="{FF2B5EF4-FFF2-40B4-BE49-F238E27FC236}">
                <a16:creationId xmlns:a16="http://schemas.microsoft.com/office/drawing/2014/main" id="{0E9A977F-4180-43A2-A1D9-57F818FB2FFB}"/>
              </a:ext>
            </a:extLst>
          </p:cNvPr>
          <p:cNvSpPr>
            <a:spLocks noGrp="1"/>
          </p:cNvSpPr>
          <p:nvPr/>
        </p:nvSpPr>
        <p:spPr>
          <a:xfrm>
            <a:off x="1668504" y="3033141"/>
            <a:ext cx="68584" cy="8954"/>
          </a:xfrm>
          <a:custGeom>
            <a:avLst/>
            <a:gdLst/>
            <a:ahLst/>
            <a:cxnLst/>
            <a:rect l="0" t="0" r="0" b="0"/>
            <a:pathLst>
              <a:path w="73003" h="9525">
                <a:moveTo>
                  <a:pt x="0" y="0"/>
                </a:moveTo>
                <a:lnTo>
                  <a:pt x="73003" y="0"/>
                </a:lnTo>
              </a:path>
            </a:pathLst>
          </a:custGeom>
          <a:noFill/>
          <a:ln w="26670">
            <a:solidFill>
              <a:srgbClr val="0056B1"/>
            </a:solidFill>
            <a:prstDash val="solid"/>
          </a:ln>
        </p:spPr>
        <p:txBody>
          <a:bodyPr/>
          <a:lstStyle/>
          <a:p>
            <a:endParaRPr lang="cs-CZ"/>
          </a:p>
        </p:txBody>
      </p:sp>
      <p:sp>
        <p:nvSpPr>
          <p:cNvPr id="74" name="iss-line-81">
            <a:extLst>
              <a:ext uri="{FF2B5EF4-FFF2-40B4-BE49-F238E27FC236}">
                <a16:creationId xmlns:a16="http://schemas.microsoft.com/office/drawing/2014/main" id="{81DCA63E-DCA9-4FC0-941A-19C0AA9BD365}"/>
              </a:ext>
            </a:extLst>
          </p:cNvPr>
          <p:cNvSpPr>
            <a:spLocks noGrp="1"/>
          </p:cNvSpPr>
          <p:nvPr/>
        </p:nvSpPr>
        <p:spPr>
          <a:xfrm>
            <a:off x="1800478" y="3033141"/>
            <a:ext cx="68584" cy="8954"/>
          </a:xfrm>
          <a:custGeom>
            <a:avLst/>
            <a:gdLst/>
            <a:ahLst/>
            <a:cxnLst/>
            <a:rect l="0" t="0" r="0" b="0"/>
            <a:pathLst>
              <a:path w="73003" h="9525">
                <a:moveTo>
                  <a:pt x="0" y="0"/>
                </a:moveTo>
                <a:lnTo>
                  <a:pt x="73003" y="0"/>
                </a:lnTo>
              </a:path>
            </a:pathLst>
          </a:custGeom>
          <a:noFill/>
          <a:ln w="26670">
            <a:solidFill>
              <a:srgbClr val="0056B1"/>
            </a:solidFill>
            <a:prstDash val="solid"/>
          </a:ln>
        </p:spPr>
        <p:txBody>
          <a:bodyPr/>
          <a:lstStyle/>
          <a:p>
            <a:endParaRPr lang="cs-CZ"/>
          </a:p>
        </p:txBody>
      </p:sp>
      <p:sp>
        <p:nvSpPr>
          <p:cNvPr id="75" name="iss-line-82">
            <a:extLst>
              <a:ext uri="{FF2B5EF4-FFF2-40B4-BE49-F238E27FC236}">
                <a16:creationId xmlns:a16="http://schemas.microsoft.com/office/drawing/2014/main" id="{7CF8F7E0-0016-4782-BF42-CE1FB601288A}"/>
              </a:ext>
            </a:extLst>
          </p:cNvPr>
          <p:cNvSpPr>
            <a:spLocks noGrp="1"/>
          </p:cNvSpPr>
          <p:nvPr/>
        </p:nvSpPr>
        <p:spPr>
          <a:xfrm>
            <a:off x="1932453" y="3033141"/>
            <a:ext cx="68584" cy="8954"/>
          </a:xfrm>
          <a:custGeom>
            <a:avLst/>
            <a:gdLst/>
            <a:ahLst/>
            <a:cxnLst/>
            <a:rect l="0" t="0" r="0" b="0"/>
            <a:pathLst>
              <a:path w="73003" h="9525">
                <a:moveTo>
                  <a:pt x="0" y="0"/>
                </a:moveTo>
                <a:lnTo>
                  <a:pt x="73003" y="0"/>
                </a:lnTo>
              </a:path>
            </a:pathLst>
          </a:custGeom>
          <a:noFill/>
          <a:ln w="26670">
            <a:solidFill>
              <a:srgbClr val="0056B1"/>
            </a:solidFill>
            <a:prstDash val="solid"/>
          </a:ln>
        </p:spPr>
        <p:txBody>
          <a:bodyPr/>
          <a:lstStyle/>
          <a:p>
            <a:endParaRPr lang="cs-CZ"/>
          </a:p>
        </p:txBody>
      </p:sp>
      <p:sp>
        <p:nvSpPr>
          <p:cNvPr id="76" name="iss-line-83">
            <a:extLst>
              <a:ext uri="{FF2B5EF4-FFF2-40B4-BE49-F238E27FC236}">
                <a16:creationId xmlns:a16="http://schemas.microsoft.com/office/drawing/2014/main" id="{9084DD63-8CE1-4C84-B2A8-8FCFF9E94924}"/>
              </a:ext>
            </a:extLst>
          </p:cNvPr>
          <p:cNvSpPr>
            <a:spLocks noGrp="1"/>
          </p:cNvSpPr>
          <p:nvPr/>
        </p:nvSpPr>
        <p:spPr>
          <a:xfrm>
            <a:off x="2064428" y="3033141"/>
            <a:ext cx="68584" cy="8954"/>
          </a:xfrm>
          <a:custGeom>
            <a:avLst/>
            <a:gdLst/>
            <a:ahLst/>
            <a:cxnLst/>
            <a:rect l="0" t="0" r="0" b="0"/>
            <a:pathLst>
              <a:path w="73003" h="9525">
                <a:moveTo>
                  <a:pt x="0" y="0"/>
                </a:moveTo>
                <a:lnTo>
                  <a:pt x="73003" y="0"/>
                </a:lnTo>
              </a:path>
            </a:pathLst>
          </a:custGeom>
          <a:noFill/>
          <a:ln w="26670">
            <a:solidFill>
              <a:srgbClr val="0056B1"/>
            </a:solidFill>
            <a:prstDash val="solid"/>
          </a:ln>
        </p:spPr>
        <p:txBody>
          <a:bodyPr/>
          <a:lstStyle/>
          <a:p>
            <a:endParaRPr lang="cs-CZ"/>
          </a:p>
        </p:txBody>
      </p:sp>
      <p:sp>
        <p:nvSpPr>
          <p:cNvPr id="77" name="iss-line-84">
            <a:extLst>
              <a:ext uri="{FF2B5EF4-FFF2-40B4-BE49-F238E27FC236}">
                <a16:creationId xmlns:a16="http://schemas.microsoft.com/office/drawing/2014/main" id="{A74A66DD-E62F-47AE-9BD9-59442CF46A9A}"/>
              </a:ext>
            </a:extLst>
          </p:cNvPr>
          <p:cNvSpPr>
            <a:spLocks noGrp="1"/>
          </p:cNvSpPr>
          <p:nvPr/>
        </p:nvSpPr>
        <p:spPr>
          <a:xfrm>
            <a:off x="2196402" y="3033141"/>
            <a:ext cx="68584" cy="8954"/>
          </a:xfrm>
          <a:custGeom>
            <a:avLst/>
            <a:gdLst/>
            <a:ahLst/>
            <a:cxnLst/>
            <a:rect l="0" t="0" r="0" b="0"/>
            <a:pathLst>
              <a:path w="73003" h="9525">
                <a:moveTo>
                  <a:pt x="0" y="0"/>
                </a:moveTo>
                <a:lnTo>
                  <a:pt x="73003" y="0"/>
                </a:lnTo>
              </a:path>
            </a:pathLst>
          </a:custGeom>
          <a:noFill/>
          <a:ln w="26670">
            <a:solidFill>
              <a:srgbClr val="0056B1"/>
            </a:solidFill>
            <a:prstDash val="solid"/>
          </a:ln>
        </p:spPr>
        <p:txBody>
          <a:bodyPr/>
          <a:lstStyle/>
          <a:p>
            <a:endParaRPr lang="cs-CZ"/>
          </a:p>
        </p:txBody>
      </p:sp>
      <p:sp>
        <p:nvSpPr>
          <p:cNvPr id="78" name="iss-line-85">
            <a:extLst>
              <a:ext uri="{FF2B5EF4-FFF2-40B4-BE49-F238E27FC236}">
                <a16:creationId xmlns:a16="http://schemas.microsoft.com/office/drawing/2014/main" id="{A4FB73A9-BF69-4B26-A03B-48D5E60B2611}"/>
              </a:ext>
            </a:extLst>
          </p:cNvPr>
          <p:cNvSpPr>
            <a:spLocks noGrp="1"/>
          </p:cNvSpPr>
          <p:nvPr/>
        </p:nvSpPr>
        <p:spPr>
          <a:xfrm>
            <a:off x="2328377" y="3033141"/>
            <a:ext cx="68584" cy="8954"/>
          </a:xfrm>
          <a:custGeom>
            <a:avLst/>
            <a:gdLst/>
            <a:ahLst/>
            <a:cxnLst/>
            <a:rect l="0" t="0" r="0" b="0"/>
            <a:pathLst>
              <a:path w="73003" h="9525">
                <a:moveTo>
                  <a:pt x="0" y="0"/>
                </a:moveTo>
                <a:lnTo>
                  <a:pt x="73003" y="0"/>
                </a:lnTo>
              </a:path>
            </a:pathLst>
          </a:custGeom>
          <a:noFill/>
          <a:ln w="26670">
            <a:solidFill>
              <a:srgbClr val="0056B1"/>
            </a:solidFill>
            <a:prstDash val="solid"/>
          </a:ln>
        </p:spPr>
        <p:txBody>
          <a:bodyPr/>
          <a:lstStyle/>
          <a:p>
            <a:endParaRPr lang="cs-CZ"/>
          </a:p>
        </p:txBody>
      </p:sp>
      <p:sp>
        <p:nvSpPr>
          <p:cNvPr id="79" name="iss-line-86">
            <a:extLst>
              <a:ext uri="{FF2B5EF4-FFF2-40B4-BE49-F238E27FC236}">
                <a16:creationId xmlns:a16="http://schemas.microsoft.com/office/drawing/2014/main" id="{5A95276E-4744-4D22-95AC-9247101F4498}"/>
              </a:ext>
            </a:extLst>
          </p:cNvPr>
          <p:cNvSpPr>
            <a:spLocks noGrp="1"/>
          </p:cNvSpPr>
          <p:nvPr/>
        </p:nvSpPr>
        <p:spPr>
          <a:xfrm>
            <a:off x="2460351" y="3033141"/>
            <a:ext cx="68584" cy="8954"/>
          </a:xfrm>
          <a:custGeom>
            <a:avLst/>
            <a:gdLst/>
            <a:ahLst/>
            <a:cxnLst/>
            <a:rect l="0" t="0" r="0" b="0"/>
            <a:pathLst>
              <a:path w="73003" h="9525">
                <a:moveTo>
                  <a:pt x="0" y="0"/>
                </a:moveTo>
                <a:lnTo>
                  <a:pt x="73003" y="0"/>
                </a:lnTo>
              </a:path>
            </a:pathLst>
          </a:custGeom>
          <a:noFill/>
          <a:ln w="26670">
            <a:solidFill>
              <a:srgbClr val="0056B1"/>
            </a:solidFill>
            <a:prstDash val="solid"/>
          </a:ln>
        </p:spPr>
        <p:txBody>
          <a:bodyPr/>
          <a:lstStyle/>
          <a:p>
            <a:endParaRPr lang="cs-CZ"/>
          </a:p>
        </p:txBody>
      </p:sp>
      <p:sp>
        <p:nvSpPr>
          <p:cNvPr id="80" name="iss-line-87">
            <a:extLst>
              <a:ext uri="{FF2B5EF4-FFF2-40B4-BE49-F238E27FC236}">
                <a16:creationId xmlns:a16="http://schemas.microsoft.com/office/drawing/2014/main" id="{EB66978F-343C-4EAD-AFB3-D23B4ED191DF}"/>
              </a:ext>
            </a:extLst>
          </p:cNvPr>
          <p:cNvSpPr>
            <a:spLocks noGrp="1"/>
          </p:cNvSpPr>
          <p:nvPr/>
        </p:nvSpPr>
        <p:spPr>
          <a:xfrm>
            <a:off x="2592326" y="3033141"/>
            <a:ext cx="68584" cy="8954"/>
          </a:xfrm>
          <a:custGeom>
            <a:avLst/>
            <a:gdLst/>
            <a:ahLst/>
            <a:cxnLst/>
            <a:rect l="0" t="0" r="0" b="0"/>
            <a:pathLst>
              <a:path w="73003" h="9525">
                <a:moveTo>
                  <a:pt x="0" y="0"/>
                </a:moveTo>
                <a:lnTo>
                  <a:pt x="73003" y="0"/>
                </a:lnTo>
              </a:path>
            </a:pathLst>
          </a:custGeom>
          <a:noFill/>
          <a:ln w="26670">
            <a:solidFill>
              <a:srgbClr val="0056B1"/>
            </a:solidFill>
            <a:prstDash val="solid"/>
          </a:ln>
        </p:spPr>
        <p:txBody>
          <a:bodyPr/>
          <a:lstStyle/>
          <a:p>
            <a:endParaRPr lang="cs-CZ"/>
          </a:p>
        </p:txBody>
      </p:sp>
      <p:sp>
        <p:nvSpPr>
          <p:cNvPr id="81" name="iss-line-88">
            <a:extLst>
              <a:ext uri="{FF2B5EF4-FFF2-40B4-BE49-F238E27FC236}">
                <a16:creationId xmlns:a16="http://schemas.microsoft.com/office/drawing/2014/main" id="{EBE3D5FD-C240-4FE4-B904-2DB7933E4C40}"/>
              </a:ext>
            </a:extLst>
          </p:cNvPr>
          <p:cNvSpPr>
            <a:spLocks noGrp="1"/>
          </p:cNvSpPr>
          <p:nvPr/>
        </p:nvSpPr>
        <p:spPr>
          <a:xfrm>
            <a:off x="2724300" y="3033141"/>
            <a:ext cx="68584" cy="8954"/>
          </a:xfrm>
          <a:custGeom>
            <a:avLst/>
            <a:gdLst/>
            <a:ahLst/>
            <a:cxnLst/>
            <a:rect l="0" t="0" r="0" b="0"/>
            <a:pathLst>
              <a:path w="73003" h="9525">
                <a:moveTo>
                  <a:pt x="0" y="0"/>
                </a:moveTo>
                <a:lnTo>
                  <a:pt x="73003" y="0"/>
                </a:lnTo>
              </a:path>
            </a:pathLst>
          </a:custGeom>
          <a:noFill/>
          <a:ln w="26670">
            <a:solidFill>
              <a:srgbClr val="0056B1"/>
            </a:solidFill>
            <a:prstDash val="solid"/>
          </a:ln>
        </p:spPr>
        <p:txBody>
          <a:bodyPr/>
          <a:lstStyle/>
          <a:p>
            <a:endParaRPr lang="cs-CZ"/>
          </a:p>
        </p:txBody>
      </p:sp>
      <p:sp>
        <p:nvSpPr>
          <p:cNvPr id="82" name="iss-line-89">
            <a:extLst>
              <a:ext uri="{FF2B5EF4-FFF2-40B4-BE49-F238E27FC236}">
                <a16:creationId xmlns:a16="http://schemas.microsoft.com/office/drawing/2014/main" id="{97CD6DEB-5825-4B4D-994D-A9BC1AE81F04}"/>
              </a:ext>
            </a:extLst>
          </p:cNvPr>
          <p:cNvSpPr>
            <a:spLocks noGrp="1"/>
          </p:cNvSpPr>
          <p:nvPr/>
        </p:nvSpPr>
        <p:spPr>
          <a:xfrm>
            <a:off x="2856186" y="3033141"/>
            <a:ext cx="68584" cy="8954"/>
          </a:xfrm>
          <a:custGeom>
            <a:avLst/>
            <a:gdLst/>
            <a:ahLst/>
            <a:cxnLst/>
            <a:rect l="0" t="0" r="0" b="0"/>
            <a:pathLst>
              <a:path w="73003" h="9525">
                <a:moveTo>
                  <a:pt x="0" y="0"/>
                </a:moveTo>
                <a:lnTo>
                  <a:pt x="73003" y="0"/>
                </a:lnTo>
              </a:path>
            </a:pathLst>
          </a:custGeom>
          <a:noFill/>
          <a:ln w="26670">
            <a:solidFill>
              <a:srgbClr val="0056B1"/>
            </a:solidFill>
            <a:prstDash val="solid"/>
          </a:ln>
        </p:spPr>
        <p:txBody>
          <a:bodyPr/>
          <a:lstStyle/>
          <a:p>
            <a:endParaRPr lang="cs-CZ"/>
          </a:p>
        </p:txBody>
      </p:sp>
      <p:sp>
        <p:nvSpPr>
          <p:cNvPr id="83" name="iss-line-90">
            <a:extLst>
              <a:ext uri="{FF2B5EF4-FFF2-40B4-BE49-F238E27FC236}">
                <a16:creationId xmlns:a16="http://schemas.microsoft.com/office/drawing/2014/main" id="{B6066518-D694-4F67-9137-82ED0F3D8A6A}"/>
              </a:ext>
            </a:extLst>
          </p:cNvPr>
          <p:cNvSpPr>
            <a:spLocks noGrp="1"/>
          </p:cNvSpPr>
          <p:nvPr/>
        </p:nvSpPr>
        <p:spPr>
          <a:xfrm>
            <a:off x="2988160" y="3033141"/>
            <a:ext cx="68584" cy="8954"/>
          </a:xfrm>
          <a:custGeom>
            <a:avLst/>
            <a:gdLst/>
            <a:ahLst/>
            <a:cxnLst/>
            <a:rect l="0" t="0" r="0" b="0"/>
            <a:pathLst>
              <a:path w="73003" h="9525">
                <a:moveTo>
                  <a:pt x="0" y="0"/>
                </a:moveTo>
                <a:lnTo>
                  <a:pt x="73003" y="0"/>
                </a:lnTo>
              </a:path>
            </a:pathLst>
          </a:custGeom>
          <a:noFill/>
          <a:ln w="26670">
            <a:solidFill>
              <a:srgbClr val="0056B1"/>
            </a:solidFill>
            <a:prstDash val="solid"/>
          </a:ln>
        </p:spPr>
        <p:txBody>
          <a:bodyPr/>
          <a:lstStyle/>
          <a:p>
            <a:endParaRPr lang="cs-CZ"/>
          </a:p>
        </p:txBody>
      </p:sp>
      <p:sp>
        <p:nvSpPr>
          <p:cNvPr id="84" name="iss-line-91">
            <a:extLst>
              <a:ext uri="{FF2B5EF4-FFF2-40B4-BE49-F238E27FC236}">
                <a16:creationId xmlns:a16="http://schemas.microsoft.com/office/drawing/2014/main" id="{C207AE5D-0139-486A-85C0-734DF520720B}"/>
              </a:ext>
            </a:extLst>
          </p:cNvPr>
          <p:cNvSpPr>
            <a:spLocks noGrp="1"/>
          </p:cNvSpPr>
          <p:nvPr/>
        </p:nvSpPr>
        <p:spPr>
          <a:xfrm>
            <a:off x="3120135" y="3033141"/>
            <a:ext cx="68584" cy="8954"/>
          </a:xfrm>
          <a:custGeom>
            <a:avLst/>
            <a:gdLst/>
            <a:ahLst/>
            <a:cxnLst/>
            <a:rect l="0" t="0" r="0" b="0"/>
            <a:pathLst>
              <a:path w="73003" h="9525">
                <a:moveTo>
                  <a:pt x="0" y="0"/>
                </a:moveTo>
                <a:lnTo>
                  <a:pt x="73003" y="0"/>
                </a:lnTo>
              </a:path>
            </a:pathLst>
          </a:custGeom>
          <a:noFill/>
          <a:ln w="26670">
            <a:solidFill>
              <a:srgbClr val="0056B1"/>
            </a:solidFill>
            <a:prstDash val="solid"/>
          </a:ln>
        </p:spPr>
        <p:txBody>
          <a:bodyPr/>
          <a:lstStyle/>
          <a:p>
            <a:endParaRPr lang="cs-CZ"/>
          </a:p>
        </p:txBody>
      </p:sp>
      <p:sp>
        <p:nvSpPr>
          <p:cNvPr id="85" name="iss-line-92">
            <a:extLst>
              <a:ext uri="{FF2B5EF4-FFF2-40B4-BE49-F238E27FC236}">
                <a16:creationId xmlns:a16="http://schemas.microsoft.com/office/drawing/2014/main" id="{E9BEB442-16C4-40D4-A28F-3814D8109154}"/>
              </a:ext>
            </a:extLst>
          </p:cNvPr>
          <p:cNvSpPr>
            <a:spLocks noGrp="1"/>
          </p:cNvSpPr>
          <p:nvPr/>
        </p:nvSpPr>
        <p:spPr>
          <a:xfrm>
            <a:off x="3252109" y="3033141"/>
            <a:ext cx="68584" cy="8954"/>
          </a:xfrm>
          <a:custGeom>
            <a:avLst/>
            <a:gdLst/>
            <a:ahLst/>
            <a:cxnLst/>
            <a:rect l="0" t="0" r="0" b="0"/>
            <a:pathLst>
              <a:path w="73003" h="9525">
                <a:moveTo>
                  <a:pt x="0" y="0"/>
                </a:moveTo>
                <a:lnTo>
                  <a:pt x="73003" y="0"/>
                </a:lnTo>
              </a:path>
            </a:pathLst>
          </a:custGeom>
          <a:noFill/>
          <a:ln w="26670">
            <a:solidFill>
              <a:srgbClr val="0056B1"/>
            </a:solidFill>
            <a:prstDash val="solid"/>
          </a:ln>
        </p:spPr>
        <p:txBody>
          <a:bodyPr/>
          <a:lstStyle/>
          <a:p>
            <a:endParaRPr lang="cs-CZ"/>
          </a:p>
        </p:txBody>
      </p:sp>
      <p:sp>
        <p:nvSpPr>
          <p:cNvPr id="86" name="iss-line-93">
            <a:extLst>
              <a:ext uri="{FF2B5EF4-FFF2-40B4-BE49-F238E27FC236}">
                <a16:creationId xmlns:a16="http://schemas.microsoft.com/office/drawing/2014/main" id="{BFD4ABE8-E37F-4C34-9EFA-FFA9CAD787DB}"/>
              </a:ext>
            </a:extLst>
          </p:cNvPr>
          <p:cNvSpPr>
            <a:spLocks noGrp="1"/>
          </p:cNvSpPr>
          <p:nvPr/>
        </p:nvSpPr>
        <p:spPr>
          <a:xfrm>
            <a:off x="3384084" y="3033141"/>
            <a:ext cx="68584" cy="8954"/>
          </a:xfrm>
          <a:custGeom>
            <a:avLst/>
            <a:gdLst/>
            <a:ahLst/>
            <a:cxnLst/>
            <a:rect l="0" t="0" r="0" b="0"/>
            <a:pathLst>
              <a:path w="73003" h="9525">
                <a:moveTo>
                  <a:pt x="0" y="0"/>
                </a:moveTo>
                <a:lnTo>
                  <a:pt x="73003" y="0"/>
                </a:lnTo>
              </a:path>
            </a:pathLst>
          </a:custGeom>
          <a:noFill/>
          <a:ln w="26670">
            <a:solidFill>
              <a:srgbClr val="0056B1"/>
            </a:solidFill>
            <a:prstDash val="solid"/>
          </a:ln>
        </p:spPr>
        <p:txBody>
          <a:bodyPr/>
          <a:lstStyle/>
          <a:p>
            <a:endParaRPr lang="cs-CZ"/>
          </a:p>
        </p:txBody>
      </p:sp>
      <p:sp>
        <p:nvSpPr>
          <p:cNvPr id="87" name="iss-line-94">
            <a:extLst>
              <a:ext uri="{FF2B5EF4-FFF2-40B4-BE49-F238E27FC236}">
                <a16:creationId xmlns:a16="http://schemas.microsoft.com/office/drawing/2014/main" id="{57821C0F-24E8-4A8C-BAF5-1E4BB68993C3}"/>
              </a:ext>
            </a:extLst>
          </p:cNvPr>
          <p:cNvSpPr>
            <a:spLocks noGrp="1"/>
          </p:cNvSpPr>
          <p:nvPr/>
        </p:nvSpPr>
        <p:spPr>
          <a:xfrm>
            <a:off x="3516059" y="3033141"/>
            <a:ext cx="68584" cy="8954"/>
          </a:xfrm>
          <a:custGeom>
            <a:avLst/>
            <a:gdLst/>
            <a:ahLst/>
            <a:cxnLst/>
            <a:rect l="0" t="0" r="0" b="0"/>
            <a:pathLst>
              <a:path w="73003" h="9525">
                <a:moveTo>
                  <a:pt x="0" y="0"/>
                </a:moveTo>
                <a:lnTo>
                  <a:pt x="73003" y="0"/>
                </a:lnTo>
              </a:path>
            </a:pathLst>
          </a:custGeom>
          <a:noFill/>
          <a:ln w="26670">
            <a:solidFill>
              <a:srgbClr val="0056B1"/>
            </a:solidFill>
            <a:prstDash val="solid"/>
          </a:ln>
        </p:spPr>
        <p:txBody>
          <a:bodyPr/>
          <a:lstStyle/>
          <a:p>
            <a:endParaRPr lang="cs-CZ"/>
          </a:p>
        </p:txBody>
      </p:sp>
      <p:sp>
        <p:nvSpPr>
          <p:cNvPr id="88" name="iss-line-95">
            <a:extLst>
              <a:ext uri="{FF2B5EF4-FFF2-40B4-BE49-F238E27FC236}">
                <a16:creationId xmlns:a16="http://schemas.microsoft.com/office/drawing/2014/main" id="{0B43F066-C90E-41CF-A02C-4522BE5F3D0C}"/>
              </a:ext>
            </a:extLst>
          </p:cNvPr>
          <p:cNvSpPr>
            <a:spLocks noGrp="1"/>
          </p:cNvSpPr>
          <p:nvPr/>
        </p:nvSpPr>
        <p:spPr>
          <a:xfrm>
            <a:off x="3648033" y="3033141"/>
            <a:ext cx="68584" cy="8954"/>
          </a:xfrm>
          <a:custGeom>
            <a:avLst/>
            <a:gdLst/>
            <a:ahLst/>
            <a:cxnLst/>
            <a:rect l="0" t="0" r="0" b="0"/>
            <a:pathLst>
              <a:path w="73003" h="9525">
                <a:moveTo>
                  <a:pt x="0" y="0"/>
                </a:moveTo>
                <a:lnTo>
                  <a:pt x="73003" y="0"/>
                </a:lnTo>
              </a:path>
            </a:pathLst>
          </a:custGeom>
          <a:noFill/>
          <a:ln w="26670">
            <a:solidFill>
              <a:srgbClr val="0056B1"/>
            </a:solidFill>
            <a:prstDash val="solid"/>
          </a:ln>
        </p:spPr>
        <p:txBody>
          <a:bodyPr/>
          <a:lstStyle/>
          <a:p>
            <a:endParaRPr lang="cs-CZ"/>
          </a:p>
        </p:txBody>
      </p:sp>
      <p:sp>
        <p:nvSpPr>
          <p:cNvPr id="89" name="iss-line-96">
            <a:extLst>
              <a:ext uri="{FF2B5EF4-FFF2-40B4-BE49-F238E27FC236}">
                <a16:creationId xmlns:a16="http://schemas.microsoft.com/office/drawing/2014/main" id="{9CF07C54-A584-47C8-B386-3339C5069350}"/>
              </a:ext>
            </a:extLst>
          </p:cNvPr>
          <p:cNvSpPr>
            <a:spLocks noGrp="1"/>
          </p:cNvSpPr>
          <p:nvPr/>
        </p:nvSpPr>
        <p:spPr>
          <a:xfrm>
            <a:off x="3780008" y="3033141"/>
            <a:ext cx="68584" cy="8954"/>
          </a:xfrm>
          <a:custGeom>
            <a:avLst/>
            <a:gdLst/>
            <a:ahLst/>
            <a:cxnLst/>
            <a:rect l="0" t="0" r="0" b="0"/>
            <a:pathLst>
              <a:path w="73003" h="9525">
                <a:moveTo>
                  <a:pt x="0" y="0"/>
                </a:moveTo>
                <a:lnTo>
                  <a:pt x="73003" y="0"/>
                </a:lnTo>
              </a:path>
            </a:pathLst>
          </a:custGeom>
          <a:noFill/>
          <a:ln w="26670">
            <a:solidFill>
              <a:srgbClr val="0056B1"/>
            </a:solidFill>
            <a:prstDash val="solid"/>
          </a:ln>
        </p:spPr>
        <p:txBody>
          <a:bodyPr/>
          <a:lstStyle/>
          <a:p>
            <a:endParaRPr lang="cs-CZ"/>
          </a:p>
        </p:txBody>
      </p:sp>
      <p:sp>
        <p:nvSpPr>
          <p:cNvPr id="90" name="iss-line-97">
            <a:extLst>
              <a:ext uri="{FF2B5EF4-FFF2-40B4-BE49-F238E27FC236}">
                <a16:creationId xmlns:a16="http://schemas.microsoft.com/office/drawing/2014/main" id="{5DAACA59-A454-4A67-BF89-7F6C18BCECC9}"/>
              </a:ext>
            </a:extLst>
          </p:cNvPr>
          <p:cNvSpPr>
            <a:spLocks noGrp="1"/>
          </p:cNvSpPr>
          <p:nvPr/>
        </p:nvSpPr>
        <p:spPr>
          <a:xfrm>
            <a:off x="3911982" y="3033141"/>
            <a:ext cx="68584" cy="8954"/>
          </a:xfrm>
          <a:custGeom>
            <a:avLst/>
            <a:gdLst/>
            <a:ahLst/>
            <a:cxnLst/>
            <a:rect l="0" t="0" r="0" b="0"/>
            <a:pathLst>
              <a:path w="73003" h="9525">
                <a:moveTo>
                  <a:pt x="0" y="0"/>
                </a:moveTo>
                <a:lnTo>
                  <a:pt x="73003" y="0"/>
                </a:lnTo>
              </a:path>
            </a:pathLst>
          </a:custGeom>
          <a:noFill/>
          <a:ln w="26670">
            <a:solidFill>
              <a:srgbClr val="0056B1"/>
            </a:solidFill>
            <a:prstDash val="solid"/>
          </a:ln>
        </p:spPr>
        <p:txBody>
          <a:bodyPr/>
          <a:lstStyle/>
          <a:p>
            <a:endParaRPr lang="cs-CZ"/>
          </a:p>
        </p:txBody>
      </p:sp>
      <p:sp>
        <p:nvSpPr>
          <p:cNvPr id="91" name="iss-line-98">
            <a:extLst>
              <a:ext uri="{FF2B5EF4-FFF2-40B4-BE49-F238E27FC236}">
                <a16:creationId xmlns:a16="http://schemas.microsoft.com/office/drawing/2014/main" id="{D227ACA9-DF75-4895-B37F-5371468EE374}"/>
              </a:ext>
            </a:extLst>
          </p:cNvPr>
          <p:cNvSpPr>
            <a:spLocks noGrp="1"/>
          </p:cNvSpPr>
          <p:nvPr/>
        </p:nvSpPr>
        <p:spPr>
          <a:xfrm>
            <a:off x="4043957" y="3033141"/>
            <a:ext cx="68584" cy="8954"/>
          </a:xfrm>
          <a:custGeom>
            <a:avLst/>
            <a:gdLst/>
            <a:ahLst/>
            <a:cxnLst/>
            <a:rect l="0" t="0" r="0" b="0"/>
            <a:pathLst>
              <a:path w="73003" h="9525">
                <a:moveTo>
                  <a:pt x="0" y="0"/>
                </a:moveTo>
                <a:lnTo>
                  <a:pt x="73003" y="0"/>
                </a:lnTo>
              </a:path>
            </a:pathLst>
          </a:custGeom>
          <a:noFill/>
          <a:ln w="26670">
            <a:solidFill>
              <a:srgbClr val="0056B1"/>
            </a:solidFill>
            <a:prstDash val="solid"/>
          </a:ln>
        </p:spPr>
        <p:txBody>
          <a:bodyPr/>
          <a:lstStyle/>
          <a:p>
            <a:endParaRPr lang="cs-CZ"/>
          </a:p>
        </p:txBody>
      </p:sp>
      <p:sp>
        <p:nvSpPr>
          <p:cNvPr id="92" name="iss-line-99">
            <a:extLst>
              <a:ext uri="{FF2B5EF4-FFF2-40B4-BE49-F238E27FC236}">
                <a16:creationId xmlns:a16="http://schemas.microsoft.com/office/drawing/2014/main" id="{E0BEE2E8-C77C-4DF1-B04A-3C19005C94C3}"/>
              </a:ext>
            </a:extLst>
          </p:cNvPr>
          <p:cNvSpPr>
            <a:spLocks noGrp="1"/>
          </p:cNvSpPr>
          <p:nvPr/>
        </p:nvSpPr>
        <p:spPr>
          <a:xfrm>
            <a:off x="4175931" y="3033141"/>
            <a:ext cx="68584" cy="8954"/>
          </a:xfrm>
          <a:custGeom>
            <a:avLst/>
            <a:gdLst/>
            <a:ahLst/>
            <a:cxnLst/>
            <a:rect l="0" t="0" r="0" b="0"/>
            <a:pathLst>
              <a:path w="73003" h="9525">
                <a:moveTo>
                  <a:pt x="0" y="0"/>
                </a:moveTo>
                <a:lnTo>
                  <a:pt x="73003" y="0"/>
                </a:lnTo>
              </a:path>
            </a:pathLst>
          </a:custGeom>
          <a:noFill/>
          <a:ln w="26670">
            <a:solidFill>
              <a:srgbClr val="0056B1"/>
            </a:solidFill>
            <a:prstDash val="solid"/>
          </a:ln>
        </p:spPr>
        <p:txBody>
          <a:bodyPr/>
          <a:lstStyle/>
          <a:p>
            <a:endParaRPr lang="cs-CZ"/>
          </a:p>
        </p:txBody>
      </p:sp>
      <p:sp>
        <p:nvSpPr>
          <p:cNvPr id="93" name="iss-line-100">
            <a:extLst>
              <a:ext uri="{FF2B5EF4-FFF2-40B4-BE49-F238E27FC236}">
                <a16:creationId xmlns:a16="http://schemas.microsoft.com/office/drawing/2014/main" id="{8305A30D-D87B-44A4-A723-E5D3B4040DEF}"/>
              </a:ext>
            </a:extLst>
          </p:cNvPr>
          <p:cNvSpPr>
            <a:spLocks noGrp="1"/>
          </p:cNvSpPr>
          <p:nvPr/>
        </p:nvSpPr>
        <p:spPr>
          <a:xfrm>
            <a:off x="4307817" y="3033141"/>
            <a:ext cx="68584" cy="8954"/>
          </a:xfrm>
          <a:custGeom>
            <a:avLst/>
            <a:gdLst/>
            <a:ahLst/>
            <a:cxnLst/>
            <a:rect l="0" t="0" r="0" b="0"/>
            <a:pathLst>
              <a:path w="73003" h="9525">
                <a:moveTo>
                  <a:pt x="0" y="0"/>
                </a:moveTo>
                <a:lnTo>
                  <a:pt x="73003" y="0"/>
                </a:lnTo>
              </a:path>
            </a:pathLst>
          </a:custGeom>
          <a:noFill/>
          <a:ln w="26670">
            <a:solidFill>
              <a:srgbClr val="0056B1"/>
            </a:solidFill>
            <a:prstDash val="solid"/>
          </a:ln>
        </p:spPr>
        <p:txBody>
          <a:bodyPr/>
          <a:lstStyle/>
          <a:p>
            <a:endParaRPr lang="cs-CZ"/>
          </a:p>
        </p:txBody>
      </p:sp>
      <p:sp>
        <p:nvSpPr>
          <p:cNvPr id="94" name="iss-line-101">
            <a:extLst>
              <a:ext uri="{FF2B5EF4-FFF2-40B4-BE49-F238E27FC236}">
                <a16:creationId xmlns:a16="http://schemas.microsoft.com/office/drawing/2014/main" id="{273F15FB-DDD0-4561-A450-754726B0CE8E}"/>
              </a:ext>
            </a:extLst>
          </p:cNvPr>
          <p:cNvSpPr>
            <a:spLocks noGrp="1"/>
          </p:cNvSpPr>
          <p:nvPr/>
        </p:nvSpPr>
        <p:spPr>
          <a:xfrm>
            <a:off x="4439791" y="3033141"/>
            <a:ext cx="68584" cy="8954"/>
          </a:xfrm>
          <a:custGeom>
            <a:avLst/>
            <a:gdLst/>
            <a:ahLst/>
            <a:cxnLst/>
            <a:rect l="0" t="0" r="0" b="0"/>
            <a:pathLst>
              <a:path w="73003" h="9525">
                <a:moveTo>
                  <a:pt x="0" y="0"/>
                </a:moveTo>
                <a:lnTo>
                  <a:pt x="73003" y="0"/>
                </a:lnTo>
              </a:path>
            </a:pathLst>
          </a:custGeom>
          <a:noFill/>
          <a:ln w="26670">
            <a:solidFill>
              <a:srgbClr val="0056B1"/>
            </a:solidFill>
            <a:prstDash val="solid"/>
          </a:ln>
        </p:spPr>
        <p:txBody>
          <a:bodyPr/>
          <a:lstStyle/>
          <a:p>
            <a:endParaRPr lang="cs-CZ"/>
          </a:p>
        </p:txBody>
      </p:sp>
      <p:sp>
        <p:nvSpPr>
          <p:cNvPr id="95" name="iss-line-102">
            <a:extLst>
              <a:ext uri="{FF2B5EF4-FFF2-40B4-BE49-F238E27FC236}">
                <a16:creationId xmlns:a16="http://schemas.microsoft.com/office/drawing/2014/main" id="{37E55ADA-6BF0-477C-851C-09885444DCDD}"/>
              </a:ext>
            </a:extLst>
          </p:cNvPr>
          <p:cNvSpPr>
            <a:spLocks noGrp="1"/>
          </p:cNvSpPr>
          <p:nvPr/>
        </p:nvSpPr>
        <p:spPr>
          <a:xfrm>
            <a:off x="4571766" y="3033141"/>
            <a:ext cx="68584" cy="8954"/>
          </a:xfrm>
          <a:custGeom>
            <a:avLst/>
            <a:gdLst/>
            <a:ahLst/>
            <a:cxnLst/>
            <a:rect l="0" t="0" r="0" b="0"/>
            <a:pathLst>
              <a:path w="73003" h="9525">
                <a:moveTo>
                  <a:pt x="0" y="0"/>
                </a:moveTo>
                <a:lnTo>
                  <a:pt x="73003" y="0"/>
                </a:lnTo>
              </a:path>
            </a:pathLst>
          </a:custGeom>
          <a:noFill/>
          <a:ln w="26670">
            <a:solidFill>
              <a:srgbClr val="0056B1"/>
            </a:solidFill>
            <a:prstDash val="solid"/>
          </a:ln>
        </p:spPr>
        <p:txBody>
          <a:bodyPr/>
          <a:lstStyle/>
          <a:p>
            <a:endParaRPr lang="cs-CZ"/>
          </a:p>
        </p:txBody>
      </p:sp>
      <p:sp>
        <p:nvSpPr>
          <p:cNvPr id="96" name="iss-line-103">
            <a:extLst>
              <a:ext uri="{FF2B5EF4-FFF2-40B4-BE49-F238E27FC236}">
                <a16:creationId xmlns:a16="http://schemas.microsoft.com/office/drawing/2014/main" id="{6BD2C11A-41C0-4B85-B51D-E5B0252FC826}"/>
              </a:ext>
            </a:extLst>
          </p:cNvPr>
          <p:cNvSpPr>
            <a:spLocks noGrp="1"/>
          </p:cNvSpPr>
          <p:nvPr/>
        </p:nvSpPr>
        <p:spPr>
          <a:xfrm>
            <a:off x="4703740" y="3033141"/>
            <a:ext cx="68584" cy="8954"/>
          </a:xfrm>
          <a:custGeom>
            <a:avLst/>
            <a:gdLst/>
            <a:ahLst/>
            <a:cxnLst/>
            <a:rect l="0" t="0" r="0" b="0"/>
            <a:pathLst>
              <a:path w="73003" h="9525">
                <a:moveTo>
                  <a:pt x="0" y="0"/>
                </a:moveTo>
                <a:lnTo>
                  <a:pt x="73003" y="0"/>
                </a:lnTo>
              </a:path>
            </a:pathLst>
          </a:custGeom>
          <a:noFill/>
          <a:ln w="26670">
            <a:solidFill>
              <a:srgbClr val="0056B1"/>
            </a:solidFill>
            <a:prstDash val="solid"/>
          </a:ln>
        </p:spPr>
        <p:txBody>
          <a:bodyPr/>
          <a:lstStyle/>
          <a:p>
            <a:endParaRPr lang="cs-CZ"/>
          </a:p>
        </p:txBody>
      </p:sp>
      <p:sp>
        <p:nvSpPr>
          <p:cNvPr id="97" name="iss-line-104">
            <a:extLst>
              <a:ext uri="{FF2B5EF4-FFF2-40B4-BE49-F238E27FC236}">
                <a16:creationId xmlns:a16="http://schemas.microsoft.com/office/drawing/2014/main" id="{A70B3CFD-5F00-4FDE-83D8-DC457AAC8681}"/>
              </a:ext>
            </a:extLst>
          </p:cNvPr>
          <p:cNvSpPr>
            <a:spLocks noGrp="1"/>
          </p:cNvSpPr>
          <p:nvPr/>
        </p:nvSpPr>
        <p:spPr>
          <a:xfrm>
            <a:off x="4835715" y="3033141"/>
            <a:ext cx="68584" cy="8954"/>
          </a:xfrm>
          <a:custGeom>
            <a:avLst/>
            <a:gdLst/>
            <a:ahLst/>
            <a:cxnLst/>
            <a:rect l="0" t="0" r="0" b="0"/>
            <a:pathLst>
              <a:path w="73003" h="9525">
                <a:moveTo>
                  <a:pt x="0" y="0"/>
                </a:moveTo>
                <a:lnTo>
                  <a:pt x="73003" y="0"/>
                </a:lnTo>
              </a:path>
            </a:pathLst>
          </a:custGeom>
          <a:noFill/>
          <a:ln w="26670">
            <a:solidFill>
              <a:srgbClr val="0056B1"/>
            </a:solidFill>
            <a:prstDash val="solid"/>
          </a:ln>
        </p:spPr>
        <p:txBody>
          <a:bodyPr/>
          <a:lstStyle/>
          <a:p>
            <a:endParaRPr lang="cs-CZ"/>
          </a:p>
        </p:txBody>
      </p:sp>
      <p:sp>
        <p:nvSpPr>
          <p:cNvPr id="98" name="iss-line-105">
            <a:extLst>
              <a:ext uri="{FF2B5EF4-FFF2-40B4-BE49-F238E27FC236}">
                <a16:creationId xmlns:a16="http://schemas.microsoft.com/office/drawing/2014/main" id="{EE51DE0D-656E-4AEB-8F6E-A35E46C4DCA4}"/>
              </a:ext>
            </a:extLst>
          </p:cNvPr>
          <p:cNvSpPr>
            <a:spLocks noGrp="1"/>
          </p:cNvSpPr>
          <p:nvPr/>
        </p:nvSpPr>
        <p:spPr>
          <a:xfrm>
            <a:off x="4967689" y="3033141"/>
            <a:ext cx="68584" cy="8954"/>
          </a:xfrm>
          <a:custGeom>
            <a:avLst/>
            <a:gdLst/>
            <a:ahLst/>
            <a:cxnLst/>
            <a:rect l="0" t="0" r="0" b="0"/>
            <a:pathLst>
              <a:path w="73003" h="9525">
                <a:moveTo>
                  <a:pt x="0" y="0"/>
                </a:moveTo>
                <a:lnTo>
                  <a:pt x="73003" y="0"/>
                </a:lnTo>
              </a:path>
            </a:pathLst>
          </a:custGeom>
          <a:noFill/>
          <a:ln w="26670">
            <a:solidFill>
              <a:srgbClr val="0056B1"/>
            </a:solidFill>
            <a:prstDash val="solid"/>
          </a:ln>
        </p:spPr>
        <p:txBody>
          <a:bodyPr/>
          <a:lstStyle/>
          <a:p>
            <a:endParaRPr lang="cs-CZ"/>
          </a:p>
        </p:txBody>
      </p:sp>
      <p:sp>
        <p:nvSpPr>
          <p:cNvPr id="99" name="iss-line-106">
            <a:extLst>
              <a:ext uri="{FF2B5EF4-FFF2-40B4-BE49-F238E27FC236}">
                <a16:creationId xmlns:a16="http://schemas.microsoft.com/office/drawing/2014/main" id="{B305A9D9-8E41-41EA-B31C-9ADA11D1BD61}"/>
              </a:ext>
            </a:extLst>
          </p:cNvPr>
          <p:cNvSpPr>
            <a:spLocks noGrp="1"/>
          </p:cNvSpPr>
          <p:nvPr/>
        </p:nvSpPr>
        <p:spPr>
          <a:xfrm>
            <a:off x="5099664" y="3033141"/>
            <a:ext cx="68584" cy="8954"/>
          </a:xfrm>
          <a:custGeom>
            <a:avLst/>
            <a:gdLst/>
            <a:ahLst/>
            <a:cxnLst/>
            <a:rect l="0" t="0" r="0" b="0"/>
            <a:pathLst>
              <a:path w="73003" h="9525">
                <a:moveTo>
                  <a:pt x="0" y="0"/>
                </a:moveTo>
                <a:lnTo>
                  <a:pt x="73003" y="0"/>
                </a:lnTo>
              </a:path>
            </a:pathLst>
          </a:custGeom>
          <a:noFill/>
          <a:ln w="26670">
            <a:solidFill>
              <a:srgbClr val="0056B1"/>
            </a:solidFill>
            <a:prstDash val="solid"/>
          </a:ln>
        </p:spPr>
        <p:txBody>
          <a:bodyPr/>
          <a:lstStyle/>
          <a:p>
            <a:endParaRPr lang="cs-CZ"/>
          </a:p>
        </p:txBody>
      </p:sp>
      <p:sp>
        <p:nvSpPr>
          <p:cNvPr id="100" name="iss-line-107">
            <a:extLst>
              <a:ext uri="{FF2B5EF4-FFF2-40B4-BE49-F238E27FC236}">
                <a16:creationId xmlns:a16="http://schemas.microsoft.com/office/drawing/2014/main" id="{CD67AC92-B3EF-46BA-9076-0CFE6C4103B4}"/>
              </a:ext>
            </a:extLst>
          </p:cNvPr>
          <p:cNvSpPr>
            <a:spLocks noGrp="1"/>
          </p:cNvSpPr>
          <p:nvPr/>
        </p:nvSpPr>
        <p:spPr>
          <a:xfrm>
            <a:off x="5231639" y="3033141"/>
            <a:ext cx="68584" cy="8954"/>
          </a:xfrm>
          <a:custGeom>
            <a:avLst/>
            <a:gdLst/>
            <a:ahLst/>
            <a:cxnLst/>
            <a:rect l="0" t="0" r="0" b="0"/>
            <a:pathLst>
              <a:path w="73003" h="9525">
                <a:moveTo>
                  <a:pt x="0" y="0"/>
                </a:moveTo>
                <a:lnTo>
                  <a:pt x="73003" y="0"/>
                </a:lnTo>
              </a:path>
            </a:pathLst>
          </a:custGeom>
          <a:noFill/>
          <a:ln w="26670">
            <a:solidFill>
              <a:srgbClr val="0056B1"/>
            </a:solidFill>
            <a:prstDash val="solid"/>
          </a:ln>
        </p:spPr>
        <p:txBody>
          <a:bodyPr/>
          <a:lstStyle/>
          <a:p>
            <a:endParaRPr lang="cs-CZ"/>
          </a:p>
        </p:txBody>
      </p:sp>
      <p:sp>
        <p:nvSpPr>
          <p:cNvPr id="101" name="iss-line-108">
            <a:extLst>
              <a:ext uri="{FF2B5EF4-FFF2-40B4-BE49-F238E27FC236}">
                <a16:creationId xmlns:a16="http://schemas.microsoft.com/office/drawing/2014/main" id="{2FE84FBA-D4DF-498E-8D7E-BAD3FF2CBEEF}"/>
              </a:ext>
            </a:extLst>
          </p:cNvPr>
          <p:cNvSpPr>
            <a:spLocks noGrp="1"/>
          </p:cNvSpPr>
          <p:nvPr/>
        </p:nvSpPr>
        <p:spPr>
          <a:xfrm>
            <a:off x="5363613" y="3033141"/>
            <a:ext cx="68584" cy="8954"/>
          </a:xfrm>
          <a:custGeom>
            <a:avLst/>
            <a:gdLst/>
            <a:ahLst/>
            <a:cxnLst/>
            <a:rect l="0" t="0" r="0" b="0"/>
            <a:pathLst>
              <a:path w="73003" h="9525">
                <a:moveTo>
                  <a:pt x="0" y="0"/>
                </a:moveTo>
                <a:lnTo>
                  <a:pt x="73003" y="0"/>
                </a:lnTo>
              </a:path>
            </a:pathLst>
          </a:custGeom>
          <a:noFill/>
          <a:ln w="26670">
            <a:solidFill>
              <a:srgbClr val="0056B1"/>
            </a:solidFill>
            <a:prstDash val="solid"/>
          </a:ln>
        </p:spPr>
        <p:txBody>
          <a:bodyPr/>
          <a:lstStyle/>
          <a:p>
            <a:endParaRPr lang="cs-CZ"/>
          </a:p>
        </p:txBody>
      </p:sp>
      <p:sp>
        <p:nvSpPr>
          <p:cNvPr id="102" name="iss-line-109">
            <a:extLst>
              <a:ext uri="{FF2B5EF4-FFF2-40B4-BE49-F238E27FC236}">
                <a16:creationId xmlns:a16="http://schemas.microsoft.com/office/drawing/2014/main" id="{3D5FFBE1-334C-4504-B4E2-E8F6DCE9EB03}"/>
              </a:ext>
            </a:extLst>
          </p:cNvPr>
          <p:cNvSpPr>
            <a:spLocks noGrp="1"/>
          </p:cNvSpPr>
          <p:nvPr/>
        </p:nvSpPr>
        <p:spPr>
          <a:xfrm>
            <a:off x="5495588" y="3033141"/>
            <a:ext cx="68584" cy="8954"/>
          </a:xfrm>
          <a:custGeom>
            <a:avLst/>
            <a:gdLst/>
            <a:ahLst/>
            <a:cxnLst/>
            <a:rect l="0" t="0" r="0" b="0"/>
            <a:pathLst>
              <a:path w="73003" h="9525">
                <a:moveTo>
                  <a:pt x="0" y="0"/>
                </a:moveTo>
                <a:lnTo>
                  <a:pt x="73003" y="0"/>
                </a:lnTo>
              </a:path>
            </a:pathLst>
          </a:custGeom>
          <a:noFill/>
          <a:ln w="26670">
            <a:solidFill>
              <a:srgbClr val="0056B1"/>
            </a:solidFill>
            <a:prstDash val="solid"/>
          </a:ln>
        </p:spPr>
        <p:txBody>
          <a:bodyPr/>
          <a:lstStyle/>
          <a:p>
            <a:endParaRPr lang="cs-CZ"/>
          </a:p>
        </p:txBody>
      </p:sp>
      <p:sp>
        <p:nvSpPr>
          <p:cNvPr id="103" name="iss-line-110">
            <a:extLst>
              <a:ext uri="{FF2B5EF4-FFF2-40B4-BE49-F238E27FC236}">
                <a16:creationId xmlns:a16="http://schemas.microsoft.com/office/drawing/2014/main" id="{AAE35414-FB5D-4027-9E03-45498D194425}"/>
              </a:ext>
            </a:extLst>
          </p:cNvPr>
          <p:cNvSpPr>
            <a:spLocks noGrp="1"/>
          </p:cNvSpPr>
          <p:nvPr/>
        </p:nvSpPr>
        <p:spPr>
          <a:xfrm>
            <a:off x="5627562" y="3033141"/>
            <a:ext cx="68584" cy="8954"/>
          </a:xfrm>
          <a:custGeom>
            <a:avLst/>
            <a:gdLst/>
            <a:ahLst/>
            <a:cxnLst/>
            <a:rect l="0" t="0" r="0" b="0"/>
            <a:pathLst>
              <a:path w="73003" h="9525">
                <a:moveTo>
                  <a:pt x="0" y="0"/>
                </a:moveTo>
                <a:lnTo>
                  <a:pt x="73003" y="0"/>
                </a:lnTo>
              </a:path>
            </a:pathLst>
          </a:custGeom>
          <a:noFill/>
          <a:ln w="26670">
            <a:solidFill>
              <a:srgbClr val="0056B1"/>
            </a:solidFill>
            <a:prstDash val="solid"/>
          </a:ln>
        </p:spPr>
        <p:txBody>
          <a:bodyPr/>
          <a:lstStyle/>
          <a:p>
            <a:endParaRPr lang="cs-CZ"/>
          </a:p>
        </p:txBody>
      </p:sp>
      <p:sp>
        <p:nvSpPr>
          <p:cNvPr id="104" name="iss-line-111">
            <a:extLst>
              <a:ext uri="{FF2B5EF4-FFF2-40B4-BE49-F238E27FC236}">
                <a16:creationId xmlns:a16="http://schemas.microsoft.com/office/drawing/2014/main" id="{B168D876-E378-41F6-9558-A2FF9EBA3F89}"/>
              </a:ext>
            </a:extLst>
          </p:cNvPr>
          <p:cNvSpPr>
            <a:spLocks noGrp="1"/>
          </p:cNvSpPr>
          <p:nvPr/>
        </p:nvSpPr>
        <p:spPr>
          <a:xfrm>
            <a:off x="5759537" y="3033141"/>
            <a:ext cx="68584" cy="8954"/>
          </a:xfrm>
          <a:custGeom>
            <a:avLst/>
            <a:gdLst/>
            <a:ahLst/>
            <a:cxnLst/>
            <a:rect l="0" t="0" r="0" b="0"/>
            <a:pathLst>
              <a:path w="73003" h="9525">
                <a:moveTo>
                  <a:pt x="0" y="0"/>
                </a:moveTo>
                <a:lnTo>
                  <a:pt x="73003" y="0"/>
                </a:lnTo>
              </a:path>
            </a:pathLst>
          </a:custGeom>
          <a:noFill/>
          <a:ln w="26670">
            <a:solidFill>
              <a:srgbClr val="0056B1"/>
            </a:solidFill>
            <a:prstDash val="solid"/>
          </a:ln>
        </p:spPr>
        <p:txBody>
          <a:bodyPr/>
          <a:lstStyle/>
          <a:p>
            <a:endParaRPr lang="cs-CZ"/>
          </a:p>
        </p:txBody>
      </p:sp>
      <p:sp>
        <p:nvSpPr>
          <p:cNvPr id="105" name="iss-line-112">
            <a:extLst>
              <a:ext uri="{FF2B5EF4-FFF2-40B4-BE49-F238E27FC236}">
                <a16:creationId xmlns:a16="http://schemas.microsoft.com/office/drawing/2014/main" id="{9C5BE5EC-D85E-4CB3-AD02-E38FB1D88E23}"/>
              </a:ext>
            </a:extLst>
          </p:cNvPr>
          <p:cNvSpPr>
            <a:spLocks noGrp="1"/>
          </p:cNvSpPr>
          <p:nvPr/>
        </p:nvSpPr>
        <p:spPr>
          <a:xfrm>
            <a:off x="5891422" y="3033141"/>
            <a:ext cx="68584" cy="8954"/>
          </a:xfrm>
          <a:custGeom>
            <a:avLst/>
            <a:gdLst/>
            <a:ahLst/>
            <a:cxnLst/>
            <a:rect l="0" t="0" r="0" b="0"/>
            <a:pathLst>
              <a:path w="73003" h="9525">
                <a:moveTo>
                  <a:pt x="0" y="0"/>
                </a:moveTo>
                <a:lnTo>
                  <a:pt x="73003" y="0"/>
                </a:lnTo>
              </a:path>
            </a:pathLst>
          </a:custGeom>
          <a:noFill/>
          <a:ln w="26670">
            <a:solidFill>
              <a:srgbClr val="0056B1"/>
            </a:solidFill>
            <a:prstDash val="solid"/>
          </a:ln>
        </p:spPr>
        <p:txBody>
          <a:bodyPr/>
          <a:lstStyle/>
          <a:p>
            <a:endParaRPr lang="cs-CZ"/>
          </a:p>
        </p:txBody>
      </p:sp>
      <p:sp>
        <p:nvSpPr>
          <p:cNvPr id="106" name="iss-line-113">
            <a:extLst>
              <a:ext uri="{FF2B5EF4-FFF2-40B4-BE49-F238E27FC236}">
                <a16:creationId xmlns:a16="http://schemas.microsoft.com/office/drawing/2014/main" id="{DDD76CEB-244A-4BD4-AF3C-B5483B80634F}"/>
              </a:ext>
            </a:extLst>
          </p:cNvPr>
          <p:cNvSpPr>
            <a:spLocks noGrp="1"/>
          </p:cNvSpPr>
          <p:nvPr/>
        </p:nvSpPr>
        <p:spPr>
          <a:xfrm>
            <a:off x="6023397" y="3033141"/>
            <a:ext cx="68584" cy="8954"/>
          </a:xfrm>
          <a:custGeom>
            <a:avLst/>
            <a:gdLst/>
            <a:ahLst/>
            <a:cxnLst/>
            <a:rect l="0" t="0" r="0" b="0"/>
            <a:pathLst>
              <a:path w="73003" h="9525">
                <a:moveTo>
                  <a:pt x="0" y="0"/>
                </a:moveTo>
                <a:lnTo>
                  <a:pt x="73003" y="0"/>
                </a:lnTo>
              </a:path>
            </a:pathLst>
          </a:custGeom>
          <a:noFill/>
          <a:ln w="26670">
            <a:solidFill>
              <a:srgbClr val="0056B1"/>
            </a:solidFill>
            <a:prstDash val="solid"/>
          </a:ln>
        </p:spPr>
        <p:txBody>
          <a:bodyPr/>
          <a:lstStyle/>
          <a:p>
            <a:endParaRPr lang="cs-CZ"/>
          </a:p>
        </p:txBody>
      </p:sp>
      <p:sp>
        <p:nvSpPr>
          <p:cNvPr id="107" name="iss-line-114">
            <a:extLst>
              <a:ext uri="{FF2B5EF4-FFF2-40B4-BE49-F238E27FC236}">
                <a16:creationId xmlns:a16="http://schemas.microsoft.com/office/drawing/2014/main" id="{96A0A03C-96C6-4E67-8946-0F5172194421}"/>
              </a:ext>
            </a:extLst>
          </p:cNvPr>
          <p:cNvSpPr>
            <a:spLocks noGrp="1"/>
          </p:cNvSpPr>
          <p:nvPr/>
        </p:nvSpPr>
        <p:spPr>
          <a:xfrm>
            <a:off x="6155371" y="3033141"/>
            <a:ext cx="68584" cy="8954"/>
          </a:xfrm>
          <a:custGeom>
            <a:avLst/>
            <a:gdLst/>
            <a:ahLst/>
            <a:cxnLst/>
            <a:rect l="0" t="0" r="0" b="0"/>
            <a:pathLst>
              <a:path w="73003" h="9525">
                <a:moveTo>
                  <a:pt x="0" y="0"/>
                </a:moveTo>
                <a:lnTo>
                  <a:pt x="73003" y="0"/>
                </a:lnTo>
              </a:path>
            </a:pathLst>
          </a:custGeom>
          <a:noFill/>
          <a:ln w="26670">
            <a:solidFill>
              <a:srgbClr val="0056B1"/>
            </a:solidFill>
            <a:prstDash val="solid"/>
          </a:ln>
        </p:spPr>
        <p:txBody>
          <a:bodyPr/>
          <a:lstStyle/>
          <a:p>
            <a:endParaRPr lang="cs-CZ"/>
          </a:p>
        </p:txBody>
      </p:sp>
      <p:sp>
        <p:nvSpPr>
          <p:cNvPr id="108" name="iss-line-115">
            <a:extLst>
              <a:ext uri="{FF2B5EF4-FFF2-40B4-BE49-F238E27FC236}">
                <a16:creationId xmlns:a16="http://schemas.microsoft.com/office/drawing/2014/main" id="{46349868-0920-4293-8DB7-F0EA2CDF25A0}"/>
              </a:ext>
            </a:extLst>
          </p:cNvPr>
          <p:cNvSpPr>
            <a:spLocks noGrp="1"/>
          </p:cNvSpPr>
          <p:nvPr/>
        </p:nvSpPr>
        <p:spPr>
          <a:xfrm>
            <a:off x="6287346" y="3033141"/>
            <a:ext cx="68584" cy="8954"/>
          </a:xfrm>
          <a:custGeom>
            <a:avLst/>
            <a:gdLst/>
            <a:ahLst/>
            <a:cxnLst/>
            <a:rect l="0" t="0" r="0" b="0"/>
            <a:pathLst>
              <a:path w="73003" h="9525">
                <a:moveTo>
                  <a:pt x="0" y="0"/>
                </a:moveTo>
                <a:lnTo>
                  <a:pt x="73003" y="0"/>
                </a:lnTo>
              </a:path>
            </a:pathLst>
          </a:custGeom>
          <a:noFill/>
          <a:ln w="26670">
            <a:solidFill>
              <a:srgbClr val="0056B1"/>
            </a:solidFill>
            <a:prstDash val="solid"/>
          </a:ln>
        </p:spPr>
        <p:txBody>
          <a:bodyPr/>
          <a:lstStyle/>
          <a:p>
            <a:endParaRPr lang="cs-CZ"/>
          </a:p>
        </p:txBody>
      </p:sp>
      <p:sp>
        <p:nvSpPr>
          <p:cNvPr id="109" name="iss-line-116">
            <a:extLst>
              <a:ext uri="{FF2B5EF4-FFF2-40B4-BE49-F238E27FC236}">
                <a16:creationId xmlns:a16="http://schemas.microsoft.com/office/drawing/2014/main" id="{8E967995-02B9-4583-B785-B525E131D85B}"/>
              </a:ext>
            </a:extLst>
          </p:cNvPr>
          <p:cNvSpPr>
            <a:spLocks noGrp="1"/>
          </p:cNvSpPr>
          <p:nvPr/>
        </p:nvSpPr>
        <p:spPr>
          <a:xfrm>
            <a:off x="6419320" y="3033141"/>
            <a:ext cx="68584" cy="8954"/>
          </a:xfrm>
          <a:custGeom>
            <a:avLst/>
            <a:gdLst/>
            <a:ahLst/>
            <a:cxnLst/>
            <a:rect l="0" t="0" r="0" b="0"/>
            <a:pathLst>
              <a:path w="73003" h="9525">
                <a:moveTo>
                  <a:pt x="0" y="0"/>
                </a:moveTo>
                <a:lnTo>
                  <a:pt x="73003" y="0"/>
                </a:lnTo>
              </a:path>
            </a:pathLst>
          </a:custGeom>
          <a:noFill/>
          <a:ln w="26670">
            <a:solidFill>
              <a:srgbClr val="0056B1"/>
            </a:solidFill>
            <a:prstDash val="solid"/>
          </a:ln>
        </p:spPr>
        <p:txBody>
          <a:bodyPr/>
          <a:lstStyle/>
          <a:p>
            <a:endParaRPr lang="cs-CZ"/>
          </a:p>
        </p:txBody>
      </p:sp>
      <p:sp>
        <p:nvSpPr>
          <p:cNvPr id="110" name="iss-text-117">
            <a:extLst>
              <a:ext uri="{FF2B5EF4-FFF2-40B4-BE49-F238E27FC236}">
                <a16:creationId xmlns:a16="http://schemas.microsoft.com/office/drawing/2014/main" id="{6E599002-1AC0-4D9E-A7D4-A8C857673627}"/>
              </a:ext>
            </a:extLst>
          </p:cNvPr>
          <p:cNvSpPr>
            <a:spLocks noGrp="1"/>
          </p:cNvSpPr>
          <p:nvPr/>
        </p:nvSpPr>
        <p:spPr>
          <a:xfrm>
            <a:off x="685800" y="1181100"/>
            <a:ext cx="2952750" cy="323850"/>
          </a:xfrm>
          <a:prstGeom prst="rect">
            <a:avLst/>
          </a:prstGeom>
          <a:noFill/>
          <a:ln w="0">
            <a:noFill/>
            <a:prstDash val="solid"/>
          </a:ln>
        </p:spPr>
        <p:txBody>
          <a:bodyPr wrap="square" lIns="0" tIns="0" rIns="0" bIns="0" anchor="t">
            <a:noAutofit/>
          </a:bodyPr>
          <a:lstStyle>
            <a:defPPr algn="l">
              <a:defRPr sz="1875" b="1">
                <a:solidFill>
                  <a:srgbClr val="063A70"/>
                </a:solidFill>
                <a:latin typeface="Nimbus Sans"/>
                <a:ea typeface="Nimbus Sans"/>
                <a:cs typeface="Nimbus Sans"/>
              </a:defRPr>
            </a:defPPr>
          </a:lstStyle>
          <a:p>
            <a:pPr algn="l">
              <a:buNone/>
              <a:defRPr sz="1875" b="1">
                <a:solidFill>
                  <a:srgbClr val="063A70"/>
                </a:solidFill>
                <a:latin typeface="Nimbus Sans"/>
                <a:ea typeface="Nimbus Sans"/>
                <a:cs typeface="Nimbus Sans"/>
              </a:defRPr>
            </a:pPr>
            <a:r>
              <a:rPr sz="1875" b="1">
                <a:solidFill>
                  <a:srgbClr val="063A70"/>
                </a:solidFill>
                <a:latin typeface="Nimbus Sans"/>
                <a:ea typeface="Nimbus Sans"/>
                <a:cs typeface="Nimbus Sans"/>
              </a:rPr>
              <a:t>Nenasycená zóna</a:t>
            </a:r>
          </a:p>
        </p:txBody>
      </p:sp>
      <p:sp>
        <p:nvSpPr>
          <p:cNvPr id="111" name="iss-text-118">
            <a:extLst>
              <a:ext uri="{FF2B5EF4-FFF2-40B4-BE49-F238E27FC236}">
                <a16:creationId xmlns:a16="http://schemas.microsoft.com/office/drawing/2014/main" id="{CFB5658C-8747-4960-BF87-C204C2A319F8}"/>
              </a:ext>
            </a:extLst>
          </p:cNvPr>
          <p:cNvSpPr>
            <a:spLocks noGrp="1"/>
          </p:cNvSpPr>
          <p:nvPr/>
        </p:nvSpPr>
        <p:spPr>
          <a:xfrm>
            <a:off x="3648075" y="1219200"/>
            <a:ext cx="3095625" cy="285750"/>
          </a:xfrm>
          <a:prstGeom prst="rect">
            <a:avLst/>
          </a:prstGeom>
          <a:noFill/>
          <a:ln w="0">
            <a:noFill/>
            <a:prstDash val="solid"/>
          </a:ln>
        </p:spPr>
        <p:txBody>
          <a:bodyPr wrap="square" lIns="0" tIns="0" rIns="0" bIns="0" anchor="t">
            <a:noAutofit/>
          </a:bodyPr>
          <a:lstStyle>
            <a:defPPr algn="l">
              <a:defRPr sz="1650" b="0">
                <a:solidFill>
                  <a:srgbClr val="516477"/>
                </a:solidFill>
                <a:latin typeface="Nimbus Sans"/>
                <a:ea typeface="Nimbus Sans"/>
                <a:cs typeface="Nimbus Sans"/>
              </a:defRPr>
            </a:defPPr>
          </a:lstStyle>
          <a:p>
            <a:pPr algn="l">
              <a:buNone/>
              <a:defRPr sz="1650" b="0">
                <a:solidFill>
                  <a:srgbClr val="516477"/>
                </a:solidFill>
                <a:latin typeface="Nimbus Sans"/>
                <a:ea typeface="Nimbus Sans"/>
                <a:cs typeface="Nimbus Sans"/>
              </a:defRPr>
            </a:pPr>
            <a:r>
              <a:rPr sz="1650" b="0">
                <a:solidFill>
                  <a:srgbClr val="516477"/>
                </a:solidFill>
                <a:latin typeface="Nimbus Sans"/>
                <a:ea typeface="Nimbus Sans"/>
                <a:cs typeface="Nimbus Sans"/>
              </a:rPr>
              <a:t>vzduch i voda v pórech</a:t>
            </a:r>
          </a:p>
        </p:txBody>
      </p:sp>
      <p:sp>
        <p:nvSpPr>
          <p:cNvPr id="112" name="iss-line-119">
            <a:extLst>
              <a:ext uri="{FF2B5EF4-FFF2-40B4-BE49-F238E27FC236}">
                <a16:creationId xmlns:a16="http://schemas.microsoft.com/office/drawing/2014/main" id="{873D86EE-58C1-4E8F-A908-5A69ECFEC49C}"/>
              </a:ext>
            </a:extLst>
          </p:cNvPr>
          <p:cNvSpPr>
            <a:spLocks noGrp="1"/>
          </p:cNvSpPr>
          <p:nvPr/>
        </p:nvSpPr>
        <p:spPr>
          <a:xfrm>
            <a:off x="6461760" y="3033141"/>
            <a:ext cx="438721" cy="8954"/>
          </a:xfrm>
          <a:custGeom>
            <a:avLst/>
            <a:gdLst/>
            <a:ahLst/>
            <a:cxnLst/>
            <a:rect l="0" t="0" r="0" b="0"/>
            <a:pathLst>
              <a:path w="466725" h="9525">
                <a:moveTo>
                  <a:pt x="0" y="0"/>
                </a:moveTo>
                <a:lnTo>
                  <a:pt x="466725" y="0"/>
                </a:lnTo>
              </a:path>
            </a:pathLst>
          </a:custGeom>
          <a:noFill/>
          <a:ln w="19050">
            <a:solidFill>
              <a:srgbClr val="0056B1"/>
            </a:solidFill>
            <a:prstDash val="solid"/>
          </a:ln>
        </p:spPr>
        <p:txBody>
          <a:bodyPr/>
          <a:lstStyle/>
          <a:p>
            <a:endParaRPr lang="cs-CZ"/>
          </a:p>
        </p:txBody>
      </p:sp>
      <p:sp>
        <p:nvSpPr>
          <p:cNvPr id="113" name="iss-text-120">
            <a:extLst>
              <a:ext uri="{FF2B5EF4-FFF2-40B4-BE49-F238E27FC236}">
                <a16:creationId xmlns:a16="http://schemas.microsoft.com/office/drawing/2014/main" id="{FA664987-C1AD-4A06-B7CC-357B8BCDF45D}"/>
              </a:ext>
            </a:extLst>
          </p:cNvPr>
          <p:cNvSpPr>
            <a:spLocks noGrp="1"/>
          </p:cNvSpPr>
          <p:nvPr/>
        </p:nvSpPr>
        <p:spPr>
          <a:xfrm>
            <a:off x="6972300" y="2847975"/>
            <a:ext cx="1143000" cy="333375"/>
          </a:xfrm>
          <a:prstGeom prst="rect">
            <a:avLst/>
          </a:prstGeom>
          <a:noFill/>
          <a:ln w="0">
            <a:noFill/>
            <a:prstDash val="solid"/>
          </a:ln>
        </p:spPr>
        <p:txBody>
          <a:bodyPr wrap="square" lIns="0" tIns="0" rIns="0" bIns="0" anchor="t">
            <a:noAutofit/>
          </a:bodyPr>
          <a:lstStyle>
            <a:defPPr algn="l">
              <a:defRPr sz="1725" b="1">
                <a:solidFill>
                  <a:srgbClr val="0056B1"/>
                </a:solidFill>
                <a:latin typeface="Nimbus Sans"/>
                <a:ea typeface="Nimbus Sans"/>
                <a:cs typeface="Nimbus Sans"/>
              </a:defRPr>
            </a:defPPr>
          </a:lstStyle>
          <a:p>
            <a:pPr algn="l">
              <a:buNone/>
              <a:defRPr sz="1725" b="1">
                <a:solidFill>
                  <a:srgbClr val="0056B1"/>
                </a:solidFill>
                <a:latin typeface="Nimbus Sans"/>
                <a:ea typeface="Nimbus Sans"/>
                <a:cs typeface="Nimbus Sans"/>
              </a:defRPr>
            </a:pPr>
            <a:r>
              <a:rPr sz="1725" b="1" dirty="0" err="1">
                <a:solidFill>
                  <a:srgbClr val="0056B1"/>
                </a:solidFill>
                <a:latin typeface="Nimbus Sans"/>
                <a:ea typeface="Nimbus Sans"/>
                <a:cs typeface="Nimbus Sans"/>
              </a:rPr>
              <a:t>hladina</a:t>
            </a:r>
            <a:endParaRPr sz="1725" b="1" dirty="0">
              <a:solidFill>
                <a:srgbClr val="0056B1"/>
              </a:solidFill>
              <a:latin typeface="Nimbus Sans"/>
              <a:ea typeface="Nimbus Sans"/>
              <a:cs typeface="Nimbus Sans"/>
            </a:endParaRPr>
          </a:p>
        </p:txBody>
      </p:sp>
      <p:sp>
        <p:nvSpPr>
          <p:cNvPr id="114" name="iss-text-121">
            <a:extLst>
              <a:ext uri="{FF2B5EF4-FFF2-40B4-BE49-F238E27FC236}">
                <a16:creationId xmlns:a16="http://schemas.microsoft.com/office/drawing/2014/main" id="{14528045-70D8-4D87-A455-DADF5725518D}"/>
              </a:ext>
            </a:extLst>
          </p:cNvPr>
          <p:cNvSpPr>
            <a:spLocks noGrp="1"/>
          </p:cNvSpPr>
          <p:nvPr/>
        </p:nvSpPr>
        <p:spPr>
          <a:xfrm>
            <a:off x="685800" y="4991100"/>
            <a:ext cx="2714625" cy="323850"/>
          </a:xfrm>
          <a:prstGeom prst="rect">
            <a:avLst/>
          </a:prstGeom>
          <a:noFill/>
          <a:ln w="0">
            <a:noFill/>
            <a:prstDash val="solid"/>
          </a:ln>
        </p:spPr>
        <p:txBody>
          <a:bodyPr wrap="square" lIns="0" tIns="0" rIns="0" bIns="0" anchor="t">
            <a:noAutofit/>
          </a:bodyPr>
          <a:lstStyle>
            <a:defPPr algn="l">
              <a:defRPr sz="1875" b="1">
                <a:solidFill>
                  <a:srgbClr val="0056B1"/>
                </a:solidFill>
                <a:latin typeface="Nimbus Sans"/>
                <a:ea typeface="Nimbus Sans"/>
                <a:cs typeface="Nimbus Sans"/>
              </a:defRPr>
            </a:defPPr>
          </a:lstStyle>
          <a:p>
            <a:pPr algn="l">
              <a:buNone/>
              <a:defRPr sz="1875" b="1">
                <a:solidFill>
                  <a:srgbClr val="0056B1"/>
                </a:solidFill>
                <a:latin typeface="Nimbus Sans"/>
                <a:ea typeface="Nimbus Sans"/>
                <a:cs typeface="Nimbus Sans"/>
              </a:defRPr>
            </a:pPr>
            <a:r>
              <a:rPr sz="1875" b="1">
                <a:solidFill>
                  <a:srgbClr val="0056B1"/>
                </a:solidFill>
                <a:latin typeface="Nimbus Sans"/>
                <a:ea typeface="Nimbus Sans"/>
                <a:cs typeface="Nimbus Sans"/>
              </a:rPr>
              <a:t>Nasycená zóna</a:t>
            </a:r>
          </a:p>
        </p:txBody>
      </p:sp>
      <p:sp>
        <p:nvSpPr>
          <p:cNvPr id="115" name="iss-text-122">
            <a:extLst>
              <a:ext uri="{FF2B5EF4-FFF2-40B4-BE49-F238E27FC236}">
                <a16:creationId xmlns:a16="http://schemas.microsoft.com/office/drawing/2014/main" id="{B797DB22-BFDF-4147-8053-36CED82AA574}"/>
              </a:ext>
            </a:extLst>
          </p:cNvPr>
          <p:cNvSpPr>
            <a:spLocks noGrp="1"/>
          </p:cNvSpPr>
          <p:nvPr/>
        </p:nvSpPr>
        <p:spPr>
          <a:xfrm>
            <a:off x="3562350" y="5010150"/>
            <a:ext cx="3238500" cy="304800"/>
          </a:xfrm>
          <a:prstGeom prst="rect">
            <a:avLst/>
          </a:prstGeom>
          <a:noFill/>
          <a:ln w="0">
            <a:noFill/>
            <a:prstDash val="solid"/>
          </a:ln>
        </p:spPr>
        <p:txBody>
          <a:bodyPr wrap="square" lIns="0" tIns="0" rIns="0" bIns="0" anchor="t">
            <a:noAutofit/>
          </a:bodyPr>
          <a:lstStyle>
            <a:defPPr algn="l">
              <a:defRPr sz="1725" b="0">
                <a:solidFill>
                  <a:srgbClr val="516477"/>
                </a:solidFill>
                <a:latin typeface="Nimbus Sans"/>
                <a:ea typeface="Nimbus Sans"/>
                <a:cs typeface="Nimbus Sans"/>
              </a:defRPr>
            </a:defPPr>
          </a:lstStyle>
          <a:p>
            <a:pPr algn="l">
              <a:buNone/>
              <a:defRPr sz="1725" b="0">
                <a:solidFill>
                  <a:srgbClr val="516477"/>
                </a:solidFill>
                <a:latin typeface="Nimbus Sans"/>
                <a:ea typeface="Nimbus Sans"/>
                <a:cs typeface="Nimbus Sans"/>
              </a:defRPr>
            </a:pPr>
            <a:r>
              <a:rPr sz="1725" b="0">
                <a:solidFill>
                  <a:srgbClr val="516477"/>
                </a:solidFill>
                <a:latin typeface="Nimbus Sans"/>
                <a:ea typeface="Nimbus Sans"/>
                <a:cs typeface="Nimbus Sans"/>
              </a:rPr>
              <a:t>póry vyplňuje voda</a:t>
            </a:r>
          </a:p>
        </p:txBody>
      </p:sp>
      <p:sp>
        <p:nvSpPr>
          <p:cNvPr id="116" name="iss-text-123">
            <a:extLst>
              <a:ext uri="{FF2B5EF4-FFF2-40B4-BE49-F238E27FC236}">
                <a16:creationId xmlns:a16="http://schemas.microsoft.com/office/drawing/2014/main" id="{4B2B640A-9CF7-4E1E-84D9-A7D5B20B7E80}"/>
              </a:ext>
            </a:extLst>
          </p:cNvPr>
          <p:cNvSpPr>
            <a:spLocks noGrp="1"/>
          </p:cNvSpPr>
          <p:nvPr/>
        </p:nvSpPr>
        <p:spPr>
          <a:xfrm>
            <a:off x="7810500" y="1619250"/>
            <a:ext cx="3238500" cy="457200"/>
          </a:xfrm>
          <a:prstGeom prst="rect">
            <a:avLst/>
          </a:prstGeom>
          <a:noFill/>
          <a:ln w="0">
            <a:noFill/>
            <a:prstDash val="solid"/>
          </a:ln>
        </p:spPr>
        <p:txBody>
          <a:bodyPr wrap="square" lIns="0" tIns="0" rIns="0" bIns="0" anchor="t">
            <a:noAutofit/>
          </a:bodyPr>
          <a:lstStyle>
            <a:defPPr algn="l">
              <a:defRPr sz="2625" b="1">
                <a:solidFill>
                  <a:srgbClr val="063A70"/>
                </a:solidFill>
                <a:latin typeface="Nimbus Sans"/>
                <a:ea typeface="Nimbus Sans"/>
                <a:cs typeface="Nimbus Sans"/>
              </a:defRPr>
            </a:defPPr>
          </a:lstStyle>
          <a:p>
            <a:pPr algn="l">
              <a:buNone/>
              <a:defRPr sz="2625" b="1">
                <a:solidFill>
                  <a:srgbClr val="063A70"/>
                </a:solidFill>
                <a:latin typeface="Nimbus Sans"/>
                <a:ea typeface="Nimbus Sans"/>
                <a:cs typeface="Nimbus Sans"/>
              </a:defRPr>
            </a:pPr>
            <a:r>
              <a:rPr sz="2625" b="1">
                <a:solidFill>
                  <a:srgbClr val="063A70"/>
                </a:solidFill>
                <a:latin typeface="Nimbus Sans"/>
                <a:ea typeface="Nimbus Sans"/>
                <a:cs typeface="Nimbus Sans"/>
              </a:rPr>
              <a:t>Pórovitost</a:t>
            </a:r>
          </a:p>
        </p:txBody>
      </p:sp>
      <p:sp>
        <p:nvSpPr>
          <p:cNvPr id="117" name="iss-text-124">
            <a:extLst>
              <a:ext uri="{FF2B5EF4-FFF2-40B4-BE49-F238E27FC236}">
                <a16:creationId xmlns:a16="http://schemas.microsoft.com/office/drawing/2014/main" id="{2C9E0235-A6A6-4113-8A2D-42A3E288B121}"/>
              </a:ext>
            </a:extLst>
          </p:cNvPr>
          <p:cNvSpPr>
            <a:spLocks noGrp="1"/>
          </p:cNvSpPr>
          <p:nvPr/>
        </p:nvSpPr>
        <p:spPr>
          <a:xfrm>
            <a:off x="7810500" y="2143125"/>
            <a:ext cx="3524250" cy="819150"/>
          </a:xfrm>
          <a:prstGeom prst="rect">
            <a:avLst/>
          </a:prstGeom>
          <a:noFill/>
          <a:ln w="0">
            <a:noFill/>
            <a:prstDash val="solid"/>
          </a:ln>
        </p:spPr>
        <p:txBody>
          <a:bodyPr wrap="square" lIns="0" tIns="0" rIns="0" bIns="0" anchor="t">
            <a:noAutofit/>
          </a:bodyPr>
          <a:lstStyle>
            <a:defPPr algn="l">
              <a:defRPr sz="2175" b="0">
                <a:solidFill>
                  <a:srgbClr val="063A70"/>
                </a:solidFill>
                <a:latin typeface="Nimbus Sans"/>
                <a:ea typeface="Nimbus Sans"/>
                <a:cs typeface="Nimbus Sans"/>
              </a:defRPr>
            </a:defPPr>
          </a:lstStyle>
          <a:p>
            <a:pPr algn="l">
              <a:buNone/>
              <a:defRPr sz="2175" b="0">
                <a:solidFill>
                  <a:srgbClr val="063A70"/>
                </a:solidFill>
                <a:latin typeface="Nimbus Sans"/>
                <a:ea typeface="Nimbus Sans"/>
                <a:cs typeface="Nimbus Sans"/>
              </a:defRPr>
            </a:pPr>
            <a:r>
              <a:rPr sz="2175" b="0">
                <a:solidFill>
                  <a:srgbClr val="063A70"/>
                </a:solidFill>
                <a:latin typeface="Nimbus Sans"/>
                <a:ea typeface="Nimbus Sans"/>
                <a:cs typeface="Nimbus Sans"/>
              </a:rPr>
              <a:t>Jak velkou část objemu</a:t>
            </a:r>
          </a:p>
          <a:p>
            <a:pPr algn="l">
              <a:buNone/>
              <a:defRPr sz="2175" b="0">
                <a:solidFill>
                  <a:srgbClr val="063A70"/>
                </a:solidFill>
                <a:latin typeface="Nimbus Sans"/>
                <a:ea typeface="Nimbus Sans"/>
                <a:cs typeface="Nimbus Sans"/>
              </a:defRPr>
            </a:pPr>
            <a:r>
              <a:rPr sz="2175" b="0">
                <a:solidFill>
                  <a:srgbClr val="063A70"/>
                </a:solidFill>
                <a:latin typeface="Nimbus Sans"/>
                <a:ea typeface="Nimbus Sans"/>
                <a:cs typeface="Nimbus Sans"/>
              </a:rPr>
              <a:t>zeminy tvoří póry</a:t>
            </a:r>
          </a:p>
        </p:txBody>
      </p:sp>
      <p:sp>
        <p:nvSpPr>
          <p:cNvPr id="118" name="iss-text-125">
            <a:extLst>
              <a:ext uri="{FF2B5EF4-FFF2-40B4-BE49-F238E27FC236}">
                <a16:creationId xmlns:a16="http://schemas.microsoft.com/office/drawing/2014/main" id="{CB38BB61-065B-48C1-A281-A5D402D01AB6}"/>
              </a:ext>
            </a:extLst>
          </p:cNvPr>
          <p:cNvSpPr>
            <a:spLocks noGrp="1"/>
          </p:cNvSpPr>
          <p:nvPr/>
        </p:nvSpPr>
        <p:spPr>
          <a:xfrm>
            <a:off x="7810500" y="3209925"/>
            <a:ext cx="3333750" cy="857250"/>
          </a:xfrm>
          <a:prstGeom prst="rect">
            <a:avLst/>
          </a:prstGeom>
          <a:noFill/>
          <a:ln w="0">
            <a:noFill/>
            <a:prstDash val="solid"/>
          </a:ln>
        </p:spPr>
        <p:txBody>
          <a:bodyPr wrap="square" lIns="0" tIns="0" rIns="0" bIns="0" anchor="t">
            <a:noAutofit/>
          </a:bodyPr>
          <a:lstStyle>
            <a:defPPr algn="l">
              <a:defRPr sz="2625" b="1">
                <a:solidFill>
                  <a:srgbClr val="063A70"/>
                </a:solidFill>
                <a:latin typeface="Nimbus Sans"/>
                <a:ea typeface="Nimbus Sans"/>
                <a:cs typeface="Nimbus Sans"/>
              </a:defRPr>
            </a:defPPr>
          </a:lstStyle>
          <a:p>
            <a:pPr algn="l">
              <a:buNone/>
              <a:defRPr sz="2625" b="1">
                <a:solidFill>
                  <a:srgbClr val="063A70"/>
                </a:solidFill>
                <a:latin typeface="Nimbus Sans"/>
                <a:ea typeface="Nimbus Sans"/>
                <a:cs typeface="Nimbus Sans"/>
              </a:defRPr>
            </a:pPr>
            <a:r>
              <a:rPr sz="2625" b="1">
                <a:solidFill>
                  <a:srgbClr val="063A70"/>
                </a:solidFill>
                <a:latin typeface="Nimbus Sans"/>
                <a:ea typeface="Nimbus Sans"/>
                <a:cs typeface="Nimbus Sans"/>
              </a:rPr>
              <a:t>Hydraulická</a:t>
            </a:r>
          </a:p>
          <a:p>
            <a:pPr algn="l">
              <a:buNone/>
              <a:defRPr sz="2625" b="1">
                <a:solidFill>
                  <a:srgbClr val="063A70"/>
                </a:solidFill>
                <a:latin typeface="Nimbus Sans"/>
                <a:ea typeface="Nimbus Sans"/>
                <a:cs typeface="Nimbus Sans"/>
              </a:defRPr>
            </a:pPr>
            <a:r>
              <a:rPr sz="2625" b="1">
                <a:solidFill>
                  <a:srgbClr val="063A70"/>
                </a:solidFill>
                <a:latin typeface="Nimbus Sans"/>
                <a:ea typeface="Nimbus Sans"/>
                <a:cs typeface="Nimbus Sans"/>
              </a:rPr>
              <a:t>vodivost</a:t>
            </a:r>
          </a:p>
        </p:txBody>
      </p:sp>
      <p:sp>
        <p:nvSpPr>
          <p:cNvPr id="119" name="iss-text-126">
            <a:extLst>
              <a:ext uri="{FF2B5EF4-FFF2-40B4-BE49-F238E27FC236}">
                <a16:creationId xmlns:a16="http://schemas.microsoft.com/office/drawing/2014/main" id="{F2BBD58C-8ACF-4171-9001-1C20DD0C3698}"/>
              </a:ext>
            </a:extLst>
          </p:cNvPr>
          <p:cNvSpPr>
            <a:spLocks noGrp="1"/>
          </p:cNvSpPr>
          <p:nvPr/>
        </p:nvSpPr>
        <p:spPr>
          <a:xfrm>
            <a:off x="7810500" y="4143375"/>
            <a:ext cx="3476625" cy="742950"/>
          </a:xfrm>
          <a:prstGeom prst="rect">
            <a:avLst/>
          </a:prstGeom>
          <a:noFill/>
          <a:ln w="0">
            <a:noFill/>
            <a:prstDash val="solid"/>
          </a:ln>
        </p:spPr>
        <p:txBody>
          <a:bodyPr wrap="square" lIns="0" tIns="0" rIns="0" bIns="0" anchor="t">
            <a:noAutofit/>
          </a:bodyPr>
          <a:lstStyle>
            <a:defPPr algn="l">
              <a:defRPr sz="2175" b="0">
                <a:solidFill>
                  <a:srgbClr val="063A70"/>
                </a:solidFill>
                <a:latin typeface="Nimbus Sans"/>
                <a:ea typeface="Nimbus Sans"/>
                <a:cs typeface="Nimbus Sans"/>
              </a:defRPr>
            </a:defPPr>
          </a:lstStyle>
          <a:p>
            <a:pPr algn="l">
              <a:buNone/>
              <a:defRPr sz="2175" b="0">
                <a:solidFill>
                  <a:srgbClr val="063A70"/>
                </a:solidFill>
                <a:latin typeface="Nimbus Sans"/>
                <a:ea typeface="Nimbus Sans"/>
                <a:cs typeface="Nimbus Sans"/>
              </a:defRPr>
            </a:pPr>
            <a:r>
              <a:rPr sz="2175" b="0">
                <a:solidFill>
                  <a:srgbClr val="063A70"/>
                </a:solidFill>
                <a:latin typeface="Nimbus Sans"/>
                <a:ea typeface="Nimbus Sans"/>
                <a:cs typeface="Nimbus Sans"/>
              </a:rPr>
              <a:t>Jak snadno prostředí</a:t>
            </a:r>
          </a:p>
          <a:p>
            <a:pPr algn="l">
              <a:buNone/>
              <a:defRPr sz="2175" b="0">
                <a:solidFill>
                  <a:srgbClr val="063A70"/>
                </a:solidFill>
                <a:latin typeface="Nimbus Sans"/>
                <a:ea typeface="Nimbus Sans"/>
                <a:cs typeface="Nimbus Sans"/>
              </a:defRPr>
            </a:pPr>
            <a:r>
              <a:rPr sz="2175" b="0">
                <a:solidFill>
                  <a:srgbClr val="063A70"/>
                </a:solidFill>
                <a:latin typeface="Nimbus Sans"/>
                <a:ea typeface="Nimbus Sans"/>
                <a:cs typeface="Nimbus Sans"/>
              </a:rPr>
              <a:t>propouští vodu</a:t>
            </a:r>
          </a:p>
        </p:txBody>
      </p:sp>
      <p:sp>
        <p:nvSpPr>
          <p:cNvPr id="120" name="iss-text-127">
            <a:extLst>
              <a:ext uri="{FF2B5EF4-FFF2-40B4-BE49-F238E27FC236}">
                <a16:creationId xmlns:a16="http://schemas.microsoft.com/office/drawing/2014/main" id="{EC05DBCF-A856-462B-B113-12F104F7F78F}"/>
              </a:ext>
            </a:extLst>
          </p:cNvPr>
          <p:cNvSpPr>
            <a:spLocks noGrp="1"/>
          </p:cNvSpPr>
          <p:nvPr/>
        </p:nvSpPr>
        <p:spPr>
          <a:xfrm>
            <a:off x="428625" y="6134100"/>
            <a:ext cx="11049000" cy="161925"/>
          </a:xfrm>
          <a:prstGeom prst="rect">
            <a:avLst/>
          </a:prstGeom>
          <a:noFill/>
          <a:ln w="0">
            <a:noFill/>
            <a:prstDash val="solid"/>
          </a:ln>
        </p:spPr>
        <p:txBody>
          <a:bodyPr wrap="square" lIns="0" tIns="0" rIns="0" bIns="0" anchor="t">
            <a:noAutofit/>
          </a:bodyPr>
          <a:lstStyle>
            <a:defPPr algn="l">
              <a:defRPr sz="938" b="0">
                <a:solidFill>
                  <a:srgbClr val="516477"/>
                </a:solidFill>
                <a:latin typeface="Nimbus Sans"/>
                <a:ea typeface="Nimbus Sans"/>
                <a:cs typeface="Nimbus Sans"/>
              </a:defRPr>
            </a:defPPr>
          </a:lstStyle>
          <a:p>
            <a:pPr algn="l">
              <a:buNone/>
              <a:defRPr sz="938" b="0">
                <a:solidFill>
                  <a:srgbClr val="516477"/>
                </a:solidFill>
                <a:latin typeface="Nimbus Sans"/>
                <a:ea typeface="Nimbus Sans"/>
                <a:cs typeface="Nimbus Sans"/>
              </a:defRPr>
            </a:pPr>
            <a:r>
              <a:rPr sz="938" b="0">
                <a:solidFill>
                  <a:srgbClr val="516477"/>
                </a:solidFill>
                <a:latin typeface="Nimbus Sans"/>
                <a:ea typeface="Nimbus Sans"/>
                <a:cs typeface="Nimbus Sans"/>
              </a:rPr>
              <a:t>Upraveno podle USGS: How Ground Water Occurs (Public Domain); Nimmo (2004); USDA–NRCS, TN 6. Bez kapilární zóny.</a:t>
            </a:r>
          </a:p>
        </p:txBody>
      </p:sp>
      <p:sp>
        <p:nvSpPr>
          <p:cNvPr id="121" name="iss-grain-influence-heading">
            <a:extLst>
              <a:ext uri="{FF2B5EF4-FFF2-40B4-BE49-F238E27FC236}">
                <a16:creationId xmlns:a16="http://schemas.microsoft.com/office/drawing/2014/main" id="{AA168D0C-F310-40E8-9AE9-A0568A4571FF}"/>
              </a:ext>
            </a:extLst>
          </p:cNvPr>
          <p:cNvSpPr>
            <a:spLocks noGrp="1"/>
          </p:cNvSpPr>
          <p:nvPr/>
        </p:nvSpPr>
        <p:spPr>
          <a:xfrm>
            <a:off x="523875" y="5429250"/>
            <a:ext cx="10858500" cy="323850"/>
          </a:xfrm>
          <a:prstGeom prst="rect">
            <a:avLst/>
          </a:prstGeom>
          <a:noFill/>
          <a:ln w="0">
            <a:noFill/>
            <a:prstDash val="solid"/>
          </a:ln>
        </p:spPr>
        <p:txBody>
          <a:bodyPr wrap="square" lIns="0" tIns="0" rIns="0" bIns="0" anchor="t">
            <a:noAutofit/>
          </a:bodyPr>
          <a:lstStyle>
            <a:defPPr algn="l">
              <a:defRPr sz="1950" b="1">
                <a:solidFill>
                  <a:srgbClr val="063A70"/>
                </a:solidFill>
                <a:latin typeface="Nimbus Sans"/>
                <a:ea typeface="Nimbus Sans"/>
                <a:cs typeface="Nimbus Sans"/>
              </a:defRPr>
            </a:defPPr>
          </a:lstStyle>
          <a:p>
            <a:pPr algn="l">
              <a:defRPr sz="1950" b="1">
                <a:solidFill>
                  <a:srgbClr val="063A70"/>
                </a:solidFill>
                <a:latin typeface="Nimbus Sans"/>
                <a:ea typeface="Nimbus Sans"/>
                <a:cs typeface="Nimbus Sans"/>
              </a:defRPr>
            </a:pPr>
            <a:r>
              <a:rPr sz="1950" b="1" dirty="0" err="1">
                <a:solidFill>
                  <a:srgbClr val="063A70"/>
                </a:solidFill>
                <a:latin typeface="Nimbus Sans"/>
                <a:ea typeface="Nimbus Sans"/>
                <a:cs typeface="Nimbus Sans"/>
              </a:rPr>
              <a:t>Zrnitost</a:t>
            </a:r>
            <a:r>
              <a:rPr sz="1950" b="1" dirty="0">
                <a:solidFill>
                  <a:srgbClr val="063A70"/>
                </a:solidFill>
                <a:latin typeface="Nimbus Sans"/>
                <a:ea typeface="Nimbus Sans"/>
                <a:cs typeface="Nimbus Sans"/>
              </a:rPr>
              <a:t> a </a:t>
            </a:r>
            <a:r>
              <a:rPr sz="1950" b="1" dirty="0" err="1">
                <a:solidFill>
                  <a:srgbClr val="063A70"/>
                </a:solidFill>
                <a:latin typeface="Nimbus Sans"/>
                <a:ea typeface="Nimbus Sans"/>
                <a:cs typeface="Nimbus Sans"/>
              </a:rPr>
              <a:t>uspořádání</a:t>
            </a:r>
            <a:r>
              <a:rPr sz="1950" b="1" dirty="0">
                <a:solidFill>
                  <a:srgbClr val="063A70"/>
                </a:solidFill>
                <a:latin typeface="Nimbus Sans"/>
                <a:ea typeface="Nimbus Sans"/>
                <a:cs typeface="Nimbus Sans"/>
              </a:rPr>
              <a:t> </a:t>
            </a:r>
            <a:r>
              <a:rPr sz="1950" b="1" dirty="0" err="1">
                <a:solidFill>
                  <a:srgbClr val="063A70"/>
                </a:solidFill>
                <a:latin typeface="Nimbus Sans"/>
                <a:ea typeface="Nimbus Sans"/>
                <a:cs typeface="Nimbus Sans"/>
              </a:rPr>
              <a:t>částic</a:t>
            </a:r>
            <a:r>
              <a:rPr sz="1950" b="1" dirty="0">
                <a:solidFill>
                  <a:srgbClr val="063A70"/>
                </a:solidFill>
                <a:latin typeface="Nimbus Sans"/>
                <a:ea typeface="Nimbus Sans"/>
                <a:cs typeface="Nimbus Sans"/>
              </a:rPr>
              <a:t> </a:t>
            </a:r>
            <a:r>
              <a:rPr sz="1950" b="1" dirty="0" err="1">
                <a:solidFill>
                  <a:srgbClr val="063A70"/>
                </a:solidFill>
                <a:latin typeface="Nimbus Sans"/>
                <a:ea typeface="Nimbus Sans"/>
                <a:cs typeface="Nimbus Sans"/>
              </a:rPr>
              <a:t>ovlivňují</a:t>
            </a:r>
            <a:r>
              <a:rPr sz="1950" b="1" dirty="0">
                <a:solidFill>
                  <a:srgbClr val="063A70"/>
                </a:solidFill>
                <a:latin typeface="Nimbus Sans"/>
                <a:ea typeface="Nimbus Sans"/>
                <a:cs typeface="Nimbus Sans"/>
              </a:rPr>
              <a:t> </a:t>
            </a:r>
            <a:r>
              <a:rPr sz="1950" b="1" dirty="0" err="1">
                <a:solidFill>
                  <a:srgbClr val="063A70"/>
                </a:solidFill>
                <a:latin typeface="Nimbus Sans"/>
                <a:ea typeface="Nimbus Sans"/>
                <a:cs typeface="Nimbus Sans"/>
              </a:rPr>
              <a:t>pórový</a:t>
            </a:r>
            <a:r>
              <a:rPr sz="1950" b="1" dirty="0">
                <a:solidFill>
                  <a:srgbClr val="063A70"/>
                </a:solidFill>
                <a:latin typeface="Nimbus Sans"/>
                <a:ea typeface="Nimbus Sans"/>
                <a:cs typeface="Nimbus Sans"/>
              </a:rPr>
              <a:t> </a:t>
            </a:r>
            <a:r>
              <a:rPr sz="1950" b="1" dirty="0" err="1">
                <a:solidFill>
                  <a:srgbClr val="063A70"/>
                </a:solidFill>
                <a:latin typeface="Nimbus Sans"/>
                <a:ea typeface="Nimbus Sans"/>
                <a:cs typeface="Nimbus Sans"/>
              </a:rPr>
              <a:t>prostor</a:t>
            </a:r>
            <a:r>
              <a:rPr sz="1950" b="1" dirty="0">
                <a:solidFill>
                  <a:srgbClr val="063A70"/>
                </a:solidFill>
                <a:latin typeface="Nimbus Sans"/>
                <a:ea typeface="Nimbus Sans"/>
                <a:cs typeface="Nimbus Sans"/>
              </a:rPr>
              <a:t>.</a:t>
            </a:r>
          </a:p>
        </p:txBody>
      </p:sp>
      <p:sp>
        <p:nvSpPr>
          <p:cNvPr id="122" name="iss-grain-influence-detail">
            <a:extLst>
              <a:ext uri="{FF2B5EF4-FFF2-40B4-BE49-F238E27FC236}">
                <a16:creationId xmlns:a16="http://schemas.microsoft.com/office/drawing/2014/main" id="{6119FA40-5364-45D2-AD27-9B7B19CF3FDA}"/>
              </a:ext>
            </a:extLst>
          </p:cNvPr>
          <p:cNvSpPr>
            <a:spLocks noGrp="1"/>
          </p:cNvSpPr>
          <p:nvPr/>
        </p:nvSpPr>
        <p:spPr>
          <a:xfrm>
            <a:off x="523875" y="5781675"/>
            <a:ext cx="10858500" cy="323850"/>
          </a:xfrm>
          <a:prstGeom prst="rect">
            <a:avLst/>
          </a:prstGeom>
          <a:noFill/>
          <a:ln w="0">
            <a:noFill/>
            <a:prstDash val="solid"/>
          </a:ln>
        </p:spPr>
        <p:txBody>
          <a:bodyPr wrap="square" lIns="0" tIns="0" rIns="0" bIns="0" anchor="t">
            <a:noAutofit/>
          </a:bodyPr>
          <a:lstStyle>
            <a:defPPr algn="l">
              <a:defRPr sz="1800" b="0">
                <a:solidFill>
                  <a:srgbClr val="063A70"/>
                </a:solidFill>
                <a:latin typeface="Nimbus Sans"/>
                <a:ea typeface="Nimbus Sans"/>
                <a:cs typeface="Nimbus Sans"/>
              </a:defRPr>
            </a:defPPr>
          </a:lstStyle>
          <a:p>
            <a:pPr algn="l">
              <a:defRPr sz="1800" b="0">
                <a:solidFill>
                  <a:srgbClr val="063A70"/>
                </a:solidFill>
                <a:latin typeface="Nimbus Sans"/>
                <a:ea typeface="Nimbus Sans"/>
                <a:cs typeface="Nimbus Sans"/>
              </a:defRPr>
            </a:pPr>
            <a:r>
              <a:rPr sz="1800" b="0" dirty="0" err="1">
                <a:solidFill>
                  <a:srgbClr val="063A70"/>
                </a:solidFill>
                <a:latin typeface="Nimbus Sans"/>
                <a:ea typeface="Nimbus Sans"/>
                <a:cs typeface="Nimbus Sans"/>
              </a:rPr>
              <a:t>Jemné</a:t>
            </a:r>
            <a:r>
              <a:rPr sz="1800" b="0" dirty="0">
                <a:solidFill>
                  <a:srgbClr val="063A70"/>
                </a:solidFill>
                <a:latin typeface="Nimbus Sans"/>
                <a:ea typeface="Nimbus Sans"/>
                <a:cs typeface="Nimbus Sans"/>
              </a:rPr>
              <a:t> </a:t>
            </a:r>
            <a:r>
              <a:rPr sz="1800" b="0" dirty="0" err="1">
                <a:solidFill>
                  <a:srgbClr val="063A70"/>
                </a:solidFill>
                <a:latin typeface="Nimbus Sans"/>
                <a:ea typeface="Nimbus Sans"/>
                <a:cs typeface="Nimbus Sans"/>
              </a:rPr>
              <a:t>částice</a:t>
            </a:r>
            <a:r>
              <a:rPr sz="1800" b="0" dirty="0">
                <a:solidFill>
                  <a:srgbClr val="063A70"/>
                </a:solidFill>
                <a:latin typeface="Nimbus Sans"/>
                <a:ea typeface="Nimbus Sans"/>
                <a:cs typeface="Nimbus Sans"/>
              </a:rPr>
              <a:t> </a:t>
            </a:r>
            <a:r>
              <a:rPr sz="1800" b="0" dirty="0" err="1">
                <a:solidFill>
                  <a:srgbClr val="063A70"/>
                </a:solidFill>
                <a:latin typeface="Nimbus Sans"/>
                <a:ea typeface="Nimbus Sans"/>
                <a:cs typeface="Nimbus Sans"/>
              </a:rPr>
              <a:t>mohou</a:t>
            </a:r>
            <a:r>
              <a:rPr sz="1800" b="0" dirty="0">
                <a:solidFill>
                  <a:srgbClr val="063A70"/>
                </a:solidFill>
                <a:latin typeface="Nimbus Sans"/>
                <a:ea typeface="Nimbus Sans"/>
                <a:cs typeface="Nimbus Sans"/>
              </a:rPr>
              <a:t> </a:t>
            </a:r>
            <a:r>
              <a:rPr sz="1800" b="0" dirty="0" err="1">
                <a:solidFill>
                  <a:srgbClr val="063A70"/>
                </a:solidFill>
                <a:latin typeface="Nimbus Sans"/>
                <a:ea typeface="Nimbus Sans"/>
                <a:cs typeface="Nimbus Sans"/>
              </a:rPr>
              <a:t>vyplňovat</a:t>
            </a:r>
            <a:r>
              <a:rPr sz="1800" b="0" dirty="0">
                <a:solidFill>
                  <a:srgbClr val="063A70"/>
                </a:solidFill>
                <a:latin typeface="Nimbus Sans"/>
                <a:ea typeface="Nimbus Sans"/>
                <a:cs typeface="Nimbus Sans"/>
              </a:rPr>
              <a:t> </a:t>
            </a:r>
            <a:r>
              <a:rPr sz="1800" b="0" dirty="0" err="1">
                <a:solidFill>
                  <a:srgbClr val="063A70"/>
                </a:solidFill>
                <a:latin typeface="Nimbus Sans"/>
                <a:ea typeface="Nimbus Sans"/>
                <a:cs typeface="Nimbus Sans"/>
              </a:rPr>
              <a:t>mezery</a:t>
            </a:r>
            <a:r>
              <a:rPr sz="1800" b="0" dirty="0">
                <a:solidFill>
                  <a:srgbClr val="063A70"/>
                </a:solidFill>
                <a:latin typeface="Nimbus Sans"/>
                <a:ea typeface="Nimbus Sans"/>
                <a:cs typeface="Nimbus Sans"/>
              </a:rPr>
              <a:t> </a:t>
            </a:r>
            <a:r>
              <a:rPr sz="1800" b="0" dirty="0" err="1">
                <a:solidFill>
                  <a:srgbClr val="063A70"/>
                </a:solidFill>
                <a:latin typeface="Nimbus Sans"/>
                <a:ea typeface="Nimbus Sans"/>
                <a:cs typeface="Nimbus Sans"/>
              </a:rPr>
              <a:t>mezi</a:t>
            </a:r>
            <a:r>
              <a:rPr sz="1800" b="0" dirty="0">
                <a:solidFill>
                  <a:srgbClr val="063A70"/>
                </a:solidFill>
                <a:latin typeface="Nimbus Sans"/>
                <a:ea typeface="Nimbus Sans"/>
                <a:cs typeface="Nimbus Sans"/>
              </a:rPr>
              <a:t> </a:t>
            </a:r>
            <a:r>
              <a:rPr sz="1800" b="0" dirty="0" err="1">
                <a:solidFill>
                  <a:srgbClr val="063A70"/>
                </a:solidFill>
                <a:latin typeface="Nimbus Sans"/>
                <a:ea typeface="Nimbus Sans"/>
                <a:cs typeface="Nimbus Sans"/>
              </a:rPr>
              <a:t>většími</a:t>
            </a:r>
            <a:r>
              <a:rPr sz="1800" b="0" dirty="0">
                <a:solidFill>
                  <a:srgbClr val="063A70"/>
                </a:solidFill>
                <a:latin typeface="Nimbus Sans"/>
                <a:ea typeface="Nimbus Sans"/>
                <a:cs typeface="Nimbus Sans"/>
              </a:rPr>
              <a:t> </a:t>
            </a:r>
            <a:r>
              <a:rPr sz="1800" b="0" dirty="0" err="1">
                <a:solidFill>
                  <a:srgbClr val="063A70"/>
                </a:solidFill>
                <a:latin typeface="Nimbus Sans"/>
                <a:ea typeface="Nimbus Sans"/>
                <a:cs typeface="Nimbus Sans"/>
              </a:rPr>
              <a:t>zrny</a:t>
            </a:r>
            <a:r>
              <a:rPr sz="1800" b="0" dirty="0">
                <a:solidFill>
                  <a:srgbClr val="063A70"/>
                </a:solidFill>
                <a:latin typeface="Nimbus Sans"/>
                <a:ea typeface="Nimbus Sans"/>
                <a:cs typeface="Nimbus Sans"/>
              </a:rPr>
              <a:t>.</a:t>
            </a:r>
          </a:p>
        </p:txBody>
      </p:sp>
      <p:sp>
        <p:nvSpPr>
          <p:cNvPr id="3" name="process-node-1">
            <a:extLst>
              <a:ext uri="{FF2B5EF4-FFF2-40B4-BE49-F238E27FC236}">
                <a16:creationId xmlns:a16="http://schemas.microsoft.com/office/drawing/2014/main" id="{8FDA9C3B-7681-FB37-9285-897969DA7219}"/>
              </a:ext>
            </a:extLst>
          </p:cNvPr>
          <p:cNvSpPr>
            <a:spLocks noGrp="1"/>
          </p:cNvSpPr>
          <p:nvPr/>
        </p:nvSpPr>
        <p:spPr>
          <a:xfrm>
            <a:off x="549406" y="394953"/>
            <a:ext cx="756000" cy="756000"/>
          </a:xfrm>
          <a:prstGeom prst="ellipse">
            <a:avLst/>
          </a:prstGeom>
          <a:solidFill>
            <a:srgbClr val="EB1B1A"/>
          </a:solidFill>
          <a:ln w="28575">
            <a:solidFill>
              <a:srgbClr val="F7F9FB"/>
            </a:solidFill>
            <a:prstDash val="solid"/>
          </a:ln>
        </p:spPr>
        <p:txBody>
          <a:bodyPr lIns="0" tIns="0" rIns="0" bIns="0" anchor="ctr">
            <a:noAutofit/>
          </a:bodyPr>
          <a:lstStyle/>
          <a:p>
            <a:pPr algn="ctr">
              <a:defRPr sz="1050" b="1">
                <a:solidFill>
                  <a:srgbClr val="FFFFFF"/>
                </a:solidFill>
                <a:latin typeface="Nimbus Sans"/>
                <a:ea typeface="Nimbus Sans"/>
                <a:cs typeface="Nimbus Sans"/>
              </a:defRPr>
            </a:pPr>
            <a:r>
              <a:rPr sz="4000" b="1" dirty="0">
                <a:solidFill>
                  <a:srgbClr val="FFFFFF"/>
                </a:solidFill>
                <a:latin typeface="Nimbus Sans"/>
                <a:ea typeface="Nimbus Sans"/>
                <a:cs typeface="Nimbus Sans"/>
              </a:rPr>
              <a:t>2</a:t>
            </a:r>
          </a:p>
        </p:txBody>
      </p:sp>
    </p:spTree>
    <p:extLst>
      <p:ext uri="{BB962C8B-B14F-4D97-AF65-F5344CB8AC3E}">
        <p14:creationId xmlns:p14="http://schemas.microsoft.com/office/powerpoint/2010/main" val="1744629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3C9B31-9D5C-A028-9FCD-6E4811E9B1D6}"/>
            </a:ext>
          </a:extLst>
        </p:cNvPr>
        <p:cNvGrpSpPr/>
        <p:nvPr/>
      </p:nvGrpSpPr>
      <p:grpSpPr>
        <a:xfrm>
          <a:off x="0" y="0"/>
          <a:ext cx="0" cy="0"/>
          <a:chOff x="0" y="0"/>
          <a:chExt cx="0" cy="0"/>
        </a:xfrm>
      </p:grpSpPr>
      <p:pic>
        <p:nvPicPr>
          <p:cNvPr id="13" name="Obrázek 12">
            <a:extLst>
              <a:ext uri="{FF2B5EF4-FFF2-40B4-BE49-F238E27FC236}">
                <a16:creationId xmlns:a16="http://schemas.microsoft.com/office/drawing/2014/main" id="{75AFCD4B-21FA-64D0-8A1E-469EB89E5238}"/>
              </a:ext>
            </a:extLst>
          </p:cNvPr>
          <p:cNvPicPr>
            <a:picLocks noChangeAspect="1"/>
          </p:cNvPicPr>
          <p:nvPr/>
        </p:nvPicPr>
        <p:blipFill>
          <a:blip r:embed="rId3"/>
          <a:stretch>
            <a:fillRect/>
          </a:stretch>
        </p:blipFill>
        <p:spPr>
          <a:xfrm rot="5400000">
            <a:off x="8535748" y="3189048"/>
            <a:ext cx="6858000" cy="479904"/>
          </a:xfrm>
          <a:prstGeom prst="rect">
            <a:avLst/>
          </a:prstGeom>
        </p:spPr>
      </p:pic>
      <p:sp>
        <p:nvSpPr>
          <p:cNvPr id="9" name="Obdélník 8">
            <a:extLst>
              <a:ext uri="{FF2B5EF4-FFF2-40B4-BE49-F238E27FC236}">
                <a16:creationId xmlns:a16="http://schemas.microsoft.com/office/drawing/2014/main" id="{2F0D1DE8-F857-4EF1-E42C-37802A8634DF}"/>
              </a:ext>
            </a:extLst>
          </p:cNvPr>
          <p:cNvSpPr/>
          <p:nvPr/>
        </p:nvSpPr>
        <p:spPr>
          <a:xfrm>
            <a:off x="0" y="6328132"/>
            <a:ext cx="12192000" cy="529868"/>
          </a:xfrm>
          <a:prstGeom prst="rect">
            <a:avLst/>
          </a:prstGeom>
          <a:solidFill>
            <a:srgbClr val="0056B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cs-CZ" b="1" dirty="0">
                <a:latin typeface="Nimbus Sans"/>
                <a:ea typeface="Nimbus Sans"/>
                <a:cs typeface="Nimbus Sans"/>
              </a:rPr>
              <a:t>Ing. Ondřej Lhotský, Ph.D. </a:t>
            </a:r>
            <a:r>
              <a:rPr lang="cs-CZ" dirty="0">
                <a:latin typeface="Nimbus Sans"/>
                <a:ea typeface="Nimbus Sans"/>
                <a:cs typeface="Nimbus Sans"/>
              </a:rPr>
              <a:t>ondrej.lhotsky@dekonta.cz</a:t>
            </a:r>
            <a:r>
              <a:rPr lang="cs-CZ" b="1" dirty="0">
                <a:latin typeface="Nimbus Sans"/>
                <a:ea typeface="Nimbus Sans"/>
                <a:cs typeface="Nimbus Sans"/>
              </a:rPr>
              <a:t> </a:t>
            </a:r>
            <a:endParaRPr lang="cs-CZ" dirty="0"/>
          </a:p>
        </p:txBody>
      </p:sp>
      <p:pic>
        <p:nvPicPr>
          <p:cNvPr id="11" name="Obrázek 10">
            <a:extLst>
              <a:ext uri="{FF2B5EF4-FFF2-40B4-BE49-F238E27FC236}">
                <a16:creationId xmlns:a16="http://schemas.microsoft.com/office/drawing/2014/main" id="{5F8D56A5-386A-0A74-D282-37C7B65AEF3D}"/>
              </a:ext>
            </a:extLst>
          </p:cNvPr>
          <p:cNvPicPr>
            <a:picLocks noChangeAspect="1"/>
          </p:cNvPicPr>
          <p:nvPr/>
        </p:nvPicPr>
        <p:blipFill>
          <a:blip r:embed="rId4"/>
          <a:stretch>
            <a:fillRect/>
          </a:stretch>
        </p:blipFill>
        <p:spPr>
          <a:xfrm>
            <a:off x="110989" y="6328132"/>
            <a:ext cx="1534226" cy="514960"/>
          </a:xfrm>
          <a:prstGeom prst="rect">
            <a:avLst/>
          </a:prstGeom>
        </p:spPr>
      </p:pic>
      <p:sp>
        <p:nvSpPr>
          <p:cNvPr id="15" name="process-node-1">
            <a:extLst>
              <a:ext uri="{FF2B5EF4-FFF2-40B4-BE49-F238E27FC236}">
                <a16:creationId xmlns:a16="http://schemas.microsoft.com/office/drawing/2014/main" id="{6A772464-1A6C-1420-FED7-11EA72522321}"/>
              </a:ext>
            </a:extLst>
          </p:cNvPr>
          <p:cNvSpPr>
            <a:spLocks noGrp="1"/>
          </p:cNvSpPr>
          <p:nvPr/>
        </p:nvSpPr>
        <p:spPr>
          <a:xfrm>
            <a:off x="433292" y="344485"/>
            <a:ext cx="756000" cy="756000"/>
          </a:xfrm>
          <a:prstGeom prst="ellipse">
            <a:avLst/>
          </a:prstGeom>
          <a:solidFill>
            <a:srgbClr val="01A7A3"/>
          </a:solidFill>
          <a:ln w="28575">
            <a:solidFill>
              <a:srgbClr val="F7F9FB"/>
            </a:solidFill>
            <a:prstDash val="solid"/>
          </a:ln>
        </p:spPr>
        <p:txBody>
          <a:bodyPr lIns="0" tIns="0" rIns="0" bIns="0" anchor="ctr">
            <a:noAutofit/>
          </a:bodyPr>
          <a:lstStyle/>
          <a:p>
            <a:pPr algn="ctr">
              <a:defRPr sz="1050" b="1">
                <a:solidFill>
                  <a:srgbClr val="FFFFFF"/>
                </a:solidFill>
                <a:latin typeface="Nimbus Sans"/>
                <a:ea typeface="Nimbus Sans"/>
                <a:cs typeface="Nimbus Sans"/>
              </a:defRPr>
            </a:pPr>
            <a:r>
              <a:rPr sz="4000" b="1" dirty="0">
                <a:solidFill>
                  <a:srgbClr val="FFFFFF"/>
                </a:solidFill>
                <a:latin typeface="Nimbus Sans"/>
                <a:ea typeface="Nimbus Sans"/>
                <a:cs typeface="Nimbus Sans"/>
              </a:rPr>
              <a:t>3</a:t>
            </a:r>
          </a:p>
        </p:txBody>
      </p:sp>
      <p:sp>
        <p:nvSpPr>
          <p:cNvPr id="500" name="iss-text-128">
            <a:extLst>
              <a:ext uri="{FF2B5EF4-FFF2-40B4-BE49-F238E27FC236}">
                <a16:creationId xmlns:a16="http://schemas.microsoft.com/office/drawing/2014/main" id="{BC8FF44F-80DF-4C0E-8EA8-EF9A0F9EE50F}"/>
              </a:ext>
            </a:extLst>
          </p:cNvPr>
          <p:cNvSpPr>
            <a:spLocks noGrp="1"/>
          </p:cNvSpPr>
          <p:nvPr/>
        </p:nvSpPr>
        <p:spPr>
          <a:xfrm>
            <a:off x="1438275" y="438150"/>
            <a:ext cx="10001250" cy="628650"/>
          </a:xfrm>
          <a:prstGeom prst="rect">
            <a:avLst/>
          </a:prstGeom>
          <a:noFill/>
          <a:ln w="0">
            <a:noFill/>
            <a:prstDash val="solid"/>
          </a:ln>
        </p:spPr>
        <p:txBody>
          <a:bodyPr wrap="square" lIns="0" tIns="0" rIns="0" bIns="0" anchor="ctr">
            <a:noAutofit/>
          </a:bodyPr>
          <a:lstStyle>
            <a:defPPr algn="l">
              <a:defRPr sz="3225" b="1">
                <a:solidFill>
                  <a:srgbClr val="063A70"/>
                </a:solidFill>
                <a:latin typeface="Nimbus Sans"/>
                <a:ea typeface="Nimbus Sans"/>
                <a:cs typeface="Nimbus Sans"/>
              </a:defRPr>
            </a:defPPr>
          </a:lstStyle>
          <a:p>
            <a:pPr algn="l">
              <a:defRPr sz="3225" b="1">
                <a:solidFill>
                  <a:srgbClr val="063A70"/>
                </a:solidFill>
                <a:latin typeface="Nimbus Sans"/>
                <a:ea typeface="Nimbus Sans"/>
                <a:cs typeface="Nimbus Sans"/>
              </a:defRPr>
            </a:pPr>
            <a:r>
              <a:rPr sz="3225" b="1">
                <a:solidFill>
                  <a:srgbClr val="063A70"/>
                </a:solidFill>
                <a:latin typeface="Nimbus Sans"/>
                <a:ea typeface="Nimbus Sans"/>
                <a:cs typeface="Nimbus Sans"/>
              </a:rPr>
              <a:t>Proudění hrází a podložím</a:t>
            </a:r>
          </a:p>
        </p:txBody>
      </p:sp>
      <p:sp>
        <p:nvSpPr>
          <p:cNvPr id="501" name="iss-diagram-129">
            <a:extLst>
              <a:ext uri="{FF2B5EF4-FFF2-40B4-BE49-F238E27FC236}">
                <a16:creationId xmlns:a16="http://schemas.microsoft.com/office/drawing/2014/main" id="{D23E7C57-7AFD-4A11-A80E-95AB005F92D1}"/>
              </a:ext>
            </a:extLst>
          </p:cNvPr>
          <p:cNvSpPr>
            <a:spLocks noGrp="1"/>
          </p:cNvSpPr>
          <p:nvPr/>
        </p:nvSpPr>
        <p:spPr>
          <a:xfrm>
            <a:off x="542925" y="3966210"/>
            <a:ext cx="6934200" cy="920115"/>
          </a:xfrm>
          <a:custGeom>
            <a:avLst/>
            <a:gdLst/>
            <a:ahLst/>
            <a:cxnLst/>
            <a:rect l="0" t="0" r="0" b="0"/>
            <a:pathLst>
              <a:path w="6934200" h="920115">
                <a:moveTo>
                  <a:pt x="0" y="0"/>
                </a:moveTo>
                <a:lnTo>
                  <a:pt x="6934200" y="0"/>
                </a:lnTo>
                <a:lnTo>
                  <a:pt x="6934200" y="920115"/>
                </a:lnTo>
                <a:lnTo>
                  <a:pt x="0" y="920115"/>
                </a:lnTo>
                <a:close/>
              </a:path>
            </a:pathLst>
          </a:custGeom>
          <a:solidFill>
            <a:srgbClr val="BBA587"/>
          </a:solidFill>
          <a:ln w="9525">
            <a:solidFill>
              <a:srgbClr val="7B6D59"/>
            </a:solidFill>
            <a:prstDash val="solid"/>
          </a:ln>
        </p:spPr>
        <p:txBody>
          <a:bodyPr/>
          <a:lstStyle/>
          <a:p>
            <a:endParaRPr lang="cs-CZ"/>
          </a:p>
        </p:txBody>
      </p:sp>
      <p:sp>
        <p:nvSpPr>
          <p:cNvPr id="502" name="iss-diagram-130">
            <a:extLst>
              <a:ext uri="{FF2B5EF4-FFF2-40B4-BE49-F238E27FC236}">
                <a16:creationId xmlns:a16="http://schemas.microsoft.com/office/drawing/2014/main" id="{8A25BA2A-AD9D-4E32-87C9-55F38FEFC08C}"/>
              </a:ext>
            </a:extLst>
          </p:cNvPr>
          <p:cNvSpPr>
            <a:spLocks noGrp="1"/>
          </p:cNvSpPr>
          <p:nvPr/>
        </p:nvSpPr>
        <p:spPr>
          <a:xfrm>
            <a:off x="2137791" y="1863090"/>
            <a:ext cx="4784598" cy="2103120"/>
          </a:xfrm>
          <a:custGeom>
            <a:avLst/>
            <a:gdLst/>
            <a:ahLst/>
            <a:cxnLst/>
            <a:rect l="0" t="0" r="0" b="0"/>
            <a:pathLst>
              <a:path w="4784598" h="2103120">
                <a:moveTo>
                  <a:pt x="0" y="2103120"/>
                </a:moveTo>
                <a:lnTo>
                  <a:pt x="1802892" y="0"/>
                </a:lnTo>
                <a:lnTo>
                  <a:pt x="2634996" y="0"/>
                </a:lnTo>
                <a:lnTo>
                  <a:pt x="4784598" y="2103120"/>
                </a:lnTo>
                <a:close/>
              </a:path>
            </a:pathLst>
          </a:custGeom>
          <a:solidFill>
            <a:srgbClr val="D9C7A8"/>
          </a:solidFill>
          <a:ln w="19050">
            <a:solidFill>
              <a:srgbClr val="7B6D59"/>
            </a:solidFill>
            <a:prstDash val="solid"/>
          </a:ln>
        </p:spPr>
        <p:txBody>
          <a:bodyPr/>
          <a:lstStyle/>
          <a:p>
            <a:endParaRPr lang="cs-CZ"/>
          </a:p>
        </p:txBody>
      </p:sp>
      <p:sp>
        <p:nvSpPr>
          <p:cNvPr id="503" name="iss-diagram-131">
            <a:extLst>
              <a:ext uri="{FF2B5EF4-FFF2-40B4-BE49-F238E27FC236}">
                <a16:creationId xmlns:a16="http://schemas.microsoft.com/office/drawing/2014/main" id="{3F4A5855-D5DF-47CD-AD71-0A2CAE0B6030}"/>
              </a:ext>
            </a:extLst>
          </p:cNvPr>
          <p:cNvSpPr>
            <a:spLocks noGrp="1"/>
          </p:cNvSpPr>
          <p:nvPr/>
        </p:nvSpPr>
        <p:spPr>
          <a:xfrm>
            <a:off x="542925" y="2750344"/>
            <a:ext cx="2634996" cy="1215866"/>
          </a:xfrm>
          <a:custGeom>
            <a:avLst/>
            <a:gdLst/>
            <a:ahLst/>
            <a:cxnLst/>
            <a:rect l="0" t="0" r="0" b="0"/>
            <a:pathLst>
              <a:path w="2634996" h="1215866">
                <a:moveTo>
                  <a:pt x="0" y="0"/>
                </a:moveTo>
                <a:lnTo>
                  <a:pt x="2634996" y="0"/>
                </a:lnTo>
                <a:lnTo>
                  <a:pt x="1594866" y="1215866"/>
                </a:lnTo>
                <a:lnTo>
                  <a:pt x="0" y="1215866"/>
                </a:lnTo>
                <a:close/>
              </a:path>
            </a:pathLst>
          </a:custGeom>
          <a:solidFill>
            <a:srgbClr val="C8E8F6"/>
          </a:solidFill>
          <a:ln w="0">
            <a:noFill/>
            <a:prstDash val="solid"/>
          </a:ln>
        </p:spPr>
        <p:txBody>
          <a:bodyPr/>
          <a:lstStyle/>
          <a:p>
            <a:endParaRPr lang="cs-CZ"/>
          </a:p>
        </p:txBody>
      </p:sp>
      <p:sp>
        <p:nvSpPr>
          <p:cNvPr id="504" name="iss-line-132">
            <a:extLst>
              <a:ext uri="{FF2B5EF4-FFF2-40B4-BE49-F238E27FC236}">
                <a16:creationId xmlns:a16="http://schemas.microsoft.com/office/drawing/2014/main" id="{E30DA5CB-6057-4E1D-B80E-05B51FD5E83F}"/>
              </a:ext>
            </a:extLst>
          </p:cNvPr>
          <p:cNvSpPr>
            <a:spLocks noGrp="1"/>
          </p:cNvSpPr>
          <p:nvPr/>
        </p:nvSpPr>
        <p:spPr>
          <a:xfrm>
            <a:off x="542925" y="2750344"/>
            <a:ext cx="2634996" cy="9525"/>
          </a:xfrm>
          <a:custGeom>
            <a:avLst/>
            <a:gdLst/>
            <a:ahLst/>
            <a:cxnLst/>
            <a:rect l="0" t="0" r="0" b="0"/>
            <a:pathLst>
              <a:path w="2634996" h="9525">
                <a:moveTo>
                  <a:pt x="0" y="0"/>
                </a:moveTo>
                <a:lnTo>
                  <a:pt x="2634996" y="0"/>
                </a:lnTo>
              </a:path>
            </a:pathLst>
          </a:custGeom>
          <a:noFill/>
          <a:ln w="23813">
            <a:solidFill>
              <a:srgbClr val="2C92BF"/>
            </a:solidFill>
            <a:prstDash val="solid"/>
          </a:ln>
        </p:spPr>
        <p:txBody>
          <a:bodyPr/>
          <a:lstStyle/>
          <a:p>
            <a:endParaRPr lang="cs-CZ"/>
          </a:p>
        </p:txBody>
      </p:sp>
      <p:sp>
        <p:nvSpPr>
          <p:cNvPr id="505" name="iss-diagram-133">
            <a:extLst>
              <a:ext uri="{FF2B5EF4-FFF2-40B4-BE49-F238E27FC236}">
                <a16:creationId xmlns:a16="http://schemas.microsoft.com/office/drawing/2014/main" id="{302FB652-4C75-4C65-83BD-119C32672DDE}"/>
              </a:ext>
            </a:extLst>
          </p:cNvPr>
          <p:cNvSpPr>
            <a:spLocks noGrp="1"/>
          </p:cNvSpPr>
          <p:nvPr/>
        </p:nvSpPr>
        <p:spPr>
          <a:xfrm>
            <a:off x="6853047" y="3736181"/>
            <a:ext cx="624078" cy="230029"/>
          </a:xfrm>
          <a:custGeom>
            <a:avLst/>
            <a:gdLst/>
            <a:ahLst/>
            <a:cxnLst/>
            <a:rect l="0" t="0" r="0" b="0"/>
            <a:pathLst>
              <a:path w="624078" h="230029">
                <a:moveTo>
                  <a:pt x="0" y="0"/>
                </a:moveTo>
                <a:lnTo>
                  <a:pt x="624078" y="0"/>
                </a:lnTo>
                <a:lnTo>
                  <a:pt x="624078" y="230029"/>
                </a:lnTo>
                <a:lnTo>
                  <a:pt x="69342" y="230029"/>
                </a:lnTo>
                <a:close/>
              </a:path>
            </a:pathLst>
          </a:custGeom>
          <a:solidFill>
            <a:srgbClr val="C8E8F6"/>
          </a:solidFill>
          <a:ln w="0">
            <a:noFill/>
            <a:prstDash val="solid"/>
          </a:ln>
        </p:spPr>
        <p:txBody>
          <a:bodyPr/>
          <a:lstStyle/>
          <a:p>
            <a:endParaRPr lang="cs-CZ"/>
          </a:p>
        </p:txBody>
      </p:sp>
      <p:sp>
        <p:nvSpPr>
          <p:cNvPr id="506" name="iss-line-134">
            <a:extLst>
              <a:ext uri="{FF2B5EF4-FFF2-40B4-BE49-F238E27FC236}">
                <a16:creationId xmlns:a16="http://schemas.microsoft.com/office/drawing/2014/main" id="{0256EEC5-A0A6-4208-99BF-A6A19AB49C1F}"/>
              </a:ext>
            </a:extLst>
          </p:cNvPr>
          <p:cNvSpPr>
            <a:spLocks noGrp="1"/>
          </p:cNvSpPr>
          <p:nvPr/>
        </p:nvSpPr>
        <p:spPr>
          <a:xfrm>
            <a:off x="6853047" y="3736181"/>
            <a:ext cx="624078" cy="9525"/>
          </a:xfrm>
          <a:custGeom>
            <a:avLst/>
            <a:gdLst/>
            <a:ahLst/>
            <a:cxnLst/>
            <a:rect l="0" t="0" r="0" b="0"/>
            <a:pathLst>
              <a:path w="624078" h="9525">
                <a:moveTo>
                  <a:pt x="0" y="0"/>
                </a:moveTo>
                <a:lnTo>
                  <a:pt x="624078" y="0"/>
                </a:lnTo>
              </a:path>
            </a:pathLst>
          </a:custGeom>
          <a:noFill/>
          <a:ln w="23813">
            <a:solidFill>
              <a:srgbClr val="2C92BF"/>
            </a:solidFill>
            <a:prstDash val="solid"/>
          </a:ln>
        </p:spPr>
        <p:txBody>
          <a:bodyPr/>
          <a:lstStyle/>
          <a:p>
            <a:endParaRPr lang="cs-CZ"/>
          </a:p>
        </p:txBody>
      </p:sp>
      <p:sp>
        <p:nvSpPr>
          <p:cNvPr id="507" name="iss-text-135">
            <a:extLst>
              <a:ext uri="{FF2B5EF4-FFF2-40B4-BE49-F238E27FC236}">
                <a16:creationId xmlns:a16="http://schemas.microsoft.com/office/drawing/2014/main" id="{60CED70B-16B0-4F24-8283-855438E8CB1E}"/>
              </a:ext>
            </a:extLst>
          </p:cNvPr>
          <p:cNvSpPr>
            <a:spLocks noGrp="1"/>
          </p:cNvSpPr>
          <p:nvPr/>
        </p:nvSpPr>
        <p:spPr>
          <a:xfrm>
            <a:off x="571500" y="2162175"/>
            <a:ext cx="2333625" cy="333375"/>
          </a:xfrm>
          <a:prstGeom prst="rect">
            <a:avLst/>
          </a:prstGeom>
          <a:noFill/>
          <a:ln w="0">
            <a:noFill/>
            <a:prstDash val="solid"/>
          </a:ln>
        </p:spPr>
        <p:txBody>
          <a:bodyPr wrap="square" lIns="0" tIns="0" rIns="0" bIns="0" anchor="t">
            <a:noAutofit/>
          </a:bodyPr>
          <a:lstStyle>
            <a:defPPr algn="l">
              <a:defRPr sz="1950" b="1">
                <a:solidFill>
                  <a:srgbClr val="0056B1"/>
                </a:solidFill>
                <a:latin typeface="Nimbus Sans"/>
                <a:ea typeface="Nimbus Sans"/>
                <a:cs typeface="Nimbus Sans"/>
              </a:defRPr>
            </a:defPPr>
          </a:lstStyle>
          <a:p>
            <a:pPr algn="l">
              <a:defRPr sz="1950" b="1">
                <a:solidFill>
                  <a:srgbClr val="0056B1"/>
                </a:solidFill>
                <a:latin typeface="Nimbus Sans"/>
                <a:ea typeface="Nimbus Sans"/>
                <a:cs typeface="Nimbus Sans"/>
              </a:defRPr>
            </a:pPr>
            <a:r>
              <a:rPr sz="1950" b="1">
                <a:solidFill>
                  <a:srgbClr val="0056B1"/>
                </a:solidFill>
                <a:latin typeface="Nimbus Sans"/>
                <a:ea typeface="Nimbus Sans"/>
                <a:cs typeface="Nimbus Sans"/>
              </a:rPr>
              <a:t>vyšší hladina</a:t>
            </a:r>
          </a:p>
        </p:txBody>
      </p:sp>
      <p:sp>
        <p:nvSpPr>
          <p:cNvPr id="508" name="iss-text-136">
            <a:extLst>
              <a:ext uri="{FF2B5EF4-FFF2-40B4-BE49-F238E27FC236}">
                <a16:creationId xmlns:a16="http://schemas.microsoft.com/office/drawing/2014/main" id="{F6DFF0B7-43E0-4A81-A241-AD5A5E17C4DF}"/>
              </a:ext>
            </a:extLst>
          </p:cNvPr>
          <p:cNvSpPr>
            <a:spLocks noGrp="1"/>
          </p:cNvSpPr>
          <p:nvPr/>
        </p:nvSpPr>
        <p:spPr>
          <a:xfrm>
            <a:off x="5829300" y="3267075"/>
            <a:ext cx="1714500" cy="314325"/>
          </a:xfrm>
          <a:prstGeom prst="rect">
            <a:avLst/>
          </a:prstGeom>
          <a:noFill/>
          <a:ln w="0">
            <a:noFill/>
            <a:prstDash val="solid"/>
          </a:ln>
        </p:spPr>
        <p:txBody>
          <a:bodyPr wrap="square" lIns="0" tIns="0" rIns="0" bIns="0" anchor="t">
            <a:noAutofit/>
          </a:bodyPr>
          <a:lstStyle>
            <a:defPPr algn="l">
              <a:defRPr sz="1725" b="1">
                <a:solidFill>
                  <a:srgbClr val="0056B1"/>
                </a:solidFill>
                <a:latin typeface="Nimbus Sans"/>
                <a:ea typeface="Nimbus Sans"/>
                <a:cs typeface="Nimbus Sans"/>
              </a:defRPr>
            </a:defPPr>
          </a:lstStyle>
          <a:p>
            <a:pPr algn="l">
              <a:defRPr sz="1725" b="1">
                <a:solidFill>
                  <a:srgbClr val="0056B1"/>
                </a:solidFill>
                <a:latin typeface="Nimbus Sans"/>
                <a:ea typeface="Nimbus Sans"/>
                <a:cs typeface="Nimbus Sans"/>
              </a:defRPr>
            </a:pPr>
            <a:r>
              <a:rPr sz="1725" b="1">
                <a:solidFill>
                  <a:srgbClr val="0056B1"/>
                </a:solidFill>
                <a:latin typeface="Nimbus Sans"/>
                <a:ea typeface="Nimbus Sans"/>
                <a:cs typeface="Nimbus Sans"/>
              </a:rPr>
              <a:t>nižší hladina</a:t>
            </a:r>
          </a:p>
        </p:txBody>
      </p:sp>
      <p:sp>
        <p:nvSpPr>
          <p:cNvPr id="509" name="iss-flow-curve-137">
            <a:extLst>
              <a:ext uri="{FF2B5EF4-FFF2-40B4-BE49-F238E27FC236}">
                <a16:creationId xmlns:a16="http://schemas.microsoft.com/office/drawing/2014/main" id="{31B8CDCD-9B28-4A1F-ACE6-7B516262E4F8}"/>
              </a:ext>
            </a:extLst>
          </p:cNvPr>
          <p:cNvSpPr>
            <a:spLocks noGrp="1"/>
          </p:cNvSpPr>
          <p:nvPr/>
        </p:nvSpPr>
        <p:spPr>
          <a:xfrm>
            <a:off x="3039237" y="2914650"/>
            <a:ext cx="3675126" cy="985838"/>
          </a:xfrm>
          <a:custGeom>
            <a:avLst/>
            <a:gdLst/>
            <a:ahLst/>
            <a:cxnLst/>
            <a:rect l="0" t="0" r="0" b="0"/>
            <a:pathLst>
              <a:path w="3675126" h="985838">
                <a:moveTo>
                  <a:pt x="0" y="0"/>
                </a:moveTo>
                <a:cubicBezTo>
                  <a:pt x="1040130" y="164306"/>
                  <a:pt x="2426970" y="591503"/>
                  <a:pt x="3675126" y="985838"/>
                </a:cubicBezTo>
              </a:path>
            </a:pathLst>
          </a:custGeom>
          <a:noFill/>
          <a:ln w="38100">
            <a:solidFill>
              <a:srgbClr val="0056B1"/>
            </a:solidFill>
            <a:prstDash val="solid"/>
          </a:ln>
        </p:spPr>
        <p:txBody>
          <a:bodyPr/>
          <a:lstStyle/>
          <a:p>
            <a:endParaRPr lang="cs-CZ"/>
          </a:p>
        </p:txBody>
      </p:sp>
      <p:sp>
        <p:nvSpPr>
          <p:cNvPr id="510" name="iss-flow-arrow-138">
            <a:extLst>
              <a:ext uri="{FF2B5EF4-FFF2-40B4-BE49-F238E27FC236}">
                <a16:creationId xmlns:a16="http://schemas.microsoft.com/office/drawing/2014/main" id="{59E986EB-9173-4B7F-A263-B98A78F2751A}"/>
              </a:ext>
            </a:extLst>
          </p:cNvPr>
          <p:cNvSpPr>
            <a:spLocks noGrp="1"/>
          </p:cNvSpPr>
          <p:nvPr/>
        </p:nvSpPr>
        <p:spPr>
          <a:xfrm>
            <a:off x="6609191" y="3826380"/>
            <a:ext cx="105172" cy="90825"/>
          </a:xfrm>
          <a:custGeom>
            <a:avLst/>
            <a:gdLst/>
            <a:ahLst/>
            <a:cxnLst/>
            <a:rect l="0" t="0" r="0" b="0"/>
            <a:pathLst>
              <a:path w="105172" h="90825">
                <a:moveTo>
                  <a:pt x="105172" y="74107"/>
                </a:moveTo>
                <a:lnTo>
                  <a:pt x="0" y="90825"/>
                </a:lnTo>
                <a:lnTo>
                  <a:pt x="28695" y="0"/>
                </a:lnTo>
                <a:close/>
              </a:path>
            </a:pathLst>
          </a:custGeom>
          <a:solidFill>
            <a:srgbClr val="0056B1"/>
          </a:solidFill>
          <a:ln w="0">
            <a:solidFill>
              <a:srgbClr val="0056B1"/>
            </a:solidFill>
            <a:prstDash val="solid"/>
          </a:ln>
        </p:spPr>
        <p:txBody>
          <a:bodyPr/>
          <a:lstStyle/>
          <a:p>
            <a:endParaRPr lang="cs-CZ"/>
          </a:p>
        </p:txBody>
      </p:sp>
      <p:sp>
        <p:nvSpPr>
          <p:cNvPr id="511" name="iss-flow-curve-139">
            <a:extLst>
              <a:ext uri="{FF2B5EF4-FFF2-40B4-BE49-F238E27FC236}">
                <a16:creationId xmlns:a16="http://schemas.microsoft.com/office/drawing/2014/main" id="{0FB016FB-574D-4C3A-B5AE-76148A5AC3FE}"/>
              </a:ext>
            </a:extLst>
          </p:cNvPr>
          <p:cNvSpPr>
            <a:spLocks noGrp="1"/>
          </p:cNvSpPr>
          <p:nvPr/>
        </p:nvSpPr>
        <p:spPr>
          <a:xfrm>
            <a:off x="1444371" y="3736181"/>
            <a:ext cx="5894070" cy="1084421"/>
          </a:xfrm>
          <a:custGeom>
            <a:avLst/>
            <a:gdLst/>
            <a:ahLst/>
            <a:cxnLst/>
            <a:rect l="0" t="0" r="0" b="0"/>
            <a:pathLst>
              <a:path w="5894070" h="1084421">
                <a:moveTo>
                  <a:pt x="0" y="0"/>
                </a:moveTo>
                <a:cubicBezTo>
                  <a:pt x="693420" y="1084421"/>
                  <a:pt x="4160520" y="1084421"/>
                  <a:pt x="5894070" y="262890"/>
                </a:cubicBezTo>
              </a:path>
            </a:pathLst>
          </a:custGeom>
          <a:noFill/>
          <a:ln w="38100">
            <a:solidFill>
              <a:srgbClr val="0056B1"/>
            </a:solidFill>
            <a:prstDash val="solid"/>
          </a:ln>
        </p:spPr>
        <p:txBody>
          <a:bodyPr/>
          <a:lstStyle/>
          <a:p>
            <a:endParaRPr lang="cs-CZ"/>
          </a:p>
        </p:txBody>
      </p:sp>
      <p:sp>
        <p:nvSpPr>
          <p:cNvPr id="512" name="iss-flow-arrow-140">
            <a:extLst>
              <a:ext uri="{FF2B5EF4-FFF2-40B4-BE49-F238E27FC236}">
                <a16:creationId xmlns:a16="http://schemas.microsoft.com/office/drawing/2014/main" id="{84628D97-3930-49E3-B08C-F81615DC1F85}"/>
              </a:ext>
            </a:extLst>
          </p:cNvPr>
          <p:cNvSpPr>
            <a:spLocks noGrp="1"/>
          </p:cNvSpPr>
          <p:nvPr/>
        </p:nvSpPr>
        <p:spPr>
          <a:xfrm>
            <a:off x="7231972" y="3996825"/>
            <a:ext cx="106469" cy="86074"/>
          </a:xfrm>
          <a:custGeom>
            <a:avLst/>
            <a:gdLst/>
            <a:ahLst/>
            <a:cxnLst/>
            <a:rect l="0" t="0" r="0" b="0"/>
            <a:pathLst>
              <a:path w="106469" h="86074">
                <a:moveTo>
                  <a:pt x="106469" y="2246"/>
                </a:moveTo>
                <a:lnTo>
                  <a:pt x="40790" y="86074"/>
                </a:lnTo>
                <a:lnTo>
                  <a:pt x="0" y="0"/>
                </a:lnTo>
                <a:close/>
              </a:path>
            </a:pathLst>
          </a:custGeom>
          <a:solidFill>
            <a:srgbClr val="0056B1"/>
          </a:solidFill>
          <a:ln w="0">
            <a:solidFill>
              <a:srgbClr val="0056B1"/>
            </a:solidFill>
            <a:prstDash val="solid"/>
          </a:ln>
        </p:spPr>
        <p:txBody>
          <a:bodyPr/>
          <a:lstStyle/>
          <a:p>
            <a:endParaRPr lang="cs-CZ"/>
          </a:p>
        </p:txBody>
      </p:sp>
      <p:sp>
        <p:nvSpPr>
          <p:cNvPr id="513" name="iss-text-141">
            <a:extLst>
              <a:ext uri="{FF2B5EF4-FFF2-40B4-BE49-F238E27FC236}">
                <a16:creationId xmlns:a16="http://schemas.microsoft.com/office/drawing/2014/main" id="{D87237CF-50C8-43C3-8425-3DD7C55E96ED}"/>
              </a:ext>
            </a:extLst>
          </p:cNvPr>
          <p:cNvSpPr>
            <a:spLocks noGrp="1"/>
          </p:cNvSpPr>
          <p:nvPr/>
        </p:nvSpPr>
        <p:spPr>
          <a:xfrm>
            <a:off x="3724275" y="2524125"/>
            <a:ext cx="2333625" cy="361950"/>
          </a:xfrm>
          <a:prstGeom prst="rect">
            <a:avLst/>
          </a:prstGeom>
          <a:noFill/>
          <a:ln w="0">
            <a:noFill/>
            <a:prstDash val="solid"/>
          </a:ln>
        </p:spPr>
        <p:txBody>
          <a:bodyPr wrap="square" lIns="0" tIns="0" rIns="0" bIns="0" anchor="t">
            <a:noAutofit/>
          </a:bodyPr>
          <a:lstStyle>
            <a:defPPr algn="l">
              <a:defRPr sz="1950" b="1">
                <a:solidFill>
                  <a:srgbClr val="063A70"/>
                </a:solidFill>
                <a:latin typeface="Nimbus Sans"/>
                <a:ea typeface="Nimbus Sans"/>
                <a:cs typeface="Nimbus Sans"/>
              </a:defRPr>
            </a:defPPr>
          </a:lstStyle>
          <a:p>
            <a:pPr algn="l">
              <a:defRPr sz="1950" b="1">
                <a:solidFill>
                  <a:srgbClr val="063A70"/>
                </a:solidFill>
                <a:latin typeface="Nimbus Sans"/>
                <a:ea typeface="Nimbus Sans"/>
                <a:cs typeface="Nimbus Sans"/>
              </a:defRPr>
            </a:pPr>
            <a:r>
              <a:rPr sz="1950" b="1">
                <a:solidFill>
                  <a:srgbClr val="063A70"/>
                </a:solidFill>
                <a:latin typeface="Nimbus Sans"/>
                <a:ea typeface="Nimbus Sans"/>
                <a:cs typeface="Nimbus Sans"/>
              </a:rPr>
              <a:t>tělesem hráze</a:t>
            </a:r>
          </a:p>
        </p:txBody>
      </p:sp>
      <p:sp>
        <p:nvSpPr>
          <p:cNvPr id="514" name="iss-text-142">
            <a:extLst>
              <a:ext uri="{FF2B5EF4-FFF2-40B4-BE49-F238E27FC236}">
                <a16:creationId xmlns:a16="http://schemas.microsoft.com/office/drawing/2014/main" id="{3BEA2F35-E838-4538-B354-ACDE18EF894F}"/>
              </a:ext>
            </a:extLst>
          </p:cNvPr>
          <p:cNvSpPr>
            <a:spLocks noGrp="1"/>
          </p:cNvSpPr>
          <p:nvPr/>
        </p:nvSpPr>
        <p:spPr>
          <a:xfrm>
            <a:off x="3048000" y="4933950"/>
            <a:ext cx="4000500" cy="361950"/>
          </a:xfrm>
          <a:prstGeom prst="rect">
            <a:avLst/>
          </a:prstGeom>
          <a:noFill/>
          <a:ln w="0">
            <a:noFill/>
            <a:prstDash val="solid"/>
          </a:ln>
        </p:spPr>
        <p:txBody>
          <a:bodyPr wrap="square" lIns="0" tIns="0" rIns="0" bIns="0" anchor="t">
            <a:noAutofit/>
          </a:bodyPr>
          <a:lstStyle>
            <a:defPPr algn="l">
              <a:defRPr sz="1950" b="1">
                <a:solidFill>
                  <a:srgbClr val="063A70"/>
                </a:solidFill>
                <a:latin typeface="Nimbus Sans"/>
                <a:ea typeface="Nimbus Sans"/>
                <a:cs typeface="Nimbus Sans"/>
              </a:defRPr>
            </a:defPPr>
          </a:lstStyle>
          <a:p>
            <a:pPr algn="l">
              <a:defRPr sz="1950" b="1">
                <a:solidFill>
                  <a:srgbClr val="063A70"/>
                </a:solidFill>
                <a:latin typeface="Nimbus Sans"/>
                <a:ea typeface="Nimbus Sans"/>
                <a:cs typeface="Nimbus Sans"/>
              </a:defRPr>
            </a:pPr>
            <a:r>
              <a:rPr sz="1950" b="1">
                <a:solidFill>
                  <a:srgbClr val="063A70"/>
                </a:solidFill>
                <a:latin typeface="Nimbus Sans"/>
                <a:ea typeface="Nimbus Sans"/>
                <a:cs typeface="Nimbus Sans"/>
              </a:rPr>
              <a:t>propustným podložím</a:t>
            </a:r>
          </a:p>
        </p:txBody>
      </p:sp>
      <p:sp>
        <p:nvSpPr>
          <p:cNvPr id="515" name="iss-line-143">
            <a:extLst>
              <a:ext uri="{FF2B5EF4-FFF2-40B4-BE49-F238E27FC236}">
                <a16:creationId xmlns:a16="http://schemas.microsoft.com/office/drawing/2014/main" id="{85F288A8-F0E6-4E4E-ACDE-93884EC6EEEA}"/>
              </a:ext>
            </a:extLst>
          </p:cNvPr>
          <p:cNvSpPr>
            <a:spLocks noGrp="1"/>
          </p:cNvSpPr>
          <p:nvPr/>
        </p:nvSpPr>
        <p:spPr>
          <a:xfrm>
            <a:off x="838200" y="2750344"/>
            <a:ext cx="9525" cy="985838"/>
          </a:xfrm>
          <a:custGeom>
            <a:avLst/>
            <a:gdLst/>
            <a:ahLst/>
            <a:cxnLst/>
            <a:rect l="0" t="0" r="0" b="0"/>
            <a:pathLst>
              <a:path w="9525" h="985838">
                <a:moveTo>
                  <a:pt x="0" y="0"/>
                </a:moveTo>
                <a:lnTo>
                  <a:pt x="0" y="985838"/>
                </a:lnTo>
              </a:path>
            </a:pathLst>
          </a:custGeom>
          <a:noFill/>
          <a:ln w="28575">
            <a:solidFill>
              <a:srgbClr val="F28C00"/>
            </a:solidFill>
            <a:prstDash val="solid"/>
          </a:ln>
        </p:spPr>
        <p:txBody>
          <a:bodyPr/>
          <a:lstStyle/>
          <a:p>
            <a:endParaRPr lang="cs-CZ"/>
          </a:p>
        </p:txBody>
      </p:sp>
      <p:sp>
        <p:nvSpPr>
          <p:cNvPr id="516" name="iss-line-144">
            <a:extLst>
              <a:ext uri="{FF2B5EF4-FFF2-40B4-BE49-F238E27FC236}">
                <a16:creationId xmlns:a16="http://schemas.microsoft.com/office/drawing/2014/main" id="{F75DE62F-A19E-41FA-9EF6-13BD12905022}"/>
              </a:ext>
            </a:extLst>
          </p:cNvPr>
          <p:cNvSpPr>
            <a:spLocks noGrp="1"/>
          </p:cNvSpPr>
          <p:nvPr/>
        </p:nvSpPr>
        <p:spPr>
          <a:xfrm>
            <a:off x="762000" y="2750344"/>
            <a:ext cx="152400" cy="9525"/>
          </a:xfrm>
          <a:custGeom>
            <a:avLst/>
            <a:gdLst/>
            <a:ahLst/>
            <a:cxnLst/>
            <a:rect l="0" t="0" r="0" b="0"/>
            <a:pathLst>
              <a:path w="152400" h="9525">
                <a:moveTo>
                  <a:pt x="0" y="0"/>
                </a:moveTo>
                <a:lnTo>
                  <a:pt x="152400" y="0"/>
                </a:lnTo>
              </a:path>
            </a:pathLst>
          </a:custGeom>
          <a:noFill/>
          <a:ln w="28575">
            <a:solidFill>
              <a:srgbClr val="F28C00"/>
            </a:solidFill>
            <a:prstDash val="solid"/>
          </a:ln>
        </p:spPr>
        <p:txBody>
          <a:bodyPr/>
          <a:lstStyle/>
          <a:p>
            <a:endParaRPr lang="cs-CZ"/>
          </a:p>
        </p:txBody>
      </p:sp>
      <p:sp>
        <p:nvSpPr>
          <p:cNvPr id="517" name="iss-line-145">
            <a:extLst>
              <a:ext uri="{FF2B5EF4-FFF2-40B4-BE49-F238E27FC236}">
                <a16:creationId xmlns:a16="http://schemas.microsoft.com/office/drawing/2014/main" id="{765DAB01-1692-484D-A53C-A91B222A7AE4}"/>
              </a:ext>
            </a:extLst>
          </p:cNvPr>
          <p:cNvSpPr>
            <a:spLocks noGrp="1"/>
          </p:cNvSpPr>
          <p:nvPr/>
        </p:nvSpPr>
        <p:spPr>
          <a:xfrm>
            <a:off x="762000" y="3736181"/>
            <a:ext cx="152400" cy="9525"/>
          </a:xfrm>
          <a:custGeom>
            <a:avLst/>
            <a:gdLst/>
            <a:ahLst/>
            <a:cxnLst/>
            <a:rect l="0" t="0" r="0" b="0"/>
            <a:pathLst>
              <a:path w="152400" h="9525">
                <a:moveTo>
                  <a:pt x="0" y="0"/>
                </a:moveTo>
                <a:lnTo>
                  <a:pt x="152400" y="0"/>
                </a:lnTo>
              </a:path>
            </a:pathLst>
          </a:custGeom>
          <a:noFill/>
          <a:ln w="28575">
            <a:solidFill>
              <a:srgbClr val="F28C00"/>
            </a:solidFill>
            <a:prstDash val="solid"/>
          </a:ln>
        </p:spPr>
        <p:txBody>
          <a:bodyPr/>
          <a:lstStyle/>
          <a:p>
            <a:endParaRPr lang="cs-CZ"/>
          </a:p>
        </p:txBody>
      </p:sp>
      <p:sp>
        <p:nvSpPr>
          <p:cNvPr id="518" name="iss-text-146">
            <a:extLst>
              <a:ext uri="{FF2B5EF4-FFF2-40B4-BE49-F238E27FC236}">
                <a16:creationId xmlns:a16="http://schemas.microsoft.com/office/drawing/2014/main" id="{03A4D722-5A32-4ADC-9D68-6E7C4059B360}"/>
              </a:ext>
            </a:extLst>
          </p:cNvPr>
          <p:cNvSpPr>
            <a:spLocks noGrp="1"/>
          </p:cNvSpPr>
          <p:nvPr/>
        </p:nvSpPr>
        <p:spPr>
          <a:xfrm>
            <a:off x="962025" y="3000375"/>
            <a:ext cx="666750" cy="409575"/>
          </a:xfrm>
          <a:prstGeom prst="rect">
            <a:avLst/>
          </a:prstGeom>
          <a:noFill/>
          <a:ln w="0">
            <a:noFill/>
            <a:prstDash val="solid"/>
          </a:ln>
        </p:spPr>
        <p:txBody>
          <a:bodyPr wrap="square" lIns="0" tIns="0" rIns="0" bIns="0" anchor="t">
            <a:noAutofit/>
          </a:bodyPr>
          <a:lstStyle>
            <a:defPPr algn="l">
              <a:defRPr sz="2325" b="1">
                <a:solidFill>
                  <a:srgbClr val="F28C00"/>
                </a:solidFill>
                <a:latin typeface="Nimbus Sans"/>
                <a:ea typeface="Nimbus Sans"/>
                <a:cs typeface="Nimbus Sans"/>
              </a:defRPr>
            </a:defPPr>
          </a:lstStyle>
          <a:p>
            <a:pPr algn="l">
              <a:defRPr sz="2325" b="1">
                <a:solidFill>
                  <a:srgbClr val="F28C00"/>
                </a:solidFill>
                <a:latin typeface="Nimbus Sans"/>
                <a:ea typeface="Nimbus Sans"/>
                <a:cs typeface="Nimbus Sans"/>
              </a:defRPr>
            </a:pPr>
            <a:r>
              <a:rPr sz="2325" b="1" dirty="0" err="1">
                <a:solidFill>
                  <a:srgbClr val="F28C00"/>
                </a:solidFill>
                <a:latin typeface="Nimbus Sans"/>
                <a:ea typeface="Nimbus Sans"/>
                <a:cs typeface="Nimbus Sans"/>
              </a:rPr>
              <a:t>Δh</a:t>
            </a:r>
            <a:endParaRPr sz="2325" b="1" dirty="0">
              <a:solidFill>
                <a:srgbClr val="F28C00"/>
              </a:solidFill>
              <a:latin typeface="Nimbus Sans"/>
              <a:ea typeface="Nimbus Sans"/>
              <a:cs typeface="Nimbus Sans"/>
            </a:endParaRPr>
          </a:p>
        </p:txBody>
      </p:sp>
      <p:sp>
        <p:nvSpPr>
          <p:cNvPr id="519" name="iss-text-147">
            <a:extLst>
              <a:ext uri="{FF2B5EF4-FFF2-40B4-BE49-F238E27FC236}">
                <a16:creationId xmlns:a16="http://schemas.microsoft.com/office/drawing/2014/main" id="{BEE842EF-7522-4A81-825C-5F3A13BB64D4}"/>
              </a:ext>
            </a:extLst>
          </p:cNvPr>
          <p:cNvSpPr>
            <a:spLocks noGrp="1"/>
          </p:cNvSpPr>
          <p:nvPr/>
        </p:nvSpPr>
        <p:spPr>
          <a:xfrm>
            <a:off x="8058150" y="1552575"/>
            <a:ext cx="3429000" cy="666750"/>
          </a:xfrm>
          <a:prstGeom prst="rect">
            <a:avLst/>
          </a:prstGeom>
          <a:noFill/>
          <a:ln w="0">
            <a:noFill/>
            <a:prstDash val="solid"/>
          </a:ln>
        </p:spPr>
        <p:txBody>
          <a:bodyPr wrap="square" lIns="0" tIns="0" rIns="0" bIns="0" anchor="t">
            <a:noAutofit/>
          </a:bodyPr>
          <a:lstStyle>
            <a:defPPr algn="l">
              <a:defRPr sz="3300" b="1">
                <a:solidFill>
                  <a:srgbClr val="063A70"/>
                </a:solidFill>
                <a:latin typeface="Nimbus Sans"/>
                <a:ea typeface="Nimbus Sans"/>
                <a:cs typeface="Nimbus Sans"/>
              </a:defRPr>
            </a:defPPr>
          </a:lstStyle>
          <a:p>
            <a:pPr algn="l">
              <a:defRPr sz="3300" b="1">
                <a:solidFill>
                  <a:srgbClr val="063A70"/>
                </a:solidFill>
                <a:latin typeface="Nimbus Sans"/>
                <a:ea typeface="Nimbus Sans"/>
                <a:cs typeface="Nimbus Sans"/>
              </a:defRPr>
            </a:pPr>
            <a:r>
              <a:rPr sz="3300" b="1">
                <a:solidFill>
                  <a:srgbClr val="063A70"/>
                </a:solidFill>
                <a:latin typeface="Nimbus Sans"/>
                <a:ea typeface="Nimbus Sans"/>
                <a:cs typeface="Nimbus Sans"/>
              </a:rPr>
              <a:t>Q = K · i · A</a:t>
            </a:r>
          </a:p>
        </p:txBody>
      </p:sp>
      <p:sp>
        <p:nvSpPr>
          <p:cNvPr id="520" name="iss-text-148">
            <a:extLst>
              <a:ext uri="{FF2B5EF4-FFF2-40B4-BE49-F238E27FC236}">
                <a16:creationId xmlns:a16="http://schemas.microsoft.com/office/drawing/2014/main" id="{3572B14D-FFEA-4D05-A019-2F01E5B4EE8A}"/>
              </a:ext>
            </a:extLst>
          </p:cNvPr>
          <p:cNvSpPr>
            <a:spLocks noGrp="1"/>
          </p:cNvSpPr>
          <p:nvPr/>
        </p:nvSpPr>
        <p:spPr>
          <a:xfrm>
            <a:off x="8058150" y="2333625"/>
            <a:ext cx="3429000" cy="552450"/>
          </a:xfrm>
          <a:prstGeom prst="rect">
            <a:avLst/>
          </a:prstGeom>
          <a:noFill/>
          <a:ln w="0">
            <a:noFill/>
            <a:prstDash val="solid"/>
          </a:ln>
        </p:spPr>
        <p:txBody>
          <a:bodyPr wrap="square" lIns="0" tIns="0" rIns="0" bIns="0" anchor="t">
            <a:noAutofit/>
          </a:bodyPr>
          <a:lstStyle>
            <a:defPPr algn="l">
              <a:defRPr sz="2700" b="1">
                <a:solidFill>
                  <a:srgbClr val="F28C00"/>
                </a:solidFill>
                <a:latin typeface="Nimbus Sans"/>
                <a:ea typeface="Nimbus Sans"/>
                <a:cs typeface="Nimbus Sans"/>
              </a:defRPr>
            </a:defPPr>
          </a:lstStyle>
          <a:p>
            <a:pPr algn="l">
              <a:defRPr sz="2700" b="1">
                <a:solidFill>
                  <a:srgbClr val="F28C00"/>
                </a:solidFill>
                <a:latin typeface="Nimbus Sans"/>
                <a:ea typeface="Nimbus Sans"/>
                <a:cs typeface="Nimbus Sans"/>
              </a:defRPr>
            </a:pPr>
            <a:r>
              <a:rPr sz="2700" b="1">
                <a:solidFill>
                  <a:srgbClr val="F28C00"/>
                </a:solidFill>
                <a:latin typeface="Nimbus Sans"/>
                <a:ea typeface="Nimbus Sans"/>
                <a:cs typeface="Nimbus Sans"/>
              </a:rPr>
              <a:t>i = Δh / L</a:t>
            </a:r>
          </a:p>
        </p:txBody>
      </p:sp>
      <p:sp>
        <p:nvSpPr>
          <p:cNvPr id="521" name="iss-text-149">
            <a:extLst>
              <a:ext uri="{FF2B5EF4-FFF2-40B4-BE49-F238E27FC236}">
                <a16:creationId xmlns:a16="http://schemas.microsoft.com/office/drawing/2014/main" id="{4E75450C-A3D0-4E07-B58D-7F984598823C}"/>
              </a:ext>
            </a:extLst>
          </p:cNvPr>
          <p:cNvSpPr>
            <a:spLocks noGrp="1"/>
          </p:cNvSpPr>
          <p:nvPr/>
        </p:nvSpPr>
        <p:spPr>
          <a:xfrm>
            <a:off x="7543800" y="3309937"/>
            <a:ext cx="4426077" cy="1714500"/>
          </a:xfrm>
          <a:prstGeom prst="rect">
            <a:avLst/>
          </a:prstGeom>
          <a:noFill/>
          <a:ln w="0">
            <a:noFill/>
            <a:prstDash val="solid"/>
          </a:ln>
        </p:spPr>
        <p:txBody>
          <a:bodyPr wrap="square" lIns="0" tIns="0" rIns="0" bIns="0" anchor="t">
            <a:noAutofit/>
          </a:bodyPr>
          <a:lstStyle>
            <a:defPPr algn="l">
              <a:defRPr sz="2025" b="0">
                <a:solidFill>
                  <a:srgbClr val="063A70"/>
                </a:solidFill>
                <a:latin typeface="Nimbus Sans"/>
                <a:ea typeface="Nimbus Sans"/>
                <a:cs typeface="Nimbus Sans"/>
              </a:defRPr>
            </a:defPPr>
          </a:lstStyle>
          <a:p>
            <a:pPr algn="l">
              <a:defRPr sz="2025" b="0">
                <a:solidFill>
                  <a:srgbClr val="063A70"/>
                </a:solidFill>
                <a:latin typeface="Nimbus Sans"/>
                <a:ea typeface="Nimbus Sans"/>
                <a:cs typeface="Nimbus Sans"/>
              </a:defRPr>
            </a:pPr>
            <a:r>
              <a:rPr sz="2025" b="0" dirty="0">
                <a:solidFill>
                  <a:srgbClr val="063A70"/>
                </a:solidFill>
                <a:latin typeface="Nimbus Sans"/>
                <a:ea typeface="Nimbus Sans"/>
                <a:cs typeface="Nimbus Sans"/>
              </a:rPr>
              <a:t>Q   </a:t>
            </a:r>
            <a:r>
              <a:rPr sz="2025" b="0" dirty="0" err="1">
                <a:solidFill>
                  <a:srgbClr val="063A70"/>
                </a:solidFill>
                <a:latin typeface="Nimbus Sans"/>
                <a:ea typeface="Nimbus Sans"/>
                <a:cs typeface="Nimbus Sans"/>
              </a:rPr>
              <a:t>průtok</a:t>
            </a:r>
            <a:r>
              <a:rPr sz="2025" b="0" dirty="0">
                <a:solidFill>
                  <a:srgbClr val="063A70"/>
                </a:solidFill>
                <a:latin typeface="Nimbus Sans"/>
                <a:ea typeface="Nimbus Sans"/>
                <a:cs typeface="Nimbus Sans"/>
              </a:rPr>
              <a:t> [m³/s]</a:t>
            </a:r>
          </a:p>
          <a:p>
            <a:pPr algn="l">
              <a:defRPr sz="2025" b="0">
                <a:solidFill>
                  <a:srgbClr val="063A70"/>
                </a:solidFill>
                <a:latin typeface="Nimbus Sans"/>
                <a:ea typeface="Nimbus Sans"/>
                <a:cs typeface="Nimbus Sans"/>
              </a:defRPr>
            </a:pPr>
            <a:r>
              <a:rPr sz="2025" b="0" dirty="0">
                <a:solidFill>
                  <a:srgbClr val="063A70"/>
                </a:solidFill>
                <a:latin typeface="Nimbus Sans"/>
                <a:ea typeface="Nimbus Sans"/>
                <a:cs typeface="Nimbus Sans"/>
              </a:rPr>
              <a:t>K   </a:t>
            </a:r>
            <a:r>
              <a:rPr sz="2025" b="0" dirty="0" err="1">
                <a:solidFill>
                  <a:srgbClr val="063A70"/>
                </a:solidFill>
                <a:latin typeface="Nimbus Sans"/>
                <a:ea typeface="Nimbus Sans"/>
                <a:cs typeface="Nimbus Sans"/>
              </a:rPr>
              <a:t>vodivost</a:t>
            </a:r>
            <a:r>
              <a:rPr sz="2025" b="0" dirty="0">
                <a:solidFill>
                  <a:srgbClr val="063A70"/>
                </a:solidFill>
                <a:latin typeface="Nimbus Sans"/>
                <a:ea typeface="Nimbus Sans"/>
                <a:cs typeface="Nimbus Sans"/>
              </a:rPr>
              <a:t> [m/s]</a:t>
            </a:r>
          </a:p>
          <a:p>
            <a:pPr algn="l">
              <a:defRPr sz="2025" b="0">
                <a:solidFill>
                  <a:srgbClr val="063A70"/>
                </a:solidFill>
                <a:latin typeface="Nimbus Sans"/>
                <a:ea typeface="Nimbus Sans"/>
                <a:cs typeface="Nimbus Sans"/>
              </a:defRPr>
            </a:pPr>
            <a:r>
              <a:rPr sz="2025" b="0" dirty="0" err="1">
                <a:solidFill>
                  <a:srgbClr val="063A70"/>
                </a:solidFill>
                <a:latin typeface="Nimbus Sans"/>
                <a:ea typeface="Nimbus Sans"/>
                <a:cs typeface="Nimbus Sans"/>
              </a:rPr>
              <a:t>i</a:t>
            </a:r>
            <a:r>
              <a:rPr sz="2025" b="0" dirty="0">
                <a:solidFill>
                  <a:srgbClr val="063A70"/>
                </a:solidFill>
                <a:latin typeface="Nimbus Sans"/>
                <a:ea typeface="Nimbus Sans"/>
                <a:cs typeface="Nimbus Sans"/>
              </a:rPr>
              <a:t>    gradient [–]</a:t>
            </a:r>
            <a:endParaRPr lang="cs-CZ" sz="2025" b="0" dirty="0">
              <a:solidFill>
                <a:srgbClr val="063A70"/>
              </a:solidFill>
              <a:latin typeface="Nimbus Sans"/>
              <a:ea typeface="Nimbus Sans"/>
              <a:cs typeface="Nimbus Sans"/>
            </a:endParaRPr>
          </a:p>
          <a:p>
            <a:pPr>
              <a:defRPr sz="2025" b="0">
                <a:solidFill>
                  <a:srgbClr val="063A70"/>
                </a:solidFill>
                <a:latin typeface="Nimbus Sans"/>
                <a:ea typeface="Nimbus Sans"/>
                <a:cs typeface="Nimbus Sans"/>
              </a:defRPr>
            </a:pPr>
            <a:r>
              <a:rPr lang="cs-CZ" sz="2025" dirty="0" err="1">
                <a:solidFill>
                  <a:srgbClr val="063A70"/>
                </a:solidFill>
                <a:latin typeface="Nimbus Sans"/>
              </a:rPr>
              <a:t>Δh</a:t>
            </a:r>
            <a:r>
              <a:rPr lang="cs-CZ" sz="2025" dirty="0">
                <a:solidFill>
                  <a:srgbClr val="063A70"/>
                </a:solidFill>
                <a:latin typeface="Nimbus Sans"/>
              </a:rPr>
              <a:t> – rozdíl hydraulických výšek [m]</a:t>
            </a:r>
          </a:p>
          <a:p>
            <a:pPr>
              <a:defRPr sz="2025" b="0">
                <a:solidFill>
                  <a:srgbClr val="063A70"/>
                </a:solidFill>
                <a:latin typeface="Nimbus Sans"/>
                <a:ea typeface="Nimbus Sans"/>
                <a:cs typeface="Nimbus Sans"/>
              </a:defRPr>
            </a:pPr>
            <a:r>
              <a:rPr lang="cs-CZ" sz="2025" dirty="0">
                <a:solidFill>
                  <a:srgbClr val="063A70"/>
                </a:solidFill>
                <a:latin typeface="Nimbus Sans"/>
              </a:rPr>
              <a:t> L – délka uvažované dráhy proudění [m]</a:t>
            </a:r>
            <a:endParaRPr sz="2025" dirty="0">
              <a:solidFill>
                <a:srgbClr val="063A70"/>
              </a:solidFill>
              <a:latin typeface="Nimbus Sans"/>
            </a:endParaRPr>
          </a:p>
          <a:p>
            <a:pPr algn="l">
              <a:defRPr sz="2025" b="0">
                <a:solidFill>
                  <a:srgbClr val="063A70"/>
                </a:solidFill>
                <a:latin typeface="Nimbus Sans"/>
                <a:ea typeface="Nimbus Sans"/>
                <a:cs typeface="Nimbus Sans"/>
              </a:defRPr>
            </a:pPr>
            <a:r>
              <a:rPr sz="2025" b="0" dirty="0">
                <a:solidFill>
                  <a:srgbClr val="063A70"/>
                </a:solidFill>
                <a:latin typeface="Nimbus Sans"/>
                <a:ea typeface="Nimbus Sans"/>
                <a:cs typeface="Nimbus Sans"/>
              </a:rPr>
              <a:t>A   </a:t>
            </a:r>
            <a:r>
              <a:rPr sz="2025" b="0" dirty="0" err="1">
                <a:solidFill>
                  <a:srgbClr val="063A70"/>
                </a:solidFill>
                <a:latin typeface="Nimbus Sans"/>
                <a:ea typeface="Nimbus Sans"/>
                <a:cs typeface="Nimbus Sans"/>
              </a:rPr>
              <a:t>průtočná</a:t>
            </a:r>
            <a:r>
              <a:rPr sz="2025" b="0" dirty="0">
                <a:solidFill>
                  <a:srgbClr val="063A70"/>
                </a:solidFill>
                <a:latin typeface="Nimbus Sans"/>
                <a:ea typeface="Nimbus Sans"/>
                <a:cs typeface="Nimbus Sans"/>
              </a:rPr>
              <a:t> </a:t>
            </a:r>
            <a:r>
              <a:rPr sz="2025" b="0" dirty="0" err="1">
                <a:solidFill>
                  <a:srgbClr val="063A70"/>
                </a:solidFill>
                <a:latin typeface="Nimbus Sans"/>
                <a:ea typeface="Nimbus Sans"/>
                <a:cs typeface="Nimbus Sans"/>
              </a:rPr>
              <a:t>plocha</a:t>
            </a:r>
            <a:r>
              <a:rPr sz="2025" b="0" dirty="0">
                <a:solidFill>
                  <a:srgbClr val="063A70"/>
                </a:solidFill>
                <a:latin typeface="Nimbus Sans"/>
                <a:ea typeface="Nimbus Sans"/>
                <a:cs typeface="Nimbus Sans"/>
              </a:rPr>
              <a:t> [m²]</a:t>
            </a:r>
          </a:p>
        </p:txBody>
      </p:sp>
      <p:sp>
        <p:nvSpPr>
          <p:cNvPr id="522" name="iss-text-150">
            <a:extLst>
              <a:ext uri="{FF2B5EF4-FFF2-40B4-BE49-F238E27FC236}">
                <a16:creationId xmlns:a16="http://schemas.microsoft.com/office/drawing/2014/main" id="{124730B3-6D03-4D4A-9FDA-1417EBF75176}"/>
              </a:ext>
            </a:extLst>
          </p:cNvPr>
          <p:cNvSpPr>
            <a:spLocks noGrp="1"/>
          </p:cNvSpPr>
          <p:nvPr/>
        </p:nvSpPr>
        <p:spPr>
          <a:xfrm>
            <a:off x="542925" y="5448300"/>
            <a:ext cx="10858500" cy="428625"/>
          </a:xfrm>
          <a:prstGeom prst="rect">
            <a:avLst/>
          </a:prstGeom>
          <a:noFill/>
          <a:ln w="0">
            <a:noFill/>
            <a:prstDash val="solid"/>
          </a:ln>
        </p:spPr>
        <p:txBody>
          <a:bodyPr wrap="square" lIns="0" tIns="0" rIns="0" bIns="0" anchor="t">
            <a:noAutofit/>
          </a:bodyPr>
          <a:lstStyle>
            <a:defPPr algn="l">
              <a:defRPr sz="2175" b="1">
                <a:solidFill>
                  <a:srgbClr val="063A70"/>
                </a:solidFill>
                <a:latin typeface="Nimbus Sans"/>
                <a:ea typeface="Nimbus Sans"/>
                <a:cs typeface="Nimbus Sans"/>
              </a:defRPr>
            </a:defPPr>
          </a:lstStyle>
          <a:p>
            <a:pPr algn="l">
              <a:defRPr sz="2175" b="1">
                <a:solidFill>
                  <a:srgbClr val="063A70"/>
                </a:solidFill>
                <a:latin typeface="Nimbus Sans"/>
                <a:ea typeface="Nimbus Sans"/>
                <a:cs typeface="Nimbus Sans"/>
              </a:defRPr>
            </a:pPr>
            <a:r>
              <a:rPr sz="2175" b="1">
                <a:solidFill>
                  <a:srgbClr val="063A70"/>
                </a:solidFill>
                <a:latin typeface="Nimbus Sans"/>
                <a:ea typeface="Nimbus Sans"/>
                <a:cs typeface="Nimbus Sans"/>
              </a:rPr>
              <a:t>Proudění pohání rozdíl hydraulických výšek</a:t>
            </a:r>
          </a:p>
        </p:txBody>
      </p:sp>
      <p:sp>
        <p:nvSpPr>
          <p:cNvPr id="523" name="iss-text-151">
            <a:extLst>
              <a:ext uri="{FF2B5EF4-FFF2-40B4-BE49-F238E27FC236}">
                <a16:creationId xmlns:a16="http://schemas.microsoft.com/office/drawing/2014/main" id="{185E2882-348E-49E1-802F-30241C2F5377}"/>
              </a:ext>
            </a:extLst>
          </p:cNvPr>
          <p:cNvSpPr>
            <a:spLocks noGrp="1"/>
          </p:cNvSpPr>
          <p:nvPr/>
        </p:nvSpPr>
        <p:spPr>
          <a:xfrm>
            <a:off x="428625" y="6029325"/>
            <a:ext cx="11049000" cy="209550"/>
          </a:xfrm>
          <a:prstGeom prst="rect">
            <a:avLst/>
          </a:prstGeom>
          <a:noFill/>
          <a:ln w="0">
            <a:noFill/>
            <a:prstDash val="solid"/>
          </a:ln>
        </p:spPr>
        <p:txBody>
          <a:bodyPr wrap="square" lIns="0" tIns="0" rIns="0" bIns="0" anchor="t">
            <a:noAutofit/>
          </a:bodyPr>
          <a:lstStyle>
            <a:defPPr algn="l">
              <a:defRPr sz="1013" b="0">
                <a:solidFill>
                  <a:srgbClr val="516477"/>
                </a:solidFill>
                <a:latin typeface="Nimbus Sans"/>
                <a:ea typeface="Nimbus Sans"/>
                <a:cs typeface="Nimbus Sans"/>
              </a:defRPr>
            </a:defPPr>
          </a:lstStyle>
          <a:p>
            <a:pPr algn="l">
              <a:defRPr sz="1013" b="0">
                <a:solidFill>
                  <a:srgbClr val="516477"/>
                </a:solidFill>
                <a:latin typeface="Nimbus Sans"/>
                <a:ea typeface="Nimbus Sans"/>
                <a:cs typeface="Nimbus Sans"/>
              </a:defRPr>
            </a:pPr>
            <a:r>
              <a:rPr sz="1013" b="0">
                <a:solidFill>
                  <a:srgbClr val="516477"/>
                </a:solidFill>
                <a:latin typeface="Nimbus Sans"/>
                <a:ea typeface="Nimbus Sans"/>
                <a:cs typeface="Nimbus Sans"/>
              </a:rPr>
              <a:t>Upraveno podle USBR, Design Standards No. 13, Chapter 8, obr. 8.4.5-1 až 8.4.5-3. Darcyho model nasyceného prostředí.</a:t>
            </a:r>
          </a:p>
        </p:txBody>
      </p:sp>
      <p:cxnSp>
        <p:nvCxnSpPr>
          <p:cNvPr id="3" name="Přímá spojnice se šipkou 2">
            <a:extLst>
              <a:ext uri="{FF2B5EF4-FFF2-40B4-BE49-F238E27FC236}">
                <a16:creationId xmlns:a16="http://schemas.microsoft.com/office/drawing/2014/main" id="{CC343155-13D0-49B6-6BEC-E379C5F94841}"/>
              </a:ext>
            </a:extLst>
          </p:cNvPr>
          <p:cNvCxnSpPr>
            <a:cxnSpLocks/>
          </p:cNvCxnSpPr>
          <p:nvPr/>
        </p:nvCxnSpPr>
        <p:spPr>
          <a:xfrm>
            <a:off x="2137791" y="3966210"/>
            <a:ext cx="4784598" cy="0"/>
          </a:xfrm>
          <a:prstGeom prst="straightConnector1">
            <a:avLst/>
          </a:prstGeom>
          <a:ln w="38100">
            <a:solidFill>
              <a:srgbClr val="F98302"/>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6" name="iss-text-146">
            <a:extLst>
              <a:ext uri="{FF2B5EF4-FFF2-40B4-BE49-F238E27FC236}">
                <a16:creationId xmlns:a16="http://schemas.microsoft.com/office/drawing/2014/main" id="{FBF72F7E-02BB-3B61-CA0B-BEDACB19B604}"/>
              </a:ext>
            </a:extLst>
          </p:cNvPr>
          <p:cNvSpPr>
            <a:spLocks noGrp="1"/>
          </p:cNvSpPr>
          <p:nvPr/>
        </p:nvSpPr>
        <p:spPr>
          <a:xfrm>
            <a:off x="4379405" y="3540918"/>
            <a:ext cx="666750" cy="409575"/>
          </a:xfrm>
          <a:prstGeom prst="rect">
            <a:avLst/>
          </a:prstGeom>
          <a:noFill/>
          <a:ln w="0">
            <a:noFill/>
            <a:prstDash val="solid"/>
          </a:ln>
        </p:spPr>
        <p:txBody>
          <a:bodyPr wrap="square" lIns="0" tIns="0" rIns="0" bIns="0" anchor="t">
            <a:noAutofit/>
          </a:bodyPr>
          <a:lstStyle>
            <a:defPPr algn="l">
              <a:defRPr sz="2325" b="1">
                <a:solidFill>
                  <a:srgbClr val="F28C00"/>
                </a:solidFill>
                <a:latin typeface="Nimbus Sans"/>
                <a:ea typeface="Nimbus Sans"/>
                <a:cs typeface="Nimbus Sans"/>
              </a:defRPr>
            </a:defPPr>
          </a:lstStyle>
          <a:p>
            <a:pPr algn="l">
              <a:defRPr sz="2325" b="1">
                <a:solidFill>
                  <a:srgbClr val="F28C00"/>
                </a:solidFill>
                <a:latin typeface="Nimbus Sans"/>
                <a:ea typeface="Nimbus Sans"/>
                <a:cs typeface="Nimbus Sans"/>
              </a:defRPr>
            </a:pPr>
            <a:r>
              <a:rPr lang="cs-CZ" sz="2325" b="1" dirty="0">
                <a:solidFill>
                  <a:srgbClr val="F28C00"/>
                </a:solidFill>
                <a:latin typeface="Nimbus Sans"/>
                <a:ea typeface="Nimbus Sans"/>
                <a:cs typeface="Nimbus Sans"/>
              </a:rPr>
              <a:t>L</a:t>
            </a:r>
            <a:endParaRPr sz="2325" b="1" dirty="0">
              <a:solidFill>
                <a:srgbClr val="F28C00"/>
              </a:solidFill>
              <a:latin typeface="Nimbus Sans"/>
              <a:ea typeface="Nimbus Sans"/>
              <a:cs typeface="Nimbus Sans"/>
            </a:endParaRPr>
          </a:p>
        </p:txBody>
      </p:sp>
    </p:spTree>
    <p:extLst>
      <p:ext uri="{BB962C8B-B14F-4D97-AF65-F5344CB8AC3E}">
        <p14:creationId xmlns:p14="http://schemas.microsoft.com/office/powerpoint/2010/main" val="13144536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3C9B31-9D5C-A028-9FCD-6E4811E9B1D6}"/>
            </a:ext>
          </a:extLst>
        </p:cNvPr>
        <p:cNvGrpSpPr/>
        <p:nvPr/>
      </p:nvGrpSpPr>
      <p:grpSpPr>
        <a:xfrm>
          <a:off x="0" y="0"/>
          <a:ext cx="0" cy="0"/>
          <a:chOff x="0" y="0"/>
          <a:chExt cx="0" cy="0"/>
        </a:xfrm>
      </p:grpSpPr>
      <p:pic>
        <p:nvPicPr>
          <p:cNvPr id="13" name="Obrázek 12">
            <a:extLst>
              <a:ext uri="{FF2B5EF4-FFF2-40B4-BE49-F238E27FC236}">
                <a16:creationId xmlns:a16="http://schemas.microsoft.com/office/drawing/2014/main" id="{75AFCD4B-21FA-64D0-8A1E-469EB89E5238}"/>
              </a:ext>
            </a:extLst>
          </p:cNvPr>
          <p:cNvPicPr>
            <a:picLocks noChangeAspect="1"/>
          </p:cNvPicPr>
          <p:nvPr/>
        </p:nvPicPr>
        <p:blipFill>
          <a:blip r:embed="rId3"/>
          <a:stretch>
            <a:fillRect/>
          </a:stretch>
        </p:blipFill>
        <p:spPr>
          <a:xfrm rot="5400000">
            <a:off x="8535748" y="3189048"/>
            <a:ext cx="6858000" cy="479904"/>
          </a:xfrm>
          <a:prstGeom prst="rect">
            <a:avLst/>
          </a:prstGeom>
        </p:spPr>
      </p:pic>
      <p:sp>
        <p:nvSpPr>
          <p:cNvPr id="9" name="Obdélník 8">
            <a:extLst>
              <a:ext uri="{FF2B5EF4-FFF2-40B4-BE49-F238E27FC236}">
                <a16:creationId xmlns:a16="http://schemas.microsoft.com/office/drawing/2014/main" id="{2F0D1DE8-F857-4EF1-E42C-37802A8634DF}"/>
              </a:ext>
            </a:extLst>
          </p:cNvPr>
          <p:cNvSpPr/>
          <p:nvPr/>
        </p:nvSpPr>
        <p:spPr>
          <a:xfrm>
            <a:off x="0" y="6328132"/>
            <a:ext cx="12192000" cy="529868"/>
          </a:xfrm>
          <a:prstGeom prst="rect">
            <a:avLst/>
          </a:prstGeom>
          <a:solidFill>
            <a:srgbClr val="0056B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cs-CZ" b="1" dirty="0">
                <a:latin typeface="Nimbus Sans"/>
                <a:ea typeface="Nimbus Sans"/>
                <a:cs typeface="Nimbus Sans"/>
              </a:rPr>
              <a:t>Ing. Ondřej Lhotský, Ph.D. </a:t>
            </a:r>
            <a:r>
              <a:rPr lang="cs-CZ" dirty="0">
                <a:latin typeface="Nimbus Sans"/>
                <a:ea typeface="Nimbus Sans"/>
                <a:cs typeface="Nimbus Sans"/>
              </a:rPr>
              <a:t>ondrej.lhotsky@dekonta.cz</a:t>
            </a:r>
            <a:r>
              <a:rPr lang="cs-CZ" b="1" dirty="0">
                <a:latin typeface="Nimbus Sans"/>
                <a:ea typeface="Nimbus Sans"/>
                <a:cs typeface="Nimbus Sans"/>
              </a:rPr>
              <a:t> </a:t>
            </a:r>
            <a:endParaRPr lang="cs-CZ" dirty="0"/>
          </a:p>
        </p:txBody>
      </p:sp>
      <p:pic>
        <p:nvPicPr>
          <p:cNvPr id="11" name="Obrázek 10">
            <a:extLst>
              <a:ext uri="{FF2B5EF4-FFF2-40B4-BE49-F238E27FC236}">
                <a16:creationId xmlns:a16="http://schemas.microsoft.com/office/drawing/2014/main" id="{5F8D56A5-386A-0A74-D282-37C7B65AEF3D}"/>
              </a:ext>
            </a:extLst>
          </p:cNvPr>
          <p:cNvPicPr>
            <a:picLocks noChangeAspect="1"/>
          </p:cNvPicPr>
          <p:nvPr/>
        </p:nvPicPr>
        <p:blipFill>
          <a:blip r:embed="rId4"/>
          <a:stretch>
            <a:fillRect/>
          </a:stretch>
        </p:blipFill>
        <p:spPr>
          <a:xfrm>
            <a:off x="110989" y="6328132"/>
            <a:ext cx="1534226" cy="514960"/>
          </a:xfrm>
          <a:prstGeom prst="rect">
            <a:avLst/>
          </a:prstGeom>
        </p:spPr>
      </p:pic>
      <p:sp>
        <p:nvSpPr>
          <p:cNvPr id="15" name="process-node-1">
            <a:extLst>
              <a:ext uri="{FF2B5EF4-FFF2-40B4-BE49-F238E27FC236}">
                <a16:creationId xmlns:a16="http://schemas.microsoft.com/office/drawing/2014/main" id="{6A772464-1A6C-1420-FED7-11EA72522321}"/>
              </a:ext>
            </a:extLst>
          </p:cNvPr>
          <p:cNvSpPr>
            <a:spLocks noGrp="1"/>
          </p:cNvSpPr>
          <p:nvPr/>
        </p:nvSpPr>
        <p:spPr>
          <a:xfrm>
            <a:off x="433292" y="344485"/>
            <a:ext cx="756000" cy="756000"/>
          </a:xfrm>
          <a:prstGeom prst="ellipse">
            <a:avLst/>
          </a:prstGeom>
          <a:solidFill>
            <a:srgbClr val="0159AC"/>
          </a:solidFill>
          <a:ln w="28575">
            <a:solidFill>
              <a:srgbClr val="F7F9FB"/>
            </a:solidFill>
            <a:prstDash val="solid"/>
          </a:ln>
        </p:spPr>
        <p:txBody>
          <a:bodyPr lIns="0" tIns="0" rIns="0" bIns="0" anchor="ctr">
            <a:noAutofit/>
          </a:bodyPr>
          <a:lstStyle/>
          <a:p>
            <a:pPr algn="ctr">
              <a:defRPr sz="1050" b="1">
                <a:solidFill>
                  <a:srgbClr val="FFFFFF"/>
                </a:solidFill>
                <a:latin typeface="Nimbus Sans"/>
                <a:ea typeface="Nimbus Sans"/>
                <a:cs typeface="Nimbus Sans"/>
              </a:defRPr>
            </a:pPr>
            <a:r>
              <a:rPr sz="4000" b="1" dirty="0">
                <a:solidFill>
                  <a:srgbClr val="FFFFFF"/>
                </a:solidFill>
                <a:latin typeface="Nimbus Sans"/>
                <a:ea typeface="Nimbus Sans"/>
                <a:cs typeface="Nimbus Sans"/>
              </a:rPr>
              <a:t>4</a:t>
            </a:r>
          </a:p>
        </p:txBody>
      </p:sp>
      <p:sp>
        <p:nvSpPr>
          <p:cNvPr id="500" name="iss-text-152">
            <a:extLst>
              <a:ext uri="{FF2B5EF4-FFF2-40B4-BE49-F238E27FC236}">
                <a16:creationId xmlns:a16="http://schemas.microsoft.com/office/drawing/2014/main" id="{BB8EFF4A-1E83-4203-B913-3142461C1C0C}"/>
              </a:ext>
            </a:extLst>
          </p:cNvPr>
          <p:cNvSpPr>
            <a:spLocks noGrp="1"/>
          </p:cNvSpPr>
          <p:nvPr/>
        </p:nvSpPr>
        <p:spPr>
          <a:xfrm>
            <a:off x="1438275" y="438150"/>
            <a:ext cx="10001250" cy="628650"/>
          </a:xfrm>
          <a:prstGeom prst="rect">
            <a:avLst/>
          </a:prstGeom>
          <a:noFill/>
          <a:ln w="0">
            <a:noFill/>
            <a:prstDash val="solid"/>
          </a:ln>
        </p:spPr>
        <p:txBody>
          <a:bodyPr wrap="square" lIns="0" tIns="0" rIns="0" bIns="0" anchor="ctr">
            <a:noAutofit/>
          </a:bodyPr>
          <a:lstStyle>
            <a:defPPr algn="l">
              <a:defRPr sz="3225" b="1">
                <a:solidFill>
                  <a:srgbClr val="063A70"/>
                </a:solidFill>
                <a:latin typeface="Nimbus Sans"/>
                <a:ea typeface="Nimbus Sans"/>
                <a:cs typeface="Nimbus Sans"/>
              </a:defRPr>
            </a:defPPr>
          </a:lstStyle>
          <a:p>
            <a:pPr algn="l">
              <a:defRPr sz="3225" b="1">
                <a:solidFill>
                  <a:srgbClr val="063A70"/>
                </a:solidFill>
                <a:latin typeface="Nimbus Sans"/>
                <a:ea typeface="Nimbus Sans"/>
                <a:cs typeface="Nimbus Sans"/>
              </a:defRPr>
            </a:pPr>
            <a:r>
              <a:rPr sz="3225" b="1">
                <a:solidFill>
                  <a:srgbClr val="063A70"/>
                </a:solidFill>
                <a:latin typeface="Nimbus Sans"/>
                <a:ea typeface="Nimbus Sans"/>
                <a:cs typeface="Nimbus Sans"/>
              </a:rPr>
              <a:t>Heterogenita hráze a podloží</a:t>
            </a:r>
          </a:p>
        </p:txBody>
      </p:sp>
      <p:sp>
        <p:nvSpPr>
          <p:cNvPr id="501" name="iss-diagram-153">
            <a:extLst>
              <a:ext uri="{FF2B5EF4-FFF2-40B4-BE49-F238E27FC236}">
                <a16:creationId xmlns:a16="http://schemas.microsoft.com/office/drawing/2014/main" id="{1E4D3AD1-E73D-4E51-BEE0-55046633B1E9}"/>
              </a:ext>
            </a:extLst>
          </p:cNvPr>
          <p:cNvSpPr>
            <a:spLocks noGrp="1"/>
          </p:cNvSpPr>
          <p:nvPr/>
        </p:nvSpPr>
        <p:spPr>
          <a:xfrm>
            <a:off x="523875" y="3950970"/>
            <a:ext cx="6953250" cy="906780"/>
          </a:xfrm>
          <a:custGeom>
            <a:avLst/>
            <a:gdLst/>
            <a:ahLst/>
            <a:cxnLst/>
            <a:rect l="0" t="0" r="0" b="0"/>
            <a:pathLst>
              <a:path w="6953250" h="906780">
                <a:moveTo>
                  <a:pt x="0" y="0"/>
                </a:moveTo>
                <a:lnTo>
                  <a:pt x="6953250" y="0"/>
                </a:lnTo>
                <a:lnTo>
                  <a:pt x="6953250" y="906780"/>
                </a:lnTo>
                <a:lnTo>
                  <a:pt x="0" y="906780"/>
                </a:lnTo>
                <a:close/>
              </a:path>
            </a:pathLst>
          </a:custGeom>
          <a:solidFill>
            <a:srgbClr val="BBA587"/>
          </a:solidFill>
          <a:ln w="9525">
            <a:solidFill>
              <a:srgbClr val="7B6D59"/>
            </a:solidFill>
            <a:prstDash val="solid"/>
          </a:ln>
        </p:spPr>
        <p:txBody>
          <a:bodyPr/>
          <a:lstStyle/>
          <a:p>
            <a:endParaRPr lang="cs-CZ"/>
          </a:p>
        </p:txBody>
      </p:sp>
      <p:sp>
        <p:nvSpPr>
          <p:cNvPr id="502" name="iss-diagram-154">
            <a:extLst>
              <a:ext uri="{FF2B5EF4-FFF2-40B4-BE49-F238E27FC236}">
                <a16:creationId xmlns:a16="http://schemas.microsoft.com/office/drawing/2014/main" id="{FF95363C-91C2-46FA-BBD1-9D1403D18BC4}"/>
              </a:ext>
            </a:extLst>
          </p:cNvPr>
          <p:cNvSpPr>
            <a:spLocks noGrp="1"/>
          </p:cNvSpPr>
          <p:nvPr/>
        </p:nvSpPr>
        <p:spPr>
          <a:xfrm>
            <a:off x="2123123" y="1878330"/>
            <a:ext cx="4797743" cy="2072640"/>
          </a:xfrm>
          <a:custGeom>
            <a:avLst/>
            <a:gdLst/>
            <a:ahLst/>
            <a:cxnLst/>
            <a:rect l="0" t="0" r="0" b="0"/>
            <a:pathLst>
              <a:path w="4797743" h="2072640">
                <a:moveTo>
                  <a:pt x="0" y="2072640"/>
                </a:moveTo>
                <a:lnTo>
                  <a:pt x="1807845" y="0"/>
                </a:lnTo>
                <a:lnTo>
                  <a:pt x="2642235" y="0"/>
                </a:lnTo>
                <a:lnTo>
                  <a:pt x="4797743" y="2072640"/>
                </a:lnTo>
                <a:close/>
              </a:path>
            </a:pathLst>
          </a:custGeom>
          <a:solidFill>
            <a:srgbClr val="D9C7A8"/>
          </a:solidFill>
          <a:ln w="19050">
            <a:solidFill>
              <a:srgbClr val="7B6D59"/>
            </a:solidFill>
            <a:prstDash val="solid"/>
          </a:ln>
        </p:spPr>
        <p:txBody>
          <a:bodyPr/>
          <a:lstStyle/>
          <a:p>
            <a:endParaRPr lang="cs-CZ"/>
          </a:p>
        </p:txBody>
      </p:sp>
      <p:sp>
        <p:nvSpPr>
          <p:cNvPr id="503" name="iss-diagram-155">
            <a:extLst>
              <a:ext uri="{FF2B5EF4-FFF2-40B4-BE49-F238E27FC236}">
                <a16:creationId xmlns:a16="http://schemas.microsoft.com/office/drawing/2014/main" id="{FF6EEA27-18B2-44FE-8DCB-E5F5134951F7}"/>
              </a:ext>
            </a:extLst>
          </p:cNvPr>
          <p:cNvSpPr>
            <a:spLocks noGrp="1"/>
          </p:cNvSpPr>
          <p:nvPr/>
        </p:nvSpPr>
        <p:spPr>
          <a:xfrm>
            <a:off x="523875" y="2752725"/>
            <a:ext cx="2642235" cy="1198245"/>
          </a:xfrm>
          <a:custGeom>
            <a:avLst/>
            <a:gdLst/>
            <a:ahLst/>
            <a:cxnLst/>
            <a:rect l="0" t="0" r="0" b="0"/>
            <a:pathLst>
              <a:path w="2642235" h="1198245">
                <a:moveTo>
                  <a:pt x="0" y="0"/>
                </a:moveTo>
                <a:lnTo>
                  <a:pt x="2642235" y="0"/>
                </a:lnTo>
                <a:lnTo>
                  <a:pt x="1599248" y="1198245"/>
                </a:lnTo>
                <a:lnTo>
                  <a:pt x="0" y="1198245"/>
                </a:lnTo>
                <a:close/>
              </a:path>
            </a:pathLst>
          </a:custGeom>
          <a:solidFill>
            <a:srgbClr val="C8E8F6"/>
          </a:solidFill>
          <a:ln w="0">
            <a:noFill/>
            <a:prstDash val="solid"/>
          </a:ln>
        </p:spPr>
        <p:txBody>
          <a:bodyPr/>
          <a:lstStyle/>
          <a:p>
            <a:endParaRPr lang="cs-CZ"/>
          </a:p>
        </p:txBody>
      </p:sp>
      <p:sp>
        <p:nvSpPr>
          <p:cNvPr id="504" name="iss-line-156">
            <a:extLst>
              <a:ext uri="{FF2B5EF4-FFF2-40B4-BE49-F238E27FC236}">
                <a16:creationId xmlns:a16="http://schemas.microsoft.com/office/drawing/2014/main" id="{E83FACDF-3DEB-4D29-8CB1-0B626D57B7AE}"/>
              </a:ext>
            </a:extLst>
          </p:cNvPr>
          <p:cNvSpPr>
            <a:spLocks noGrp="1"/>
          </p:cNvSpPr>
          <p:nvPr/>
        </p:nvSpPr>
        <p:spPr>
          <a:xfrm>
            <a:off x="523875" y="2752725"/>
            <a:ext cx="2642235" cy="9525"/>
          </a:xfrm>
          <a:custGeom>
            <a:avLst/>
            <a:gdLst/>
            <a:ahLst/>
            <a:cxnLst/>
            <a:rect l="0" t="0" r="0" b="0"/>
            <a:pathLst>
              <a:path w="2642235" h="9525">
                <a:moveTo>
                  <a:pt x="0" y="0"/>
                </a:moveTo>
                <a:lnTo>
                  <a:pt x="2642235" y="0"/>
                </a:lnTo>
              </a:path>
            </a:pathLst>
          </a:custGeom>
          <a:noFill/>
          <a:ln w="23813">
            <a:solidFill>
              <a:srgbClr val="2C92BF"/>
            </a:solidFill>
            <a:prstDash val="solid"/>
          </a:ln>
        </p:spPr>
        <p:txBody>
          <a:bodyPr/>
          <a:lstStyle/>
          <a:p>
            <a:endParaRPr lang="cs-CZ"/>
          </a:p>
        </p:txBody>
      </p:sp>
      <p:sp>
        <p:nvSpPr>
          <p:cNvPr id="505" name="iss-diagram-157">
            <a:extLst>
              <a:ext uri="{FF2B5EF4-FFF2-40B4-BE49-F238E27FC236}">
                <a16:creationId xmlns:a16="http://schemas.microsoft.com/office/drawing/2014/main" id="{C9D5F2B2-9146-4C21-879B-DAE664AD4187}"/>
              </a:ext>
            </a:extLst>
          </p:cNvPr>
          <p:cNvSpPr>
            <a:spLocks noGrp="1"/>
          </p:cNvSpPr>
          <p:nvPr/>
        </p:nvSpPr>
        <p:spPr>
          <a:xfrm>
            <a:off x="2971419" y="2493645"/>
            <a:ext cx="2941225" cy="485775"/>
          </a:xfrm>
          <a:custGeom>
            <a:avLst/>
            <a:gdLst/>
            <a:ahLst/>
            <a:cxnLst/>
            <a:rect l="0" t="0" r="0" b="0"/>
            <a:pathLst>
              <a:path w="2941225" h="485775">
                <a:moveTo>
                  <a:pt x="0" y="485775"/>
                </a:moveTo>
                <a:lnTo>
                  <a:pt x="417195" y="0"/>
                </a:lnTo>
                <a:lnTo>
                  <a:pt x="2433637" y="0"/>
                </a:lnTo>
                <a:lnTo>
                  <a:pt x="2941225" y="485775"/>
                </a:lnTo>
                <a:close/>
              </a:path>
            </a:pathLst>
          </a:custGeom>
          <a:solidFill>
            <a:srgbClr val="EEE4D2"/>
          </a:solidFill>
          <a:ln w="0">
            <a:noFill/>
            <a:prstDash val="solid"/>
          </a:ln>
        </p:spPr>
        <p:txBody>
          <a:bodyPr/>
          <a:lstStyle/>
          <a:p>
            <a:endParaRPr lang="cs-CZ"/>
          </a:p>
        </p:txBody>
      </p:sp>
      <p:sp>
        <p:nvSpPr>
          <p:cNvPr id="506" name="iss-diagram-158">
            <a:extLst>
              <a:ext uri="{FF2B5EF4-FFF2-40B4-BE49-F238E27FC236}">
                <a16:creationId xmlns:a16="http://schemas.microsoft.com/office/drawing/2014/main" id="{8B2E2561-91A7-48D8-92DB-69D3BAB9096F}"/>
              </a:ext>
            </a:extLst>
          </p:cNvPr>
          <p:cNvSpPr>
            <a:spLocks noGrp="1"/>
          </p:cNvSpPr>
          <p:nvPr/>
        </p:nvSpPr>
        <p:spPr>
          <a:xfrm>
            <a:off x="2262188" y="3368040"/>
            <a:ext cx="4484846" cy="421005"/>
          </a:xfrm>
          <a:custGeom>
            <a:avLst/>
            <a:gdLst/>
            <a:ahLst/>
            <a:cxnLst/>
            <a:rect l="0" t="0" r="0" b="0"/>
            <a:pathLst>
              <a:path w="4484846" h="421005">
                <a:moveTo>
                  <a:pt x="0" y="421005"/>
                </a:moveTo>
                <a:lnTo>
                  <a:pt x="375475" y="0"/>
                </a:lnTo>
                <a:lnTo>
                  <a:pt x="4046792" y="0"/>
                </a:lnTo>
                <a:lnTo>
                  <a:pt x="4484846" y="421005"/>
                </a:lnTo>
                <a:close/>
              </a:path>
            </a:pathLst>
          </a:custGeom>
          <a:solidFill>
            <a:srgbClr val="CDB694"/>
          </a:solidFill>
          <a:ln w="0">
            <a:noFill/>
            <a:prstDash val="solid"/>
          </a:ln>
        </p:spPr>
        <p:txBody>
          <a:bodyPr/>
          <a:lstStyle/>
          <a:p>
            <a:endParaRPr lang="cs-CZ"/>
          </a:p>
        </p:txBody>
      </p:sp>
      <p:sp>
        <p:nvSpPr>
          <p:cNvPr id="507" name="iss-shape-159">
            <a:extLst>
              <a:ext uri="{FF2B5EF4-FFF2-40B4-BE49-F238E27FC236}">
                <a16:creationId xmlns:a16="http://schemas.microsoft.com/office/drawing/2014/main" id="{CE68FCAC-9643-4CB8-85A0-65E963CD5F53}"/>
              </a:ext>
            </a:extLst>
          </p:cNvPr>
          <p:cNvSpPr>
            <a:spLocks noGrp="1"/>
          </p:cNvSpPr>
          <p:nvPr/>
        </p:nvSpPr>
        <p:spPr>
          <a:xfrm>
            <a:off x="523875" y="4314825"/>
            <a:ext cx="6953250" cy="247650"/>
          </a:xfrm>
          <a:prstGeom prst="rect">
            <a:avLst/>
          </a:prstGeom>
          <a:solidFill>
            <a:srgbClr val="F9D998"/>
          </a:solidFill>
          <a:ln w="17145">
            <a:solidFill>
              <a:srgbClr val="F28C00"/>
            </a:solidFill>
            <a:prstDash val="solid"/>
          </a:ln>
        </p:spPr>
        <p:txBody>
          <a:bodyPr/>
          <a:lstStyle/>
          <a:p>
            <a:endParaRPr lang="cs-CZ"/>
          </a:p>
        </p:txBody>
      </p:sp>
      <p:sp>
        <p:nvSpPr>
          <p:cNvPr id="508" name="iss-line-160">
            <a:extLst>
              <a:ext uri="{FF2B5EF4-FFF2-40B4-BE49-F238E27FC236}">
                <a16:creationId xmlns:a16="http://schemas.microsoft.com/office/drawing/2014/main" id="{DDC62F7E-AE7B-4C1F-9E86-6E3DBC2A16E1}"/>
              </a:ext>
            </a:extLst>
          </p:cNvPr>
          <p:cNvSpPr>
            <a:spLocks noGrp="1"/>
          </p:cNvSpPr>
          <p:nvPr/>
        </p:nvSpPr>
        <p:spPr>
          <a:xfrm>
            <a:off x="781050" y="4438650"/>
            <a:ext cx="6505575" cy="9525"/>
          </a:xfrm>
          <a:custGeom>
            <a:avLst/>
            <a:gdLst/>
            <a:ahLst/>
            <a:cxnLst/>
            <a:rect l="0" t="0" r="0" b="0"/>
            <a:pathLst>
              <a:path w="6505575" h="9525">
                <a:moveTo>
                  <a:pt x="0" y="0"/>
                </a:moveTo>
                <a:lnTo>
                  <a:pt x="6505575" y="0"/>
                </a:lnTo>
              </a:path>
            </a:pathLst>
          </a:custGeom>
          <a:noFill/>
          <a:ln w="47625">
            <a:solidFill>
              <a:srgbClr val="F28C00"/>
            </a:solidFill>
            <a:prstDash val="solid"/>
          </a:ln>
        </p:spPr>
        <p:txBody>
          <a:bodyPr/>
          <a:lstStyle/>
          <a:p>
            <a:endParaRPr lang="cs-CZ"/>
          </a:p>
        </p:txBody>
      </p:sp>
      <p:sp>
        <p:nvSpPr>
          <p:cNvPr id="509" name="iss-flow-arrow-161">
            <a:extLst>
              <a:ext uri="{FF2B5EF4-FFF2-40B4-BE49-F238E27FC236}">
                <a16:creationId xmlns:a16="http://schemas.microsoft.com/office/drawing/2014/main" id="{22F0A3D2-D93A-44FE-B254-02F1A9321845}"/>
              </a:ext>
            </a:extLst>
          </p:cNvPr>
          <p:cNvSpPr>
            <a:spLocks noGrp="1"/>
          </p:cNvSpPr>
          <p:nvPr/>
        </p:nvSpPr>
        <p:spPr>
          <a:xfrm>
            <a:off x="7162800" y="4376738"/>
            <a:ext cx="123825" cy="123825"/>
          </a:xfrm>
          <a:custGeom>
            <a:avLst/>
            <a:gdLst/>
            <a:ahLst/>
            <a:cxnLst/>
            <a:rect l="0" t="0" r="0" b="0"/>
            <a:pathLst>
              <a:path w="123825" h="123825">
                <a:moveTo>
                  <a:pt x="123825" y="61913"/>
                </a:moveTo>
                <a:lnTo>
                  <a:pt x="0" y="123825"/>
                </a:lnTo>
                <a:lnTo>
                  <a:pt x="0" y="0"/>
                </a:lnTo>
                <a:close/>
              </a:path>
            </a:pathLst>
          </a:custGeom>
          <a:solidFill>
            <a:srgbClr val="F28C00"/>
          </a:solidFill>
          <a:ln w="0">
            <a:solidFill>
              <a:srgbClr val="F28C00"/>
            </a:solidFill>
            <a:prstDash val="solid"/>
          </a:ln>
        </p:spPr>
        <p:txBody>
          <a:bodyPr/>
          <a:lstStyle/>
          <a:p>
            <a:endParaRPr lang="cs-CZ"/>
          </a:p>
        </p:txBody>
      </p:sp>
      <p:sp>
        <p:nvSpPr>
          <p:cNvPr id="510" name="iss-line-162">
            <a:extLst>
              <a:ext uri="{FF2B5EF4-FFF2-40B4-BE49-F238E27FC236}">
                <a16:creationId xmlns:a16="http://schemas.microsoft.com/office/drawing/2014/main" id="{2922D4DF-8672-4B46-9240-8E4BBC4F7ADA}"/>
              </a:ext>
            </a:extLst>
          </p:cNvPr>
          <p:cNvSpPr>
            <a:spLocks noGrp="1"/>
          </p:cNvSpPr>
          <p:nvPr/>
        </p:nvSpPr>
        <p:spPr>
          <a:xfrm>
            <a:off x="3324225" y="3238500"/>
            <a:ext cx="1628775" cy="200025"/>
          </a:xfrm>
          <a:custGeom>
            <a:avLst/>
            <a:gdLst/>
            <a:ahLst/>
            <a:cxnLst/>
            <a:rect l="0" t="0" r="0" b="0"/>
            <a:pathLst>
              <a:path w="1628775" h="200025">
                <a:moveTo>
                  <a:pt x="0" y="0"/>
                </a:moveTo>
                <a:lnTo>
                  <a:pt x="1628775" y="200025"/>
                </a:lnTo>
              </a:path>
            </a:pathLst>
          </a:custGeom>
          <a:noFill/>
          <a:ln w="38100">
            <a:solidFill>
              <a:srgbClr val="0056B1"/>
            </a:solidFill>
            <a:prstDash val="solid"/>
          </a:ln>
        </p:spPr>
        <p:txBody>
          <a:bodyPr/>
          <a:lstStyle/>
          <a:p>
            <a:endParaRPr lang="cs-CZ"/>
          </a:p>
        </p:txBody>
      </p:sp>
      <p:sp>
        <p:nvSpPr>
          <p:cNvPr id="511" name="iss-flow-arrow-163">
            <a:extLst>
              <a:ext uri="{FF2B5EF4-FFF2-40B4-BE49-F238E27FC236}">
                <a16:creationId xmlns:a16="http://schemas.microsoft.com/office/drawing/2014/main" id="{6DAF005C-C74C-4ACA-A4A5-3DADB9D759E1}"/>
              </a:ext>
            </a:extLst>
          </p:cNvPr>
          <p:cNvSpPr>
            <a:spLocks noGrp="1"/>
          </p:cNvSpPr>
          <p:nvPr/>
        </p:nvSpPr>
        <p:spPr>
          <a:xfrm>
            <a:off x="4862690" y="3385533"/>
            <a:ext cx="90310" cy="85086"/>
          </a:xfrm>
          <a:custGeom>
            <a:avLst/>
            <a:gdLst/>
            <a:ahLst/>
            <a:cxnLst/>
            <a:rect l="0" t="0" r="0" b="0"/>
            <a:pathLst>
              <a:path w="90310" h="85086">
                <a:moveTo>
                  <a:pt x="90310" y="52992"/>
                </a:moveTo>
                <a:lnTo>
                  <a:pt x="0" y="85086"/>
                </a:lnTo>
                <a:lnTo>
                  <a:pt x="10449" y="0"/>
                </a:lnTo>
                <a:close/>
              </a:path>
            </a:pathLst>
          </a:custGeom>
          <a:solidFill>
            <a:srgbClr val="0056B1"/>
          </a:solidFill>
          <a:ln w="0">
            <a:solidFill>
              <a:srgbClr val="0056B1"/>
            </a:solidFill>
            <a:prstDash val="solid"/>
          </a:ln>
        </p:spPr>
        <p:txBody>
          <a:bodyPr/>
          <a:lstStyle/>
          <a:p>
            <a:endParaRPr lang="cs-CZ"/>
          </a:p>
        </p:txBody>
      </p:sp>
      <p:sp>
        <p:nvSpPr>
          <p:cNvPr id="512" name="iss-text-164">
            <a:extLst>
              <a:ext uri="{FF2B5EF4-FFF2-40B4-BE49-F238E27FC236}">
                <a16:creationId xmlns:a16="http://schemas.microsoft.com/office/drawing/2014/main" id="{E1B5AEE7-DCF5-43CE-827B-00865CE02100}"/>
              </a:ext>
            </a:extLst>
          </p:cNvPr>
          <p:cNvSpPr>
            <a:spLocks noGrp="1"/>
          </p:cNvSpPr>
          <p:nvPr/>
        </p:nvSpPr>
        <p:spPr>
          <a:xfrm>
            <a:off x="3800475" y="1952625"/>
            <a:ext cx="3143250" cy="381000"/>
          </a:xfrm>
          <a:prstGeom prst="rect">
            <a:avLst/>
          </a:prstGeom>
          <a:noFill/>
          <a:ln w="0">
            <a:noFill/>
            <a:prstDash val="solid"/>
          </a:ln>
        </p:spPr>
        <p:txBody>
          <a:bodyPr wrap="square" lIns="0" tIns="0" rIns="0" bIns="0" anchor="t">
            <a:noAutofit/>
          </a:bodyPr>
          <a:lstStyle>
            <a:defPPr algn="l">
              <a:defRPr sz="2025" b="1">
                <a:solidFill>
                  <a:srgbClr val="063A70"/>
                </a:solidFill>
                <a:latin typeface="Nimbus Sans"/>
                <a:ea typeface="Nimbus Sans"/>
                <a:cs typeface="Nimbus Sans"/>
              </a:defRPr>
            </a:defPPr>
          </a:lstStyle>
          <a:p>
            <a:pPr algn="l">
              <a:defRPr sz="2025" b="1">
                <a:solidFill>
                  <a:srgbClr val="063A70"/>
                </a:solidFill>
                <a:latin typeface="Nimbus Sans"/>
                <a:ea typeface="Nimbus Sans"/>
                <a:cs typeface="Nimbus Sans"/>
              </a:defRPr>
            </a:pPr>
            <a:r>
              <a:rPr sz="2025" b="1">
                <a:solidFill>
                  <a:srgbClr val="063A70"/>
                </a:solidFill>
                <a:latin typeface="Nimbus Sans"/>
                <a:ea typeface="Nimbus Sans"/>
                <a:cs typeface="Nimbus Sans"/>
              </a:rPr>
              <a:t>střídání zemin</a:t>
            </a:r>
          </a:p>
        </p:txBody>
      </p:sp>
      <p:sp>
        <p:nvSpPr>
          <p:cNvPr id="513" name="iss-text-165">
            <a:extLst>
              <a:ext uri="{FF2B5EF4-FFF2-40B4-BE49-F238E27FC236}">
                <a16:creationId xmlns:a16="http://schemas.microsoft.com/office/drawing/2014/main" id="{779AF3EA-7AB9-456B-BBD1-420FABC29D78}"/>
              </a:ext>
            </a:extLst>
          </p:cNvPr>
          <p:cNvSpPr>
            <a:spLocks noGrp="1"/>
          </p:cNvSpPr>
          <p:nvPr/>
        </p:nvSpPr>
        <p:spPr>
          <a:xfrm>
            <a:off x="3571875" y="3524250"/>
            <a:ext cx="3238500" cy="333375"/>
          </a:xfrm>
          <a:prstGeom prst="rect">
            <a:avLst/>
          </a:prstGeom>
          <a:noFill/>
          <a:ln w="0">
            <a:noFill/>
            <a:prstDash val="solid"/>
          </a:ln>
        </p:spPr>
        <p:txBody>
          <a:bodyPr wrap="square" lIns="0" tIns="0" rIns="0" bIns="0" anchor="t">
            <a:noAutofit/>
          </a:bodyPr>
          <a:lstStyle>
            <a:defPPr algn="l">
              <a:defRPr sz="1875" b="0">
                <a:solidFill>
                  <a:srgbClr val="063A70"/>
                </a:solidFill>
                <a:latin typeface="Nimbus Sans"/>
                <a:ea typeface="Nimbus Sans"/>
                <a:cs typeface="Nimbus Sans"/>
              </a:defRPr>
            </a:defPPr>
          </a:lstStyle>
          <a:p>
            <a:pPr algn="l">
              <a:defRPr sz="1875" b="0">
                <a:solidFill>
                  <a:srgbClr val="063A70"/>
                </a:solidFill>
                <a:latin typeface="Nimbus Sans"/>
                <a:ea typeface="Nimbus Sans"/>
                <a:cs typeface="Nimbus Sans"/>
              </a:defRPr>
            </a:pPr>
            <a:r>
              <a:rPr sz="1875" b="0">
                <a:solidFill>
                  <a:srgbClr val="063A70"/>
                </a:solidFill>
                <a:latin typeface="Nimbus Sans"/>
                <a:ea typeface="Nimbus Sans"/>
                <a:cs typeface="Nimbus Sans"/>
              </a:rPr>
              <a:t>rozdílné zhutnění</a:t>
            </a:r>
          </a:p>
        </p:txBody>
      </p:sp>
      <p:sp>
        <p:nvSpPr>
          <p:cNvPr id="514" name="iss-text-166">
            <a:extLst>
              <a:ext uri="{FF2B5EF4-FFF2-40B4-BE49-F238E27FC236}">
                <a16:creationId xmlns:a16="http://schemas.microsoft.com/office/drawing/2014/main" id="{3646FAE7-5A33-485D-B386-F07E215CC39B}"/>
              </a:ext>
            </a:extLst>
          </p:cNvPr>
          <p:cNvSpPr>
            <a:spLocks noGrp="1"/>
          </p:cNvSpPr>
          <p:nvPr/>
        </p:nvSpPr>
        <p:spPr>
          <a:xfrm>
            <a:off x="857250" y="4886325"/>
            <a:ext cx="6477000" cy="400050"/>
          </a:xfrm>
          <a:prstGeom prst="rect">
            <a:avLst/>
          </a:prstGeom>
          <a:noFill/>
          <a:ln w="0">
            <a:noFill/>
            <a:prstDash val="solid"/>
          </a:ln>
        </p:spPr>
        <p:txBody>
          <a:bodyPr wrap="square" lIns="0" tIns="0" rIns="0" bIns="0" anchor="t">
            <a:noAutofit/>
          </a:bodyPr>
          <a:lstStyle>
            <a:defPPr algn="l">
              <a:defRPr sz="2025" b="1">
                <a:solidFill>
                  <a:srgbClr val="F28C00"/>
                </a:solidFill>
                <a:latin typeface="Nimbus Sans"/>
                <a:ea typeface="Nimbus Sans"/>
                <a:cs typeface="Nimbus Sans"/>
              </a:defRPr>
            </a:defPPr>
          </a:lstStyle>
          <a:p>
            <a:pPr algn="l">
              <a:defRPr sz="2025" b="1">
                <a:solidFill>
                  <a:srgbClr val="F28C00"/>
                </a:solidFill>
                <a:latin typeface="Nimbus Sans"/>
                <a:ea typeface="Nimbus Sans"/>
                <a:cs typeface="Nimbus Sans"/>
              </a:defRPr>
            </a:pPr>
            <a:r>
              <a:rPr sz="2025" b="1">
                <a:solidFill>
                  <a:srgbClr val="F28C00"/>
                </a:solidFill>
                <a:latin typeface="Nimbus Sans"/>
                <a:ea typeface="Nimbus Sans"/>
                <a:cs typeface="Nimbus Sans"/>
              </a:rPr>
              <a:t>souvislá propustnější poloha</a:t>
            </a:r>
          </a:p>
        </p:txBody>
      </p:sp>
      <p:sp>
        <p:nvSpPr>
          <p:cNvPr id="515" name="iss-text-167">
            <a:extLst>
              <a:ext uri="{FF2B5EF4-FFF2-40B4-BE49-F238E27FC236}">
                <a16:creationId xmlns:a16="http://schemas.microsoft.com/office/drawing/2014/main" id="{6805F489-4B19-47D4-9647-ACE0803EAB1A}"/>
              </a:ext>
            </a:extLst>
          </p:cNvPr>
          <p:cNvSpPr>
            <a:spLocks noGrp="1"/>
          </p:cNvSpPr>
          <p:nvPr/>
        </p:nvSpPr>
        <p:spPr>
          <a:xfrm>
            <a:off x="7813259" y="1577728"/>
            <a:ext cx="3956491" cy="790575"/>
          </a:xfrm>
          <a:prstGeom prst="rect">
            <a:avLst/>
          </a:prstGeom>
          <a:noFill/>
          <a:ln w="0">
            <a:noFill/>
            <a:prstDash val="solid"/>
          </a:ln>
        </p:spPr>
        <p:txBody>
          <a:bodyPr wrap="square" lIns="0" tIns="0" rIns="0" bIns="0" anchor="t">
            <a:noAutofit/>
          </a:bodyPr>
          <a:lstStyle>
            <a:defPPr algn="l">
              <a:defRPr sz="2250" b="1">
                <a:solidFill>
                  <a:srgbClr val="063A70"/>
                </a:solidFill>
                <a:latin typeface="Nimbus Sans"/>
                <a:ea typeface="Nimbus Sans"/>
                <a:cs typeface="Nimbus Sans"/>
              </a:defRPr>
            </a:defPPr>
          </a:lstStyle>
          <a:p>
            <a:pPr>
              <a:defRPr sz="2250" b="1">
                <a:solidFill>
                  <a:srgbClr val="063A70"/>
                </a:solidFill>
                <a:latin typeface="Nimbus Sans"/>
                <a:ea typeface="Nimbus Sans"/>
                <a:cs typeface="Nimbus Sans"/>
              </a:defRPr>
            </a:pPr>
            <a:r>
              <a:rPr lang="cs-CZ" sz="2250" b="1" dirty="0">
                <a:solidFill>
                  <a:srgbClr val="063A70"/>
                </a:solidFill>
                <a:latin typeface="Nimbus Sans"/>
              </a:rPr>
              <a:t>1 % průřezu</a:t>
            </a:r>
          </a:p>
          <a:p>
            <a:pPr>
              <a:defRPr sz="2250" b="1">
                <a:solidFill>
                  <a:srgbClr val="063A70"/>
                </a:solidFill>
                <a:latin typeface="Nimbus Sans"/>
                <a:ea typeface="Nimbus Sans"/>
                <a:cs typeface="Nimbus Sans"/>
              </a:defRPr>
            </a:pPr>
            <a:r>
              <a:rPr lang="cs-CZ" sz="2250" b="1" dirty="0">
                <a:solidFill>
                  <a:srgbClr val="063A70"/>
                </a:solidFill>
                <a:latin typeface="Nimbus Sans"/>
                <a:ea typeface="Nimbus Sans"/>
                <a:cs typeface="Nimbus Sans"/>
              </a:rPr>
              <a:t>písek </a:t>
            </a:r>
          </a:p>
          <a:p>
            <a:pPr>
              <a:defRPr sz="2250" b="1">
                <a:solidFill>
                  <a:srgbClr val="063A70"/>
                </a:solidFill>
                <a:latin typeface="Nimbus Sans"/>
                <a:ea typeface="Nimbus Sans"/>
                <a:cs typeface="Nimbus Sans"/>
              </a:defRPr>
            </a:pPr>
            <a:r>
              <a:rPr lang="cs-CZ" sz="2250" b="1" dirty="0">
                <a:solidFill>
                  <a:srgbClr val="063A70"/>
                </a:solidFill>
                <a:latin typeface="Nimbus Sans"/>
                <a:ea typeface="Nimbus Sans"/>
                <a:cs typeface="Nimbus Sans"/>
              </a:rPr>
              <a:t>K=10</a:t>
            </a:r>
            <a:r>
              <a:rPr lang="cs-CZ" sz="2250" b="1" baseline="30000" dirty="0">
                <a:solidFill>
                  <a:srgbClr val="063A70"/>
                </a:solidFill>
                <a:latin typeface="Nimbus Sans"/>
                <a:ea typeface="Nimbus Sans"/>
                <a:cs typeface="Nimbus Sans"/>
              </a:rPr>
              <a:t>-4</a:t>
            </a:r>
            <a:r>
              <a:rPr lang="cs-CZ" sz="2250" b="1" dirty="0">
                <a:solidFill>
                  <a:srgbClr val="063A70"/>
                </a:solidFill>
                <a:latin typeface="Nimbus Sans"/>
                <a:ea typeface="Nimbus Sans"/>
                <a:cs typeface="Nimbus Sans"/>
              </a:rPr>
              <a:t> m/s</a:t>
            </a:r>
            <a:endParaRPr sz="2250" b="1" dirty="0">
              <a:solidFill>
                <a:srgbClr val="063A70"/>
              </a:solidFill>
              <a:latin typeface="Nimbus Sans"/>
              <a:ea typeface="Nimbus Sans"/>
              <a:cs typeface="Nimbus Sans"/>
            </a:endParaRPr>
          </a:p>
        </p:txBody>
      </p:sp>
      <p:sp>
        <p:nvSpPr>
          <p:cNvPr id="516" name="iss-text-168">
            <a:extLst>
              <a:ext uri="{FF2B5EF4-FFF2-40B4-BE49-F238E27FC236}">
                <a16:creationId xmlns:a16="http://schemas.microsoft.com/office/drawing/2014/main" id="{121DF663-D7AF-4661-B5A9-DE5BDAF59D5D}"/>
              </a:ext>
            </a:extLst>
          </p:cNvPr>
          <p:cNvSpPr>
            <a:spLocks noGrp="1"/>
          </p:cNvSpPr>
          <p:nvPr/>
        </p:nvSpPr>
        <p:spPr>
          <a:xfrm>
            <a:off x="7813259" y="2808219"/>
            <a:ext cx="3899758" cy="1066800"/>
          </a:xfrm>
          <a:prstGeom prst="rect">
            <a:avLst/>
          </a:prstGeom>
          <a:noFill/>
          <a:ln w="0">
            <a:noFill/>
            <a:prstDash val="solid"/>
          </a:ln>
        </p:spPr>
        <p:txBody>
          <a:bodyPr wrap="square" lIns="0" tIns="0" rIns="0" bIns="0" anchor="t">
            <a:noAutofit/>
          </a:bodyPr>
          <a:lstStyle>
            <a:defPPr algn="l">
              <a:defRPr sz="2250" b="1">
                <a:solidFill>
                  <a:srgbClr val="063A70"/>
                </a:solidFill>
                <a:latin typeface="Nimbus Sans"/>
                <a:ea typeface="Nimbus Sans"/>
                <a:cs typeface="Nimbus Sans"/>
              </a:defRPr>
            </a:defPPr>
          </a:lstStyle>
          <a:p>
            <a:pPr>
              <a:defRPr sz="2250" b="1">
                <a:solidFill>
                  <a:srgbClr val="063A70"/>
                </a:solidFill>
                <a:latin typeface="Nimbus Sans"/>
                <a:ea typeface="Nimbus Sans"/>
                <a:cs typeface="Nimbus Sans"/>
              </a:defRPr>
            </a:pPr>
            <a:r>
              <a:rPr lang="cs-CZ" sz="2250" b="1" dirty="0">
                <a:solidFill>
                  <a:srgbClr val="063A70"/>
                </a:solidFill>
                <a:latin typeface="Nimbus Sans"/>
              </a:rPr>
              <a:t>99 % průřezu </a:t>
            </a:r>
          </a:p>
          <a:p>
            <a:pPr>
              <a:defRPr sz="2250" b="1">
                <a:solidFill>
                  <a:srgbClr val="063A70"/>
                </a:solidFill>
                <a:latin typeface="Nimbus Sans"/>
                <a:ea typeface="Nimbus Sans"/>
                <a:cs typeface="Nimbus Sans"/>
              </a:defRPr>
            </a:pPr>
            <a:r>
              <a:rPr lang="cs-CZ" sz="2250" b="1" dirty="0" err="1">
                <a:solidFill>
                  <a:srgbClr val="063A70"/>
                </a:solidFill>
                <a:latin typeface="Nimbus Sans"/>
              </a:rPr>
              <a:t>jílovito</a:t>
            </a:r>
            <a:r>
              <a:rPr lang="cs-CZ" sz="2250" b="1" dirty="0">
                <a:solidFill>
                  <a:srgbClr val="063A70"/>
                </a:solidFill>
                <a:latin typeface="Nimbus Sans"/>
              </a:rPr>
              <a:t>-písčitá zemina, </a:t>
            </a:r>
          </a:p>
          <a:p>
            <a:pPr>
              <a:defRPr sz="2250" b="1">
                <a:solidFill>
                  <a:srgbClr val="063A70"/>
                </a:solidFill>
                <a:latin typeface="Nimbus Sans"/>
                <a:ea typeface="Nimbus Sans"/>
                <a:cs typeface="Nimbus Sans"/>
              </a:defRPr>
            </a:pPr>
            <a:r>
              <a:rPr lang="cs-CZ" sz="2250" b="1" dirty="0">
                <a:solidFill>
                  <a:srgbClr val="063A70"/>
                </a:solidFill>
                <a:latin typeface="Nimbus Sans"/>
              </a:rPr>
              <a:t>K = 10⁻⁷ m/s</a:t>
            </a:r>
            <a:endParaRPr lang="cs-CZ" sz="2250" b="1" dirty="0">
              <a:solidFill>
                <a:srgbClr val="063A70"/>
              </a:solidFill>
              <a:latin typeface="Nimbus Sans"/>
              <a:ea typeface="Nimbus Sans"/>
              <a:cs typeface="Nimbus Sans"/>
            </a:endParaRPr>
          </a:p>
        </p:txBody>
      </p:sp>
      <p:sp>
        <p:nvSpPr>
          <p:cNvPr id="517" name="iss-text-169">
            <a:extLst>
              <a:ext uri="{FF2B5EF4-FFF2-40B4-BE49-F238E27FC236}">
                <a16:creationId xmlns:a16="http://schemas.microsoft.com/office/drawing/2014/main" id="{49EDF16C-8268-4A98-A5AF-B0178EFC3291}"/>
              </a:ext>
            </a:extLst>
          </p:cNvPr>
          <p:cNvSpPr>
            <a:spLocks noGrp="1"/>
          </p:cNvSpPr>
          <p:nvPr/>
        </p:nvSpPr>
        <p:spPr>
          <a:xfrm>
            <a:off x="7813259" y="4010198"/>
            <a:ext cx="3571875" cy="962025"/>
          </a:xfrm>
          <a:prstGeom prst="rect">
            <a:avLst/>
          </a:prstGeom>
          <a:noFill/>
          <a:ln w="0">
            <a:noFill/>
            <a:prstDash val="solid"/>
          </a:ln>
        </p:spPr>
        <p:txBody>
          <a:bodyPr wrap="square" lIns="0" tIns="0" rIns="0" bIns="0" anchor="t">
            <a:noAutofit/>
          </a:bodyPr>
          <a:lstStyle>
            <a:defPPr algn="l">
              <a:defRPr sz="6150" b="1">
                <a:solidFill>
                  <a:srgbClr val="F28C00"/>
                </a:solidFill>
                <a:latin typeface="Nimbus Sans"/>
                <a:ea typeface="Nimbus Sans"/>
                <a:cs typeface="Nimbus Sans"/>
              </a:defRPr>
            </a:defPPr>
          </a:lstStyle>
          <a:p>
            <a:pPr algn="l">
              <a:defRPr sz="6150" b="1">
                <a:solidFill>
                  <a:srgbClr val="F28C00"/>
                </a:solidFill>
                <a:latin typeface="Nimbus Sans"/>
                <a:ea typeface="Nimbus Sans"/>
                <a:cs typeface="Nimbus Sans"/>
              </a:defRPr>
            </a:pPr>
            <a:r>
              <a:rPr sz="6150" b="1" dirty="0">
                <a:solidFill>
                  <a:srgbClr val="F28C00"/>
                </a:solidFill>
                <a:latin typeface="Nimbus Sans"/>
                <a:ea typeface="Nimbus Sans"/>
                <a:cs typeface="Nimbus Sans"/>
              </a:rPr>
              <a:t>≈ 91 %</a:t>
            </a:r>
          </a:p>
        </p:txBody>
      </p:sp>
      <p:sp>
        <p:nvSpPr>
          <p:cNvPr id="518" name="iss-text-170">
            <a:extLst>
              <a:ext uri="{FF2B5EF4-FFF2-40B4-BE49-F238E27FC236}">
                <a16:creationId xmlns:a16="http://schemas.microsoft.com/office/drawing/2014/main" id="{8023E48D-7DF5-462B-92EB-72D1BAAA18A1}"/>
              </a:ext>
            </a:extLst>
          </p:cNvPr>
          <p:cNvSpPr>
            <a:spLocks noGrp="1"/>
          </p:cNvSpPr>
          <p:nvPr/>
        </p:nvSpPr>
        <p:spPr>
          <a:xfrm>
            <a:off x="7769162" y="5061480"/>
            <a:ext cx="3476625" cy="428625"/>
          </a:xfrm>
          <a:prstGeom prst="rect">
            <a:avLst/>
          </a:prstGeom>
          <a:noFill/>
          <a:ln w="0">
            <a:noFill/>
            <a:prstDash val="solid"/>
          </a:ln>
        </p:spPr>
        <p:txBody>
          <a:bodyPr wrap="square" lIns="0" tIns="0" rIns="0" bIns="0" anchor="t">
            <a:noAutofit/>
          </a:bodyPr>
          <a:lstStyle>
            <a:defPPr algn="l">
              <a:defRPr sz="2250" b="1">
                <a:solidFill>
                  <a:srgbClr val="063A70"/>
                </a:solidFill>
                <a:latin typeface="Nimbus Sans"/>
                <a:ea typeface="Nimbus Sans"/>
                <a:cs typeface="Nimbus Sans"/>
              </a:defRPr>
            </a:defPPr>
          </a:lstStyle>
          <a:p>
            <a:pPr algn="l">
              <a:defRPr sz="2250" b="1">
                <a:solidFill>
                  <a:srgbClr val="063A70"/>
                </a:solidFill>
                <a:latin typeface="Nimbus Sans"/>
                <a:ea typeface="Nimbus Sans"/>
                <a:cs typeface="Nimbus Sans"/>
              </a:defRPr>
            </a:pPr>
            <a:r>
              <a:rPr sz="2250" b="1" dirty="0" err="1">
                <a:solidFill>
                  <a:srgbClr val="063A70"/>
                </a:solidFill>
                <a:latin typeface="Nimbus Sans"/>
                <a:ea typeface="Nimbus Sans"/>
                <a:cs typeface="Nimbus Sans"/>
              </a:rPr>
              <a:t>celkového</a:t>
            </a:r>
            <a:r>
              <a:rPr sz="2250" b="1" dirty="0">
                <a:solidFill>
                  <a:srgbClr val="063A70"/>
                </a:solidFill>
                <a:latin typeface="Nimbus Sans"/>
                <a:ea typeface="Nimbus Sans"/>
                <a:cs typeface="Nimbus Sans"/>
              </a:rPr>
              <a:t> </a:t>
            </a:r>
            <a:r>
              <a:rPr sz="2250" b="1" dirty="0" err="1">
                <a:solidFill>
                  <a:srgbClr val="063A70"/>
                </a:solidFill>
                <a:latin typeface="Nimbus Sans"/>
                <a:ea typeface="Nimbus Sans"/>
                <a:cs typeface="Nimbus Sans"/>
              </a:rPr>
              <a:t>průtoku</a:t>
            </a:r>
            <a:r>
              <a:rPr lang="cs-CZ" sz="2250" b="1" dirty="0">
                <a:solidFill>
                  <a:srgbClr val="063A70"/>
                </a:solidFill>
                <a:latin typeface="Nimbus Sans"/>
                <a:ea typeface="Nimbus Sans"/>
                <a:cs typeface="Nimbus Sans"/>
              </a:rPr>
              <a:t> probíhá pískem</a:t>
            </a:r>
            <a:endParaRPr sz="2250" b="1" dirty="0">
              <a:solidFill>
                <a:srgbClr val="063A70"/>
              </a:solidFill>
              <a:latin typeface="Nimbus Sans"/>
              <a:ea typeface="Nimbus Sans"/>
              <a:cs typeface="Nimbus Sans"/>
            </a:endParaRPr>
          </a:p>
        </p:txBody>
      </p:sp>
      <p:sp>
        <p:nvSpPr>
          <p:cNvPr id="519" name="iss-text-171">
            <a:extLst>
              <a:ext uri="{FF2B5EF4-FFF2-40B4-BE49-F238E27FC236}">
                <a16:creationId xmlns:a16="http://schemas.microsoft.com/office/drawing/2014/main" id="{DF7EFD1F-7574-4A6F-B4B3-E47425FF8664}"/>
              </a:ext>
            </a:extLst>
          </p:cNvPr>
          <p:cNvSpPr>
            <a:spLocks noGrp="1"/>
          </p:cNvSpPr>
          <p:nvPr/>
        </p:nvSpPr>
        <p:spPr>
          <a:xfrm>
            <a:off x="7758780" y="5806039"/>
            <a:ext cx="3476625" cy="762000"/>
          </a:xfrm>
          <a:prstGeom prst="rect">
            <a:avLst/>
          </a:prstGeom>
          <a:noFill/>
          <a:ln w="0">
            <a:noFill/>
            <a:prstDash val="solid"/>
          </a:ln>
        </p:spPr>
        <p:txBody>
          <a:bodyPr wrap="square" lIns="0" tIns="0" rIns="0" bIns="0" anchor="t">
            <a:noAutofit/>
          </a:bodyPr>
          <a:lstStyle>
            <a:defPPr algn="l">
              <a:defRPr sz="1725" b="0">
                <a:solidFill>
                  <a:srgbClr val="516477"/>
                </a:solidFill>
                <a:latin typeface="Nimbus Sans"/>
                <a:ea typeface="Nimbus Sans"/>
                <a:cs typeface="Nimbus Sans"/>
              </a:defRPr>
            </a:defPPr>
          </a:lstStyle>
          <a:p>
            <a:pPr algn="l">
              <a:defRPr sz="1725" b="0">
                <a:solidFill>
                  <a:srgbClr val="516477"/>
                </a:solidFill>
                <a:latin typeface="Nimbus Sans"/>
                <a:ea typeface="Nimbus Sans"/>
                <a:cs typeface="Nimbus Sans"/>
              </a:defRPr>
            </a:pPr>
            <a:r>
              <a:rPr sz="1725" b="0" dirty="0" err="1">
                <a:solidFill>
                  <a:srgbClr val="516477"/>
                </a:solidFill>
                <a:latin typeface="Nimbus Sans"/>
                <a:ea typeface="Nimbus Sans"/>
                <a:cs typeface="Nimbus Sans"/>
              </a:rPr>
              <a:t>Paralelní</a:t>
            </a:r>
            <a:r>
              <a:rPr sz="1725" b="0" dirty="0">
                <a:solidFill>
                  <a:srgbClr val="516477"/>
                </a:solidFill>
                <a:latin typeface="Nimbus Sans"/>
                <a:ea typeface="Nimbus Sans"/>
                <a:cs typeface="Nimbus Sans"/>
              </a:rPr>
              <a:t> </a:t>
            </a:r>
            <a:r>
              <a:rPr sz="1725" b="0" dirty="0" err="1">
                <a:solidFill>
                  <a:srgbClr val="516477"/>
                </a:solidFill>
                <a:latin typeface="Nimbus Sans"/>
                <a:ea typeface="Nimbus Sans"/>
                <a:cs typeface="Nimbus Sans"/>
              </a:rPr>
              <a:t>zóny</a:t>
            </a:r>
            <a:r>
              <a:rPr sz="1725" b="0" dirty="0">
                <a:solidFill>
                  <a:srgbClr val="516477"/>
                </a:solidFill>
                <a:latin typeface="Nimbus Sans"/>
                <a:ea typeface="Nimbus Sans"/>
                <a:cs typeface="Nimbus Sans"/>
              </a:rPr>
              <a:t>, </a:t>
            </a:r>
            <a:r>
              <a:rPr sz="1725" b="0" dirty="0" err="1">
                <a:solidFill>
                  <a:srgbClr val="516477"/>
                </a:solidFill>
                <a:latin typeface="Nimbus Sans"/>
                <a:ea typeface="Nimbus Sans"/>
                <a:cs typeface="Nimbus Sans"/>
              </a:rPr>
              <a:t>stejný</a:t>
            </a:r>
            <a:r>
              <a:rPr sz="1725" b="0" dirty="0">
                <a:solidFill>
                  <a:srgbClr val="516477"/>
                </a:solidFill>
                <a:latin typeface="Nimbus Sans"/>
                <a:ea typeface="Nimbus Sans"/>
                <a:cs typeface="Nimbus Sans"/>
              </a:rPr>
              <a:t> gradient</a:t>
            </a:r>
          </a:p>
        </p:txBody>
      </p:sp>
      <p:sp>
        <p:nvSpPr>
          <p:cNvPr id="520" name="iss-text-172">
            <a:extLst>
              <a:ext uri="{FF2B5EF4-FFF2-40B4-BE49-F238E27FC236}">
                <a16:creationId xmlns:a16="http://schemas.microsoft.com/office/drawing/2014/main" id="{B970756C-0A2A-49A6-AC30-550BF76BC2EB}"/>
              </a:ext>
            </a:extLst>
          </p:cNvPr>
          <p:cNvSpPr>
            <a:spLocks noGrp="1"/>
          </p:cNvSpPr>
          <p:nvPr/>
        </p:nvSpPr>
        <p:spPr>
          <a:xfrm>
            <a:off x="523875" y="5553075"/>
            <a:ext cx="10763250" cy="409575"/>
          </a:xfrm>
          <a:prstGeom prst="rect">
            <a:avLst/>
          </a:prstGeom>
          <a:noFill/>
          <a:ln w="0">
            <a:noFill/>
            <a:prstDash val="solid"/>
          </a:ln>
        </p:spPr>
        <p:txBody>
          <a:bodyPr wrap="square" lIns="0" tIns="0" rIns="0" bIns="0" anchor="t">
            <a:noAutofit/>
          </a:bodyPr>
          <a:lstStyle>
            <a:defPPr algn="l">
              <a:defRPr sz="2100" b="1">
                <a:solidFill>
                  <a:srgbClr val="063A70"/>
                </a:solidFill>
                <a:latin typeface="Nimbus Sans"/>
                <a:ea typeface="Nimbus Sans"/>
                <a:cs typeface="Nimbus Sans"/>
              </a:defRPr>
            </a:defPPr>
          </a:lstStyle>
          <a:p>
            <a:pPr algn="l">
              <a:defRPr sz="2100" b="1">
                <a:solidFill>
                  <a:srgbClr val="063A70"/>
                </a:solidFill>
                <a:latin typeface="Nimbus Sans"/>
                <a:ea typeface="Nimbus Sans"/>
                <a:cs typeface="Nimbus Sans"/>
              </a:defRPr>
            </a:pPr>
            <a:r>
              <a:rPr sz="2100" b="1" dirty="0" err="1">
                <a:solidFill>
                  <a:srgbClr val="063A70"/>
                </a:solidFill>
                <a:latin typeface="Nimbus Sans"/>
                <a:ea typeface="Nimbus Sans"/>
                <a:cs typeface="Nimbus Sans"/>
              </a:rPr>
              <a:t>Rozhoduje</a:t>
            </a:r>
            <a:r>
              <a:rPr sz="2100" b="1" dirty="0">
                <a:solidFill>
                  <a:srgbClr val="063A70"/>
                </a:solidFill>
                <a:latin typeface="Nimbus Sans"/>
                <a:ea typeface="Nimbus Sans"/>
                <a:cs typeface="Nimbus Sans"/>
              </a:rPr>
              <a:t> </a:t>
            </a:r>
            <a:r>
              <a:rPr sz="2100" b="1" dirty="0" err="1">
                <a:solidFill>
                  <a:srgbClr val="063A70"/>
                </a:solidFill>
                <a:latin typeface="Nimbus Sans"/>
                <a:ea typeface="Nimbus Sans"/>
                <a:cs typeface="Nimbus Sans"/>
              </a:rPr>
              <a:t>také</a:t>
            </a:r>
            <a:r>
              <a:rPr sz="2100" b="1" dirty="0">
                <a:solidFill>
                  <a:srgbClr val="063A70"/>
                </a:solidFill>
                <a:latin typeface="Nimbus Sans"/>
                <a:ea typeface="Nimbus Sans"/>
                <a:cs typeface="Nimbus Sans"/>
              </a:rPr>
              <a:t> </a:t>
            </a:r>
            <a:r>
              <a:rPr sz="2100" b="1" dirty="0" err="1">
                <a:solidFill>
                  <a:srgbClr val="063A70"/>
                </a:solidFill>
                <a:latin typeface="Nimbus Sans"/>
                <a:ea typeface="Nimbus Sans"/>
                <a:cs typeface="Nimbus Sans"/>
              </a:rPr>
              <a:t>propojení</a:t>
            </a:r>
            <a:r>
              <a:rPr sz="2100" b="1" dirty="0">
                <a:solidFill>
                  <a:srgbClr val="063A70"/>
                </a:solidFill>
                <a:latin typeface="Nimbus Sans"/>
                <a:ea typeface="Nimbus Sans"/>
                <a:cs typeface="Nimbus Sans"/>
              </a:rPr>
              <a:t> </a:t>
            </a:r>
            <a:r>
              <a:rPr sz="2100" b="1" dirty="0" err="1">
                <a:solidFill>
                  <a:srgbClr val="063A70"/>
                </a:solidFill>
                <a:latin typeface="Nimbus Sans"/>
                <a:ea typeface="Nimbus Sans"/>
                <a:cs typeface="Nimbus Sans"/>
              </a:rPr>
              <a:t>propustných</a:t>
            </a:r>
            <a:r>
              <a:rPr sz="2100" b="1" dirty="0">
                <a:solidFill>
                  <a:srgbClr val="063A70"/>
                </a:solidFill>
                <a:latin typeface="Nimbus Sans"/>
                <a:ea typeface="Nimbus Sans"/>
                <a:cs typeface="Nimbus Sans"/>
              </a:rPr>
              <a:t> </a:t>
            </a:r>
            <a:r>
              <a:rPr sz="2100" b="1" dirty="0" err="1">
                <a:solidFill>
                  <a:srgbClr val="063A70"/>
                </a:solidFill>
                <a:latin typeface="Nimbus Sans"/>
                <a:ea typeface="Nimbus Sans"/>
                <a:cs typeface="Nimbus Sans"/>
              </a:rPr>
              <a:t>poloh</a:t>
            </a:r>
            <a:endParaRPr sz="2100" b="1" dirty="0">
              <a:solidFill>
                <a:srgbClr val="063A70"/>
              </a:solidFill>
              <a:latin typeface="Nimbus Sans"/>
              <a:ea typeface="Nimbus Sans"/>
              <a:cs typeface="Nimbus Sans"/>
            </a:endParaRPr>
          </a:p>
        </p:txBody>
      </p:sp>
      <p:sp>
        <p:nvSpPr>
          <p:cNvPr id="521" name="iss-text-173">
            <a:extLst>
              <a:ext uri="{FF2B5EF4-FFF2-40B4-BE49-F238E27FC236}">
                <a16:creationId xmlns:a16="http://schemas.microsoft.com/office/drawing/2014/main" id="{3AA4C8AB-E68C-4826-9D6B-5D5B1549FA91}"/>
              </a:ext>
            </a:extLst>
          </p:cNvPr>
          <p:cNvSpPr>
            <a:spLocks noGrp="1"/>
          </p:cNvSpPr>
          <p:nvPr/>
        </p:nvSpPr>
        <p:spPr>
          <a:xfrm>
            <a:off x="428625" y="6029325"/>
            <a:ext cx="11049000" cy="209550"/>
          </a:xfrm>
          <a:prstGeom prst="rect">
            <a:avLst/>
          </a:prstGeom>
          <a:noFill/>
          <a:ln w="0">
            <a:noFill/>
            <a:prstDash val="solid"/>
          </a:ln>
        </p:spPr>
        <p:txBody>
          <a:bodyPr wrap="square" lIns="0" tIns="0" rIns="0" bIns="0" anchor="t">
            <a:noAutofit/>
          </a:bodyPr>
          <a:lstStyle>
            <a:defPPr algn="l">
              <a:defRPr sz="1013" b="0">
                <a:solidFill>
                  <a:srgbClr val="516477"/>
                </a:solidFill>
                <a:latin typeface="Nimbus Sans"/>
                <a:ea typeface="Nimbus Sans"/>
                <a:cs typeface="Nimbus Sans"/>
              </a:defRPr>
            </a:defPPr>
          </a:lstStyle>
          <a:p>
            <a:pPr algn="l">
              <a:defRPr sz="1013" b="0">
                <a:solidFill>
                  <a:srgbClr val="516477"/>
                </a:solidFill>
                <a:latin typeface="Nimbus Sans"/>
                <a:ea typeface="Nimbus Sans"/>
                <a:cs typeface="Nimbus Sans"/>
              </a:defRPr>
            </a:pPr>
            <a:r>
              <a:rPr sz="1013" b="0">
                <a:solidFill>
                  <a:srgbClr val="516477"/>
                </a:solidFill>
                <a:latin typeface="Nimbus Sans"/>
                <a:ea typeface="Nimbus Sans"/>
                <a:cs typeface="Nimbus Sans"/>
              </a:rPr>
              <a:t>Upraveno podle USBR, DS 13/8, obr. B-1 a kap. 8.3.2.3. Schéma bez měřítka; výpočet není údajem o Hradečnu.</a:t>
            </a:r>
          </a:p>
        </p:txBody>
      </p:sp>
    </p:spTree>
    <p:extLst>
      <p:ext uri="{BB962C8B-B14F-4D97-AF65-F5344CB8AC3E}">
        <p14:creationId xmlns:p14="http://schemas.microsoft.com/office/powerpoint/2010/main" val="13144536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3C9B31-9D5C-A028-9FCD-6E4811E9B1D6}"/>
            </a:ext>
          </a:extLst>
        </p:cNvPr>
        <p:cNvGrpSpPr/>
        <p:nvPr/>
      </p:nvGrpSpPr>
      <p:grpSpPr>
        <a:xfrm>
          <a:off x="0" y="0"/>
          <a:ext cx="0" cy="0"/>
          <a:chOff x="0" y="0"/>
          <a:chExt cx="0" cy="0"/>
        </a:xfrm>
      </p:grpSpPr>
      <p:pic>
        <p:nvPicPr>
          <p:cNvPr id="13" name="Obrázek 12">
            <a:extLst>
              <a:ext uri="{FF2B5EF4-FFF2-40B4-BE49-F238E27FC236}">
                <a16:creationId xmlns:a16="http://schemas.microsoft.com/office/drawing/2014/main" id="{75AFCD4B-21FA-64D0-8A1E-469EB89E5238}"/>
              </a:ext>
            </a:extLst>
          </p:cNvPr>
          <p:cNvPicPr>
            <a:picLocks noChangeAspect="1"/>
          </p:cNvPicPr>
          <p:nvPr/>
        </p:nvPicPr>
        <p:blipFill>
          <a:blip r:embed="rId3"/>
          <a:stretch>
            <a:fillRect/>
          </a:stretch>
        </p:blipFill>
        <p:spPr>
          <a:xfrm rot="5400000">
            <a:off x="8535748" y="3189048"/>
            <a:ext cx="6858000" cy="479904"/>
          </a:xfrm>
          <a:prstGeom prst="rect">
            <a:avLst/>
          </a:prstGeom>
        </p:spPr>
      </p:pic>
      <p:sp>
        <p:nvSpPr>
          <p:cNvPr id="9" name="Obdélník 8">
            <a:extLst>
              <a:ext uri="{FF2B5EF4-FFF2-40B4-BE49-F238E27FC236}">
                <a16:creationId xmlns:a16="http://schemas.microsoft.com/office/drawing/2014/main" id="{2F0D1DE8-F857-4EF1-E42C-37802A8634DF}"/>
              </a:ext>
            </a:extLst>
          </p:cNvPr>
          <p:cNvSpPr/>
          <p:nvPr/>
        </p:nvSpPr>
        <p:spPr>
          <a:xfrm>
            <a:off x="0" y="6328132"/>
            <a:ext cx="12192000" cy="529868"/>
          </a:xfrm>
          <a:prstGeom prst="rect">
            <a:avLst/>
          </a:prstGeom>
          <a:solidFill>
            <a:srgbClr val="0056B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cs-CZ" b="1" dirty="0">
                <a:latin typeface="Nimbus Sans"/>
                <a:ea typeface="Nimbus Sans"/>
                <a:cs typeface="Nimbus Sans"/>
              </a:rPr>
              <a:t>Ing. Ondřej Lhotský, Ph.D. </a:t>
            </a:r>
            <a:r>
              <a:rPr lang="cs-CZ" dirty="0">
                <a:latin typeface="Nimbus Sans"/>
                <a:ea typeface="Nimbus Sans"/>
                <a:cs typeface="Nimbus Sans"/>
              </a:rPr>
              <a:t>ondrej.lhotsky@dekonta.cz</a:t>
            </a:r>
            <a:r>
              <a:rPr lang="cs-CZ" b="1" dirty="0">
                <a:latin typeface="Nimbus Sans"/>
                <a:ea typeface="Nimbus Sans"/>
                <a:cs typeface="Nimbus Sans"/>
              </a:rPr>
              <a:t> </a:t>
            </a:r>
            <a:endParaRPr lang="cs-CZ" dirty="0"/>
          </a:p>
        </p:txBody>
      </p:sp>
      <p:pic>
        <p:nvPicPr>
          <p:cNvPr id="11" name="Obrázek 10">
            <a:extLst>
              <a:ext uri="{FF2B5EF4-FFF2-40B4-BE49-F238E27FC236}">
                <a16:creationId xmlns:a16="http://schemas.microsoft.com/office/drawing/2014/main" id="{5F8D56A5-386A-0A74-D282-37C7B65AEF3D}"/>
              </a:ext>
            </a:extLst>
          </p:cNvPr>
          <p:cNvPicPr>
            <a:picLocks noChangeAspect="1"/>
          </p:cNvPicPr>
          <p:nvPr/>
        </p:nvPicPr>
        <p:blipFill>
          <a:blip r:embed="rId4"/>
          <a:stretch>
            <a:fillRect/>
          </a:stretch>
        </p:blipFill>
        <p:spPr>
          <a:xfrm>
            <a:off x="110989" y="6328132"/>
            <a:ext cx="1534226" cy="514960"/>
          </a:xfrm>
          <a:prstGeom prst="rect">
            <a:avLst/>
          </a:prstGeom>
        </p:spPr>
      </p:pic>
      <p:sp>
        <p:nvSpPr>
          <p:cNvPr id="15" name="process-node-1">
            <a:extLst>
              <a:ext uri="{FF2B5EF4-FFF2-40B4-BE49-F238E27FC236}">
                <a16:creationId xmlns:a16="http://schemas.microsoft.com/office/drawing/2014/main" id="{6A772464-1A6C-1420-FED7-11EA72522321}"/>
              </a:ext>
            </a:extLst>
          </p:cNvPr>
          <p:cNvSpPr>
            <a:spLocks noGrp="1"/>
          </p:cNvSpPr>
          <p:nvPr/>
        </p:nvSpPr>
        <p:spPr>
          <a:xfrm>
            <a:off x="433292" y="344485"/>
            <a:ext cx="756000" cy="756000"/>
          </a:xfrm>
          <a:prstGeom prst="ellipse">
            <a:avLst/>
          </a:prstGeom>
          <a:solidFill>
            <a:srgbClr val="F28C00"/>
          </a:solidFill>
          <a:ln w="28575">
            <a:solidFill>
              <a:srgbClr val="F7F9FB"/>
            </a:solidFill>
            <a:prstDash val="solid"/>
          </a:ln>
        </p:spPr>
        <p:txBody>
          <a:bodyPr lIns="0" tIns="0" rIns="0" bIns="0" anchor="ctr">
            <a:noAutofit/>
          </a:bodyPr>
          <a:lstStyle/>
          <a:p>
            <a:pPr algn="ctr">
              <a:defRPr sz="1050" b="1">
                <a:solidFill>
                  <a:srgbClr val="FFFFFF"/>
                </a:solidFill>
                <a:latin typeface="Nimbus Sans"/>
                <a:ea typeface="Nimbus Sans"/>
                <a:cs typeface="Nimbus Sans"/>
              </a:defRPr>
            </a:pPr>
            <a:r>
              <a:rPr sz="4000" b="1" dirty="0">
                <a:solidFill>
                  <a:srgbClr val="FFFFFF"/>
                </a:solidFill>
                <a:latin typeface="Nimbus Sans"/>
                <a:ea typeface="Nimbus Sans"/>
                <a:cs typeface="Nimbus Sans"/>
              </a:rPr>
              <a:t>5</a:t>
            </a:r>
          </a:p>
        </p:txBody>
      </p:sp>
      <p:sp>
        <p:nvSpPr>
          <p:cNvPr id="16" name="iss-title-1">
            <a:extLst>
              <a:ext uri="{FF2B5EF4-FFF2-40B4-BE49-F238E27FC236}">
                <a16:creationId xmlns:a16="http://schemas.microsoft.com/office/drawing/2014/main" id="{1B58B70B-FB2B-4AF5-AEB6-E18D2B0E9613}"/>
              </a:ext>
            </a:extLst>
          </p:cNvPr>
          <p:cNvSpPr>
            <a:spLocks noGrp="1"/>
          </p:cNvSpPr>
          <p:nvPr/>
        </p:nvSpPr>
        <p:spPr>
          <a:xfrm>
            <a:off x="1438275" y="438150"/>
            <a:ext cx="10001250" cy="628650"/>
          </a:xfrm>
          <a:prstGeom prst="rect">
            <a:avLst/>
          </a:prstGeom>
          <a:noFill/>
          <a:ln w="0">
            <a:noFill/>
            <a:prstDash val="solid"/>
          </a:ln>
        </p:spPr>
        <p:txBody>
          <a:bodyPr wrap="square" lIns="0" tIns="0" rIns="0" bIns="0" anchor="ctr">
            <a:noAutofit/>
          </a:bodyPr>
          <a:lstStyle>
            <a:defPPr algn="l">
              <a:defRPr sz="3225" b="1">
                <a:solidFill>
                  <a:srgbClr val="063A70"/>
                </a:solidFill>
                <a:latin typeface="Nimbus Sans"/>
                <a:ea typeface="Nimbus Sans"/>
                <a:cs typeface="Nimbus Sans"/>
              </a:defRPr>
            </a:defPPr>
          </a:lstStyle>
          <a:p>
            <a:pPr algn="l">
              <a:defRPr sz="3225" b="1">
                <a:solidFill>
                  <a:srgbClr val="063A70"/>
                </a:solidFill>
                <a:latin typeface="Nimbus Sans"/>
                <a:ea typeface="Nimbus Sans"/>
                <a:cs typeface="Nimbus Sans"/>
              </a:defRPr>
            </a:pPr>
            <a:r>
              <a:rPr sz="3225" b="1">
                <a:solidFill>
                  <a:srgbClr val="063A70"/>
                </a:solidFill>
                <a:latin typeface="Nimbus Sans"/>
                <a:ea typeface="Nimbus Sans"/>
                <a:cs typeface="Nimbus Sans"/>
              </a:rPr>
              <a:t>Preferenční cesty proudění</a:t>
            </a:r>
          </a:p>
        </p:txBody>
      </p:sp>
      <p:sp>
        <p:nvSpPr>
          <p:cNvPr id="17" name="iss-example-heading-0-2">
            <a:extLst>
              <a:ext uri="{FF2B5EF4-FFF2-40B4-BE49-F238E27FC236}">
                <a16:creationId xmlns:a16="http://schemas.microsoft.com/office/drawing/2014/main" id="{D83FCD97-4773-41B1-9496-C0499A351445}"/>
              </a:ext>
            </a:extLst>
          </p:cNvPr>
          <p:cNvSpPr>
            <a:spLocks noGrp="1"/>
          </p:cNvSpPr>
          <p:nvPr/>
        </p:nvSpPr>
        <p:spPr>
          <a:xfrm>
            <a:off x="523875" y="1524000"/>
            <a:ext cx="2428875" cy="695325"/>
          </a:xfrm>
          <a:prstGeom prst="rect">
            <a:avLst/>
          </a:prstGeom>
          <a:noFill/>
          <a:ln w="0">
            <a:noFill/>
            <a:prstDash val="solid"/>
          </a:ln>
        </p:spPr>
        <p:txBody>
          <a:bodyPr wrap="square" lIns="0" tIns="0" rIns="0" bIns="0" anchor="t">
            <a:noAutofit/>
          </a:bodyPr>
          <a:lstStyle>
            <a:defPPr algn="l">
              <a:defRPr sz="2025" b="1">
                <a:solidFill>
                  <a:srgbClr val="063A70"/>
                </a:solidFill>
                <a:latin typeface="Nimbus Sans"/>
                <a:ea typeface="Nimbus Sans"/>
                <a:cs typeface="Nimbus Sans"/>
              </a:defRPr>
            </a:defPPr>
          </a:lstStyle>
          <a:p>
            <a:pPr algn="l">
              <a:defRPr sz="2025" b="1">
                <a:solidFill>
                  <a:srgbClr val="063A70"/>
                </a:solidFill>
                <a:latin typeface="Nimbus Sans"/>
                <a:ea typeface="Nimbus Sans"/>
                <a:cs typeface="Nimbus Sans"/>
              </a:defRPr>
            </a:pPr>
            <a:r>
              <a:rPr sz="2025" b="1">
                <a:solidFill>
                  <a:srgbClr val="063A70"/>
                </a:solidFill>
                <a:latin typeface="Nimbus Sans"/>
                <a:ea typeface="Nimbus Sans"/>
                <a:cs typeface="Nimbus Sans"/>
              </a:rPr>
              <a:t>Propustnější</a:t>
            </a:r>
          </a:p>
          <a:p>
            <a:pPr algn="l">
              <a:defRPr sz="2025" b="1">
                <a:solidFill>
                  <a:srgbClr val="063A70"/>
                </a:solidFill>
                <a:latin typeface="Nimbus Sans"/>
                <a:ea typeface="Nimbus Sans"/>
                <a:cs typeface="Nimbus Sans"/>
              </a:defRPr>
            </a:pPr>
            <a:r>
              <a:rPr sz="2025" b="1">
                <a:solidFill>
                  <a:srgbClr val="063A70"/>
                </a:solidFill>
                <a:latin typeface="Nimbus Sans"/>
                <a:ea typeface="Nimbus Sans"/>
                <a:cs typeface="Nimbus Sans"/>
              </a:rPr>
              <a:t>poloha v podloží</a:t>
            </a:r>
          </a:p>
        </p:txBody>
      </p:sp>
      <p:sp>
        <p:nvSpPr>
          <p:cNvPr id="18" name="iss-soil-block-0-3">
            <a:extLst>
              <a:ext uri="{FF2B5EF4-FFF2-40B4-BE49-F238E27FC236}">
                <a16:creationId xmlns:a16="http://schemas.microsoft.com/office/drawing/2014/main" id="{422D3259-B62E-4D2A-AC35-9D362A1AAC4A}"/>
              </a:ext>
            </a:extLst>
          </p:cNvPr>
          <p:cNvSpPr>
            <a:spLocks noGrp="1"/>
          </p:cNvSpPr>
          <p:nvPr/>
        </p:nvSpPr>
        <p:spPr>
          <a:xfrm>
            <a:off x="523875" y="2343150"/>
            <a:ext cx="2428875" cy="1666875"/>
          </a:xfrm>
          <a:prstGeom prst="rect">
            <a:avLst/>
          </a:prstGeom>
          <a:solidFill>
            <a:srgbClr val="D9C7A8"/>
          </a:solidFill>
          <a:ln w="13335">
            <a:solidFill>
              <a:srgbClr val="7B6D59"/>
            </a:solidFill>
            <a:prstDash val="solid"/>
          </a:ln>
        </p:spPr>
        <p:txBody>
          <a:bodyPr/>
          <a:lstStyle/>
          <a:p>
            <a:endParaRPr lang="cs-CZ"/>
          </a:p>
        </p:txBody>
      </p:sp>
      <p:sp>
        <p:nvSpPr>
          <p:cNvPr id="19" name="iss-example-caption-0-4">
            <a:extLst>
              <a:ext uri="{FF2B5EF4-FFF2-40B4-BE49-F238E27FC236}">
                <a16:creationId xmlns:a16="http://schemas.microsoft.com/office/drawing/2014/main" id="{3F148C11-FDD8-42DE-ACEE-81C22562C0C5}"/>
              </a:ext>
            </a:extLst>
          </p:cNvPr>
          <p:cNvSpPr>
            <a:spLocks noGrp="1"/>
          </p:cNvSpPr>
          <p:nvPr/>
        </p:nvSpPr>
        <p:spPr>
          <a:xfrm>
            <a:off x="523875" y="4171950"/>
            <a:ext cx="2428875" cy="619125"/>
          </a:xfrm>
          <a:prstGeom prst="rect">
            <a:avLst/>
          </a:prstGeom>
          <a:noFill/>
          <a:ln w="0">
            <a:noFill/>
            <a:prstDash val="solid"/>
          </a:ln>
        </p:spPr>
        <p:txBody>
          <a:bodyPr wrap="square" lIns="0" tIns="0" rIns="0" bIns="0" anchor="t">
            <a:noAutofit/>
          </a:bodyPr>
          <a:lstStyle>
            <a:defPPr algn="l">
              <a:defRPr sz="1725" b="0">
                <a:solidFill>
                  <a:srgbClr val="516477"/>
                </a:solidFill>
                <a:latin typeface="Nimbus Sans"/>
                <a:ea typeface="Nimbus Sans"/>
                <a:cs typeface="Nimbus Sans"/>
              </a:defRPr>
            </a:defPPr>
          </a:lstStyle>
          <a:p>
            <a:pPr algn="l">
              <a:defRPr sz="1725" b="0">
                <a:solidFill>
                  <a:srgbClr val="516477"/>
                </a:solidFill>
                <a:latin typeface="Nimbus Sans"/>
                <a:ea typeface="Nimbus Sans"/>
                <a:cs typeface="Nimbus Sans"/>
              </a:defRPr>
            </a:pPr>
            <a:r>
              <a:rPr sz="1725" b="0">
                <a:solidFill>
                  <a:srgbClr val="516477"/>
                </a:solidFill>
                <a:latin typeface="Nimbus Sans"/>
                <a:ea typeface="Nimbus Sans"/>
                <a:cs typeface="Nimbus Sans"/>
              </a:rPr>
              <a:t>Písek nebo štěrk</a:t>
            </a:r>
          </a:p>
          <a:p>
            <a:pPr algn="l">
              <a:defRPr sz="1725" b="0">
                <a:solidFill>
                  <a:srgbClr val="516477"/>
                </a:solidFill>
                <a:latin typeface="Nimbus Sans"/>
                <a:ea typeface="Nimbus Sans"/>
                <a:cs typeface="Nimbus Sans"/>
              </a:defRPr>
            </a:pPr>
            <a:r>
              <a:rPr sz="1725" b="0">
                <a:solidFill>
                  <a:srgbClr val="516477"/>
                </a:solidFill>
                <a:latin typeface="Nimbus Sans"/>
                <a:ea typeface="Nimbus Sans"/>
                <a:cs typeface="Nimbus Sans"/>
              </a:rPr>
              <a:t>v jemnozrnné zemině</a:t>
            </a:r>
          </a:p>
        </p:txBody>
      </p:sp>
      <p:sp>
        <p:nvSpPr>
          <p:cNvPr id="20" name="iss-example-heading-1-5">
            <a:extLst>
              <a:ext uri="{FF2B5EF4-FFF2-40B4-BE49-F238E27FC236}">
                <a16:creationId xmlns:a16="http://schemas.microsoft.com/office/drawing/2014/main" id="{47D9CB97-C599-4C05-AA23-41DBBAC38C52}"/>
              </a:ext>
            </a:extLst>
          </p:cNvPr>
          <p:cNvSpPr>
            <a:spLocks noGrp="1"/>
          </p:cNvSpPr>
          <p:nvPr/>
        </p:nvSpPr>
        <p:spPr>
          <a:xfrm>
            <a:off x="3333750" y="1524000"/>
            <a:ext cx="2428875" cy="695325"/>
          </a:xfrm>
          <a:prstGeom prst="rect">
            <a:avLst/>
          </a:prstGeom>
          <a:noFill/>
          <a:ln w="0">
            <a:noFill/>
            <a:prstDash val="solid"/>
          </a:ln>
        </p:spPr>
        <p:txBody>
          <a:bodyPr wrap="square" lIns="0" tIns="0" rIns="0" bIns="0" anchor="t">
            <a:noAutofit/>
          </a:bodyPr>
          <a:lstStyle>
            <a:defPPr algn="l">
              <a:defRPr sz="2025" b="1">
                <a:solidFill>
                  <a:srgbClr val="063A70"/>
                </a:solidFill>
                <a:latin typeface="Nimbus Sans"/>
                <a:ea typeface="Nimbus Sans"/>
                <a:cs typeface="Nimbus Sans"/>
              </a:defRPr>
            </a:defPPr>
          </a:lstStyle>
          <a:p>
            <a:pPr algn="l">
              <a:defRPr sz="2025" b="1">
                <a:solidFill>
                  <a:srgbClr val="063A70"/>
                </a:solidFill>
                <a:latin typeface="Nimbus Sans"/>
                <a:ea typeface="Nimbus Sans"/>
                <a:cs typeface="Nimbus Sans"/>
              </a:defRPr>
            </a:pPr>
            <a:r>
              <a:rPr sz="2025" b="1">
                <a:solidFill>
                  <a:srgbClr val="063A70"/>
                </a:solidFill>
                <a:latin typeface="Nimbus Sans"/>
                <a:ea typeface="Nimbus Sans"/>
                <a:cs typeface="Nimbus Sans"/>
              </a:rPr>
              <a:t>Trhlina</a:t>
            </a:r>
          </a:p>
        </p:txBody>
      </p:sp>
      <p:sp>
        <p:nvSpPr>
          <p:cNvPr id="21" name="iss-soil-block-1-6">
            <a:extLst>
              <a:ext uri="{FF2B5EF4-FFF2-40B4-BE49-F238E27FC236}">
                <a16:creationId xmlns:a16="http://schemas.microsoft.com/office/drawing/2014/main" id="{07F259E3-F96B-46B9-9850-28E6BD9B6EB9}"/>
              </a:ext>
            </a:extLst>
          </p:cNvPr>
          <p:cNvSpPr>
            <a:spLocks noGrp="1"/>
          </p:cNvSpPr>
          <p:nvPr/>
        </p:nvSpPr>
        <p:spPr>
          <a:xfrm>
            <a:off x="3333750" y="2343150"/>
            <a:ext cx="2428875" cy="1666875"/>
          </a:xfrm>
          <a:prstGeom prst="rect">
            <a:avLst/>
          </a:prstGeom>
          <a:solidFill>
            <a:srgbClr val="D9C7A8"/>
          </a:solidFill>
          <a:ln w="13335">
            <a:solidFill>
              <a:srgbClr val="7B6D59"/>
            </a:solidFill>
            <a:prstDash val="solid"/>
          </a:ln>
        </p:spPr>
        <p:txBody>
          <a:bodyPr/>
          <a:lstStyle/>
          <a:p>
            <a:endParaRPr lang="cs-CZ"/>
          </a:p>
        </p:txBody>
      </p:sp>
      <p:sp>
        <p:nvSpPr>
          <p:cNvPr id="22" name="iss-example-caption-1-7">
            <a:extLst>
              <a:ext uri="{FF2B5EF4-FFF2-40B4-BE49-F238E27FC236}">
                <a16:creationId xmlns:a16="http://schemas.microsoft.com/office/drawing/2014/main" id="{91A031BE-89BA-4E56-8141-63C0A2D6E9AE}"/>
              </a:ext>
            </a:extLst>
          </p:cNvPr>
          <p:cNvSpPr>
            <a:spLocks noGrp="1"/>
          </p:cNvSpPr>
          <p:nvPr/>
        </p:nvSpPr>
        <p:spPr>
          <a:xfrm>
            <a:off x="3333750" y="4171950"/>
            <a:ext cx="2428875" cy="619125"/>
          </a:xfrm>
          <a:prstGeom prst="rect">
            <a:avLst/>
          </a:prstGeom>
          <a:noFill/>
          <a:ln w="0">
            <a:noFill/>
            <a:prstDash val="solid"/>
          </a:ln>
        </p:spPr>
        <p:txBody>
          <a:bodyPr wrap="square" lIns="0" tIns="0" rIns="0" bIns="0" anchor="t">
            <a:noAutofit/>
          </a:bodyPr>
          <a:lstStyle>
            <a:defPPr algn="l">
              <a:defRPr sz="1725" b="0">
                <a:solidFill>
                  <a:srgbClr val="516477"/>
                </a:solidFill>
                <a:latin typeface="Nimbus Sans"/>
                <a:ea typeface="Nimbus Sans"/>
                <a:cs typeface="Nimbus Sans"/>
              </a:defRPr>
            </a:defPPr>
          </a:lstStyle>
          <a:p>
            <a:pPr algn="l">
              <a:defRPr sz="1725" b="0">
                <a:solidFill>
                  <a:srgbClr val="516477"/>
                </a:solidFill>
                <a:latin typeface="Nimbus Sans"/>
                <a:ea typeface="Nimbus Sans"/>
                <a:cs typeface="Nimbus Sans"/>
              </a:defRPr>
            </a:pPr>
            <a:r>
              <a:rPr sz="1725" b="0">
                <a:solidFill>
                  <a:srgbClr val="516477"/>
                </a:solidFill>
                <a:latin typeface="Nimbus Sans"/>
                <a:ea typeface="Nimbus Sans"/>
                <a:cs typeface="Nimbus Sans"/>
              </a:rPr>
              <a:t>Otevřená a propojená</a:t>
            </a:r>
          </a:p>
          <a:p>
            <a:pPr algn="l">
              <a:defRPr sz="1725" b="0">
                <a:solidFill>
                  <a:srgbClr val="516477"/>
                </a:solidFill>
                <a:latin typeface="Nimbus Sans"/>
                <a:ea typeface="Nimbus Sans"/>
                <a:cs typeface="Nimbus Sans"/>
              </a:defRPr>
            </a:pPr>
            <a:r>
              <a:rPr sz="1725" b="0">
                <a:solidFill>
                  <a:srgbClr val="516477"/>
                </a:solidFill>
                <a:latin typeface="Nimbus Sans"/>
                <a:ea typeface="Nimbus Sans"/>
                <a:cs typeface="Nimbus Sans"/>
              </a:rPr>
              <a:t>cesta v zemině</a:t>
            </a:r>
          </a:p>
        </p:txBody>
      </p:sp>
      <p:sp>
        <p:nvSpPr>
          <p:cNvPr id="23" name="iss-example-heading-2-8">
            <a:extLst>
              <a:ext uri="{FF2B5EF4-FFF2-40B4-BE49-F238E27FC236}">
                <a16:creationId xmlns:a16="http://schemas.microsoft.com/office/drawing/2014/main" id="{25DB1837-2ED3-467F-BD8F-A706D396EE0D}"/>
              </a:ext>
            </a:extLst>
          </p:cNvPr>
          <p:cNvSpPr>
            <a:spLocks noGrp="1"/>
          </p:cNvSpPr>
          <p:nvPr/>
        </p:nvSpPr>
        <p:spPr>
          <a:xfrm>
            <a:off x="6143625" y="1524000"/>
            <a:ext cx="2428875" cy="695325"/>
          </a:xfrm>
          <a:prstGeom prst="rect">
            <a:avLst/>
          </a:prstGeom>
          <a:noFill/>
          <a:ln w="0">
            <a:noFill/>
            <a:prstDash val="solid"/>
          </a:ln>
        </p:spPr>
        <p:txBody>
          <a:bodyPr wrap="square" lIns="0" tIns="0" rIns="0" bIns="0" anchor="t">
            <a:noAutofit/>
          </a:bodyPr>
          <a:lstStyle>
            <a:defPPr algn="l">
              <a:defRPr sz="2025" b="1">
                <a:solidFill>
                  <a:srgbClr val="063A70"/>
                </a:solidFill>
                <a:latin typeface="Nimbus Sans"/>
                <a:ea typeface="Nimbus Sans"/>
                <a:cs typeface="Nimbus Sans"/>
              </a:defRPr>
            </a:defPPr>
          </a:lstStyle>
          <a:p>
            <a:pPr algn="l">
              <a:defRPr sz="2025" b="1">
                <a:solidFill>
                  <a:srgbClr val="063A70"/>
                </a:solidFill>
                <a:latin typeface="Nimbus Sans"/>
                <a:ea typeface="Nimbus Sans"/>
                <a:cs typeface="Nimbus Sans"/>
              </a:defRPr>
            </a:pPr>
            <a:r>
              <a:rPr sz="2025" b="1">
                <a:solidFill>
                  <a:srgbClr val="063A70"/>
                </a:solidFill>
                <a:latin typeface="Nimbus Sans"/>
                <a:ea typeface="Nimbus Sans"/>
                <a:cs typeface="Nimbus Sans"/>
              </a:rPr>
              <a:t>Kontakt</a:t>
            </a:r>
          </a:p>
          <a:p>
            <a:pPr algn="l">
              <a:defRPr sz="2025" b="1">
                <a:solidFill>
                  <a:srgbClr val="063A70"/>
                </a:solidFill>
                <a:latin typeface="Nimbus Sans"/>
                <a:ea typeface="Nimbus Sans"/>
                <a:cs typeface="Nimbus Sans"/>
              </a:defRPr>
            </a:pPr>
            <a:r>
              <a:rPr sz="2025" b="1">
                <a:solidFill>
                  <a:srgbClr val="063A70"/>
                </a:solidFill>
                <a:latin typeface="Nimbus Sans"/>
                <a:ea typeface="Nimbus Sans"/>
                <a:cs typeface="Nimbus Sans"/>
              </a:rPr>
              <a:t>materiálů</a:t>
            </a:r>
          </a:p>
        </p:txBody>
      </p:sp>
      <p:sp>
        <p:nvSpPr>
          <p:cNvPr id="24" name="iss-soil-block-2-9">
            <a:extLst>
              <a:ext uri="{FF2B5EF4-FFF2-40B4-BE49-F238E27FC236}">
                <a16:creationId xmlns:a16="http://schemas.microsoft.com/office/drawing/2014/main" id="{E644C125-BFB7-48A2-93E5-6BF3D889114E}"/>
              </a:ext>
            </a:extLst>
          </p:cNvPr>
          <p:cNvSpPr>
            <a:spLocks noGrp="1"/>
          </p:cNvSpPr>
          <p:nvPr/>
        </p:nvSpPr>
        <p:spPr>
          <a:xfrm>
            <a:off x="6143625" y="2343150"/>
            <a:ext cx="2428875" cy="1666875"/>
          </a:xfrm>
          <a:prstGeom prst="rect">
            <a:avLst/>
          </a:prstGeom>
          <a:solidFill>
            <a:srgbClr val="D9C7A8"/>
          </a:solidFill>
          <a:ln w="13335">
            <a:solidFill>
              <a:srgbClr val="7B6D59"/>
            </a:solidFill>
            <a:prstDash val="solid"/>
          </a:ln>
        </p:spPr>
        <p:txBody>
          <a:bodyPr/>
          <a:lstStyle/>
          <a:p>
            <a:endParaRPr lang="cs-CZ"/>
          </a:p>
        </p:txBody>
      </p:sp>
      <p:sp>
        <p:nvSpPr>
          <p:cNvPr id="25" name="iss-example-caption-2-10">
            <a:extLst>
              <a:ext uri="{FF2B5EF4-FFF2-40B4-BE49-F238E27FC236}">
                <a16:creationId xmlns:a16="http://schemas.microsoft.com/office/drawing/2014/main" id="{0A4F62CF-20CE-45F3-95BC-573E48F61750}"/>
              </a:ext>
            </a:extLst>
          </p:cNvPr>
          <p:cNvSpPr>
            <a:spLocks noGrp="1"/>
          </p:cNvSpPr>
          <p:nvPr/>
        </p:nvSpPr>
        <p:spPr>
          <a:xfrm>
            <a:off x="6143625" y="4171950"/>
            <a:ext cx="2428875" cy="619125"/>
          </a:xfrm>
          <a:prstGeom prst="rect">
            <a:avLst/>
          </a:prstGeom>
          <a:noFill/>
          <a:ln w="0">
            <a:noFill/>
            <a:prstDash val="solid"/>
          </a:ln>
        </p:spPr>
        <p:txBody>
          <a:bodyPr wrap="square" lIns="0" tIns="0" rIns="0" bIns="0" anchor="t">
            <a:noAutofit/>
          </a:bodyPr>
          <a:lstStyle>
            <a:defPPr algn="l">
              <a:defRPr sz="1725" b="0">
                <a:solidFill>
                  <a:srgbClr val="516477"/>
                </a:solidFill>
                <a:latin typeface="Nimbus Sans"/>
                <a:ea typeface="Nimbus Sans"/>
                <a:cs typeface="Nimbus Sans"/>
              </a:defRPr>
            </a:defPPr>
          </a:lstStyle>
          <a:p>
            <a:pPr algn="l">
              <a:defRPr sz="1725" b="0">
                <a:solidFill>
                  <a:srgbClr val="516477"/>
                </a:solidFill>
                <a:latin typeface="Nimbus Sans"/>
                <a:ea typeface="Nimbus Sans"/>
                <a:cs typeface="Nimbus Sans"/>
              </a:defRPr>
            </a:pPr>
            <a:r>
              <a:rPr sz="1725" b="0">
                <a:solidFill>
                  <a:srgbClr val="516477"/>
                </a:solidFill>
                <a:latin typeface="Nimbus Sans"/>
                <a:ea typeface="Nimbus Sans"/>
                <a:cs typeface="Nimbus Sans"/>
              </a:rPr>
              <a:t>Mezera či nedostatečné</a:t>
            </a:r>
          </a:p>
          <a:p>
            <a:pPr algn="l">
              <a:defRPr sz="1725" b="0">
                <a:solidFill>
                  <a:srgbClr val="516477"/>
                </a:solidFill>
                <a:latin typeface="Nimbus Sans"/>
                <a:ea typeface="Nimbus Sans"/>
                <a:cs typeface="Nimbus Sans"/>
              </a:defRPr>
            </a:pPr>
            <a:r>
              <a:rPr sz="1725" b="0">
                <a:solidFill>
                  <a:srgbClr val="516477"/>
                </a:solidFill>
                <a:latin typeface="Nimbus Sans"/>
                <a:ea typeface="Nimbus Sans"/>
                <a:cs typeface="Nimbus Sans"/>
              </a:rPr>
              <a:t>zhutnění na rozhraní</a:t>
            </a:r>
          </a:p>
        </p:txBody>
      </p:sp>
      <p:sp>
        <p:nvSpPr>
          <p:cNvPr id="26" name="iss-example-heading-3-11">
            <a:extLst>
              <a:ext uri="{FF2B5EF4-FFF2-40B4-BE49-F238E27FC236}">
                <a16:creationId xmlns:a16="http://schemas.microsoft.com/office/drawing/2014/main" id="{6C368E94-FAD3-430C-80EB-FC87634E8B6D}"/>
              </a:ext>
            </a:extLst>
          </p:cNvPr>
          <p:cNvSpPr>
            <a:spLocks noGrp="1"/>
          </p:cNvSpPr>
          <p:nvPr/>
        </p:nvSpPr>
        <p:spPr>
          <a:xfrm>
            <a:off x="8953500" y="1524000"/>
            <a:ext cx="2428875" cy="695325"/>
          </a:xfrm>
          <a:prstGeom prst="rect">
            <a:avLst/>
          </a:prstGeom>
          <a:noFill/>
          <a:ln w="0">
            <a:noFill/>
            <a:prstDash val="solid"/>
          </a:ln>
        </p:spPr>
        <p:txBody>
          <a:bodyPr wrap="square" lIns="0" tIns="0" rIns="0" bIns="0" anchor="t">
            <a:noAutofit/>
          </a:bodyPr>
          <a:lstStyle>
            <a:defPPr algn="l">
              <a:defRPr sz="2025" b="1">
                <a:solidFill>
                  <a:srgbClr val="063A70"/>
                </a:solidFill>
                <a:latin typeface="Nimbus Sans"/>
                <a:ea typeface="Nimbus Sans"/>
                <a:cs typeface="Nimbus Sans"/>
              </a:defRPr>
            </a:defPPr>
          </a:lstStyle>
          <a:p>
            <a:pPr algn="l">
              <a:defRPr sz="2025" b="1">
                <a:solidFill>
                  <a:srgbClr val="063A70"/>
                </a:solidFill>
                <a:latin typeface="Nimbus Sans"/>
                <a:ea typeface="Nimbus Sans"/>
                <a:cs typeface="Nimbus Sans"/>
              </a:defRPr>
            </a:pPr>
            <a:r>
              <a:rPr sz="2025" b="1">
                <a:solidFill>
                  <a:srgbClr val="063A70"/>
                </a:solidFill>
                <a:latin typeface="Nimbus Sans"/>
                <a:ea typeface="Nimbus Sans"/>
                <a:cs typeface="Nimbus Sans"/>
              </a:rPr>
              <a:t>Okolí výpustného</a:t>
            </a:r>
          </a:p>
          <a:p>
            <a:pPr algn="l">
              <a:defRPr sz="2025" b="1">
                <a:solidFill>
                  <a:srgbClr val="063A70"/>
                </a:solidFill>
                <a:latin typeface="Nimbus Sans"/>
                <a:ea typeface="Nimbus Sans"/>
                <a:cs typeface="Nimbus Sans"/>
              </a:defRPr>
            </a:pPr>
            <a:r>
              <a:rPr sz="2025" b="1">
                <a:solidFill>
                  <a:srgbClr val="063A70"/>
                </a:solidFill>
                <a:latin typeface="Nimbus Sans"/>
                <a:ea typeface="Nimbus Sans"/>
                <a:cs typeface="Nimbus Sans"/>
              </a:rPr>
              <a:t>potrubí</a:t>
            </a:r>
          </a:p>
        </p:txBody>
      </p:sp>
      <p:sp>
        <p:nvSpPr>
          <p:cNvPr id="27" name="iss-soil-block-3-12">
            <a:extLst>
              <a:ext uri="{FF2B5EF4-FFF2-40B4-BE49-F238E27FC236}">
                <a16:creationId xmlns:a16="http://schemas.microsoft.com/office/drawing/2014/main" id="{812B09D7-7C73-4744-84C4-A029A3C59821}"/>
              </a:ext>
            </a:extLst>
          </p:cNvPr>
          <p:cNvSpPr>
            <a:spLocks noGrp="1"/>
          </p:cNvSpPr>
          <p:nvPr/>
        </p:nvSpPr>
        <p:spPr>
          <a:xfrm>
            <a:off x="8953500" y="2343150"/>
            <a:ext cx="2428875" cy="1666875"/>
          </a:xfrm>
          <a:prstGeom prst="rect">
            <a:avLst/>
          </a:prstGeom>
          <a:solidFill>
            <a:srgbClr val="D9C7A8"/>
          </a:solidFill>
          <a:ln w="13335">
            <a:solidFill>
              <a:srgbClr val="7B6D59"/>
            </a:solidFill>
            <a:prstDash val="solid"/>
          </a:ln>
        </p:spPr>
        <p:txBody>
          <a:bodyPr/>
          <a:lstStyle/>
          <a:p>
            <a:endParaRPr lang="cs-CZ"/>
          </a:p>
        </p:txBody>
      </p:sp>
      <p:sp>
        <p:nvSpPr>
          <p:cNvPr id="28" name="iss-example-caption-3-13">
            <a:extLst>
              <a:ext uri="{FF2B5EF4-FFF2-40B4-BE49-F238E27FC236}">
                <a16:creationId xmlns:a16="http://schemas.microsoft.com/office/drawing/2014/main" id="{8A13B300-584C-4CBA-A581-FEB1341A8203}"/>
              </a:ext>
            </a:extLst>
          </p:cNvPr>
          <p:cNvSpPr>
            <a:spLocks noGrp="1"/>
          </p:cNvSpPr>
          <p:nvPr/>
        </p:nvSpPr>
        <p:spPr>
          <a:xfrm>
            <a:off x="8953500" y="4171950"/>
            <a:ext cx="2428875" cy="619125"/>
          </a:xfrm>
          <a:prstGeom prst="rect">
            <a:avLst/>
          </a:prstGeom>
          <a:noFill/>
          <a:ln w="0">
            <a:noFill/>
            <a:prstDash val="solid"/>
          </a:ln>
        </p:spPr>
        <p:txBody>
          <a:bodyPr wrap="square" lIns="0" tIns="0" rIns="0" bIns="0" anchor="t">
            <a:noAutofit/>
          </a:bodyPr>
          <a:lstStyle>
            <a:defPPr algn="l">
              <a:defRPr sz="1725" b="0">
                <a:solidFill>
                  <a:srgbClr val="516477"/>
                </a:solidFill>
                <a:latin typeface="Nimbus Sans"/>
                <a:ea typeface="Nimbus Sans"/>
                <a:cs typeface="Nimbus Sans"/>
              </a:defRPr>
            </a:defPPr>
          </a:lstStyle>
          <a:p>
            <a:pPr algn="l">
              <a:defRPr sz="1725" b="0">
                <a:solidFill>
                  <a:srgbClr val="516477"/>
                </a:solidFill>
                <a:latin typeface="Nimbus Sans"/>
                <a:ea typeface="Nimbus Sans"/>
                <a:cs typeface="Nimbus Sans"/>
              </a:defRPr>
            </a:pPr>
            <a:r>
              <a:rPr sz="1725" b="0">
                <a:solidFill>
                  <a:srgbClr val="516477"/>
                </a:solidFill>
                <a:latin typeface="Nimbus Sans"/>
                <a:ea typeface="Nimbus Sans"/>
                <a:cs typeface="Nimbus Sans"/>
              </a:rPr>
              <a:t>Průsak po vnějším</a:t>
            </a:r>
          </a:p>
          <a:p>
            <a:pPr algn="l">
              <a:defRPr sz="1725" b="0">
                <a:solidFill>
                  <a:srgbClr val="516477"/>
                </a:solidFill>
                <a:latin typeface="Nimbus Sans"/>
                <a:ea typeface="Nimbus Sans"/>
                <a:cs typeface="Nimbus Sans"/>
              </a:defRPr>
            </a:pPr>
            <a:r>
              <a:rPr sz="1725" b="0">
                <a:solidFill>
                  <a:srgbClr val="516477"/>
                </a:solidFill>
                <a:latin typeface="Nimbus Sans"/>
                <a:ea typeface="Nimbus Sans"/>
                <a:cs typeface="Nimbus Sans"/>
              </a:rPr>
              <a:t>obvodu potrubí</a:t>
            </a:r>
          </a:p>
        </p:txBody>
      </p:sp>
      <p:sp>
        <p:nvSpPr>
          <p:cNvPr id="29" name="iss-fine-lower-14">
            <a:extLst>
              <a:ext uri="{FF2B5EF4-FFF2-40B4-BE49-F238E27FC236}">
                <a16:creationId xmlns:a16="http://schemas.microsoft.com/office/drawing/2014/main" id="{F7532C26-DFA7-430C-95EE-D029520A5A82}"/>
              </a:ext>
            </a:extLst>
          </p:cNvPr>
          <p:cNvSpPr>
            <a:spLocks noGrp="1"/>
          </p:cNvSpPr>
          <p:nvPr/>
        </p:nvSpPr>
        <p:spPr>
          <a:xfrm>
            <a:off x="523875" y="3438525"/>
            <a:ext cx="2428875" cy="571500"/>
          </a:xfrm>
          <a:prstGeom prst="rect">
            <a:avLst/>
          </a:prstGeom>
          <a:solidFill>
            <a:srgbClr val="BBA587"/>
          </a:solidFill>
          <a:ln w="0">
            <a:noFill/>
            <a:prstDash val="solid"/>
          </a:ln>
        </p:spPr>
        <p:txBody>
          <a:bodyPr/>
          <a:lstStyle/>
          <a:p>
            <a:endParaRPr lang="cs-CZ"/>
          </a:p>
        </p:txBody>
      </p:sp>
      <p:sp>
        <p:nvSpPr>
          <p:cNvPr id="30" name="iss-coarse-layer-15">
            <a:extLst>
              <a:ext uri="{FF2B5EF4-FFF2-40B4-BE49-F238E27FC236}">
                <a16:creationId xmlns:a16="http://schemas.microsoft.com/office/drawing/2014/main" id="{C42BE9AD-922F-4369-B705-8093D69D462C}"/>
              </a:ext>
            </a:extLst>
          </p:cNvPr>
          <p:cNvSpPr>
            <a:spLocks noGrp="1"/>
          </p:cNvSpPr>
          <p:nvPr/>
        </p:nvSpPr>
        <p:spPr>
          <a:xfrm>
            <a:off x="523875" y="2924175"/>
            <a:ext cx="2428875" cy="514350"/>
          </a:xfrm>
          <a:prstGeom prst="rect">
            <a:avLst/>
          </a:prstGeom>
          <a:solidFill>
            <a:srgbClr val="F9D998"/>
          </a:solidFill>
          <a:ln w="17145">
            <a:solidFill>
              <a:srgbClr val="F28C00"/>
            </a:solidFill>
            <a:prstDash val="solid"/>
          </a:ln>
        </p:spPr>
        <p:txBody>
          <a:bodyPr/>
          <a:lstStyle/>
          <a:p>
            <a:endParaRPr lang="cs-CZ"/>
          </a:p>
        </p:txBody>
      </p:sp>
      <p:sp>
        <p:nvSpPr>
          <p:cNvPr id="31" name="iss-grain-16">
            <a:extLst>
              <a:ext uri="{FF2B5EF4-FFF2-40B4-BE49-F238E27FC236}">
                <a16:creationId xmlns:a16="http://schemas.microsoft.com/office/drawing/2014/main" id="{A303B0EC-E8C9-41B3-AF88-3883DC214A0A}"/>
              </a:ext>
            </a:extLst>
          </p:cNvPr>
          <p:cNvSpPr>
            <a:spLocks noGrp="1"/>
          </p:cNvSpPr>
          <p:nvPr/>
        </p:nvSpPr>
        <p:spPr>
          <a:xfrm>
            <a:off x="623888" y="2976563"/>
            <a:ext cx="104775" cy="104775"/>
          </a:xfrm>
          <a:prstGeom prst="ellipse">
            <a:avLst/>
          </a:prstGeom>
          <a:solidFill>
            <a:srgbClr val="E8D9C0"/>
          </a:solidFill>
          <a:ln w="7620">
            <a:solidFill>
              <a:srgbClr val="7B6D59"/>
            </a:solidFill>
            <a:prstDash val="solid"/>
          </a:ln>
        </p:spPr>
        <p:txBody>
          <a:bodyPr/>
          <a:lstStyle/>
          <a:p>
            <a:endParaRPr lang="cs-CZ"/>
          </a:p>
        </p:txBody>
      </p:sp>
      <p:sp>
        <p:nvSpPr>
          <p:cNvPr id="32" name="iss-grain-17">
            <a:extLst>
              <a:ext uri="{FF2B5EF4-FFF2-40B4-BE49-F238E27FC236}">
                <a16:creationId xmlns:a16="http://schemas.microsoft.com/office/drawing/2014/main" id="{FC48F0FB-078D-4B00-B48B-C812CDF28B55}"/>
              </a:ext>
            </a:extLst>
          </p:cNvPr>
          <p:cNvSpPr>
            <a:spLocks noGrp="1"/>
          </p:cNvSpPr>
          <p:nvPr/>
        </p:nvSpPr>
        <p:spPr>
          <a:xfrm>
            <a:off x="908685" y="2966085"/>
            <a:ext cx="125730" cy="125730"/>
          </a:xfrm>
          <a:prstGeom prst="ellipse">
            <a:avLst/>
          </a:prstGeom>
          <a:solidFill>
            <a:srgbClr val="E8D9C0"/>
          </a:solidFill>
          <a:ln w="7620">
            <a:solidFill>
              <a:srgbClr val="7B6D59"/>
            </a:solidFill>
            <a:prstDash val="solid"/>
          </a:ln>
        </p:spPr>
        <p:txBody>
          <a:bodyPr/>
          <a:lstStyle/>
          <a:p>
            <a:endParaRPr lang="cs-CZ"/>
          </a:p>
        </p:txBody>
      </p:sp>
      <p:sp>
        <p:nvSpPr>
          <p:cNvPr id="33" name="iss-grain-18">
            <a:extLst>
              <a:ext uri="{FF2B5EF4-FFF2-40B4-BE49-F238E27FC236}">
                <a16:creationId xmlns:a16="http://schemas.microsoft.com/office/drawing/2014/main" id="{5932768F-A142-4DA3-ABC0-66D19DD771E4}"/>
              </a:ext>
            </a:extLst>
          </p:cNvPr>
          <p:cNvSpPr>
            <a:spLocks noGrp="1"/>
          </p:cNvSpPr>
          <p:nvPr/>
        </p:nvSpPr>
        <p:spPr>
          <a:xfrm>
            <a:off x="1193483" y="2955608"/>
            <a:ext cx="146685" cy="146685"/>
          </a:xfrm>
          <a:prstGeom prst="ellipse">
            <a:avLst/>
          </a:prstGeom>
          <a:solidFill>
            <a:srgbClr val="E8D9C0"/>
          </a:solidFill>
          <a:ln w="7620">
            <a:solidFill>
              <a:srgbClr val="7B6D59"/>
            </a:solidFill>
            <a:prstDash val="solid"/>
          </a:ln>
        </p:spPr>
        <p:txBody>
          <a:bodyPr/>
          <a:lstStyle/>
          <a:p>
            <a:endParaRPr lang="cs-CZ"/>
          </a:p>
        </p:txBody>
      </p:sp>
      <p:sp>
        <p:nvSpPr>
          <p:cNvPr id="34" name="iss-grain-19">
            <a:extLst>
              <a:ext uri="{FF2B5EF4-FFF2-40B4-BE49-F238E27FC236}">
                <a16:creationId xmlns:a16="http://schemas.microsoft.com/office/drawing/2014/main" id="{F739F6FB-55B7-4A9F-8366-CE7EF332A070}"/>
              </a:ext>
            </a:extLst>
          </p:cNvPr>
          <p:cNvSpPr>
            <a:spLocks noGrp="1"/>
          </p:cNvSpPr>
          <p:nvPr/>
        </p:nvSpPr>
        <p:spPr>
          <a:xfrm>
            <a:off x="1509713" y="2976563"/>
            <a:ext cx="104775" cy="104775"/>
          </a:xfrm>
          <a:prstGeom prst="ellipse">
            <a:avLst/>
          </a:prstGeom>
          <a:solidFill>
            <a:srgbClr val="E8D9C0"/>
          </a:solidFill>
          <a:ln w="7620">
            <a:solidFill>
              <a:srgbClr val="7B6D59"/>
            </a:solidFill>
            <a:prstDash val="solid"/>
          </a:ln>
        </p:spPr>
        <p:txBody>
          <a:bodyPr/>
          <a:lstStyle/>
          <a:p>
            <a:endParaRPr lang="cs-CZ"/>
          </a:p>
        </p:txBody>
      </p:sp>
      <p:sp>
        <p:nvSpPr>
          <p:cNvPr id="35" name="iss-grain-20">
            <a:extLst>
              <a:ext uri="{FF2B5EF4-FFF2-40B4-BE49-F238E27FC236}">
                <a16:creationId xmlns:a16="http://schemas.microsoft.com/office/drawing/2014/main" id="{E86453A4-BC51-469D-B774-6BE0C9CA5B35}"/>
              </a:ext>
            </a:extLst>
          </p:cNvPr>
          <p:cNvSpPr>
            <a:spLocks noGrp="1"/>
          </p:cNvSpPr>
          <p:nvPr/>
        </p:nvSpPr>
        <p:spPr>
          <a:xfrm>
            <a:off x="1794510" y="2966085"/>
            <a:ext cx="125730" cy="125730"/>
          </a:xfrm>
          <a:prstGeom prst="ellipse">
            <a:avLst/>
          </a:prstGeom>
          <a:solidFill>
            <a:srgbClr val="E8D9C0"/>
          </a:solidFill>
          <a:ln w="7620">
            <a:solidFill>
              <a:srgbClr val="7B6D59"/>
            </a:solidFill>
            <a:prstDash val="solid"/>
          </a:ln>
        </p:spPr>
        <p:txBody>
          <a:bodyPr/>
          <a:lstStyle/>
          <a:p>
            <a:endParaRPr lang="cs-CZ"/>
          </a:p>
        </p:txBody>
      </p:sp>
      <p:sp>
        <p:nvSpPr>
          <p:cNvPr id="36" name="iss-grain-21">
            <a:extLst>
              <a:ext uri="{FF2B5EF4-FFF2-40B4-BE49-F238E27FC236}">
                <a16:creationId xmlns:a16="http://schemas.microsoft.com/office/drawing/2014/main" id="{A2A62BBC-204E-4A17-8C67-87781106C0B6}"/>
              </a:ext>
            </a:extLst>
          </p:cNvPr>
          <p:cNvSpPr>
            <a:spLocks noGrp="1"/>
          </p:cNvSpPr>
          <p:nvPr/>
        </p:nvSpPr>
        <p:spPr>
          <a:xfrm>
            <a:off x="2079308" y="2955608"/>
            <a:ext cx="146685" cy="146685"/>
          </a:xfrm>
          <a:prstGeom prst="ellipse">
            <a:avLst/>
          </a:prstGeom>
          <a:solidFill>
            <a:srgbClr val="E8D9C0"/>
          </a:solidFill>
          <a:ln w="7620">
            <a:solidFill>
              <a:srgbClr val="7B6D59"/>
            </a:solidFill>
            <a:prstDash val="solid"/>
          </a:ln>
        </p:spPr>
        <p:txBody>
          <a:bodyPr/>
          <a:lstStyle/>
          <a:p>
            <a:endParaRPr lang="cs-CZ"/>
          </a:p>
        </p:txBody>
      </p:sp>
      <p:sp>
        <p:nvSpPr>
          <p:cNvPr id="37" name="iss-grain-22">
            <a:extLst>
              <a:ext uri="{FF2B5EF4-FFF2-40B4-BE49-F238E27FC236}">
                <a16:creationId xmlns:a16="http://schemas.microsoft.com/office/drawing/2014/main" id="{A03CCB6E-3B32-46F4-BAE5-85256737A616}"/>
              </a:ext>
            </a:extLst>
          </p:cNvPr>
          <p:cNvSpPr>
            <a:spLocks noGrp="1"/>
          </p:cNvSpPr>
          <p:nvPr/>
        </p:nvSpPr>
        <p:spPr>
          <a:xfrm>
            <a:off x="2395538" y="2976563"/>
            <a:ext cx="104775" cy="104775"/>
          </a:xfrm>
          <a:prstGeom prst="ellipse">
            <a:avLst/>
          </a:prstGeom>
          <a:solidFill>
            <a:srgbClr val="E8D9C0"/>
          </a:solidFill>
          <a:ln w="7620">
            <a:solidFill>
              <a:srgbClr val="7B6D59"/>
            </a:solidFill>
            <a:prstDash val="solid"/>
          </a:ln>
        </p:spPr>
        <p:txBody>
          <a:bodyPr/>
          <a:lstStyle/>
          <a:p>
            <a:endParaRPr lang="cs-CZ"/>
          </a:p>
        </p:txBody>
      </p:sp>
      <p:sp>
        <p:nvSpPr>
          <p:cNvPr id="38" name="iss-grain-23">
            <a:extLst>
              <a:ext uri="{FF2B5EF4-FFF2-40B4-BE49-F238E27FC236}">
                <a16:creationId xmlns:a16="http://schemas.microsoft.com/office/drawing/2014/main" id="{41A9BC43-AADC-4667-8FCA-5928051C31EE}"/>
              </a:ext>
            </a:extLst>
          </p:cNvPr>
          <p:cNvSpPr>
            <a:spLocks noGrp="1"/>
          </p:cNvSpPr>
          <p:nvPr/>
        </p:nvSpPr>
        <p:spPr>
          <a:xfrm>
            <a:off x="2680335" y="2966085"/>
            <a:ext cx="125730" cy="125730"/>
          </a:xfrm>
          <a:prstGeom prst="ellipse">
            <a:avLst/>
          </a:prstGeom>
          <a:solidFill>
            <a:srgbClr val="E8D9C0"/>
          </a:solidFill>
          <a:ln w="7620">
            <a:solidFill>
              <a:srgbClr val="7B6D59"/>
            </a:solidFill>
            <a:prstDash val="solid"/>
          </a:ln>
        </p:spPr>
        <p:txBody>
          <a:bodyPr/>
          <a:lstStyle/>
          <a:p>
            <a:endParaRPr lang="cs-CZ"/>
          </a:p>
        </p:txBody>
      </p:sp>
      <p:sp>
        <p:nvSpPr>
          <p:cNvPr id="39" name="iss-grain-24">
            <a:extLst>
              <a:ext uri="{FF2B5EF4-FFF2-40B4-BE49-F238E27FC236}">
                <a16:creationId xmlns:a16="http://schemas.microsoft.com/office/drawing/2014/main" id="{23986035-CDF7-4429-98BD-C8C8DB3E1E5D}"/>
              </a:ext>
            </a:extLst>
          </p:cNvPr>
          <p:cNvSpPr>
            <a:spLocks noGrp="1"/>
          </p:cNvSpPr>
          <p:nvPr/>
        </p:nvSpPr>
        <p:spPr>
          <a:xfrm>
            <a:off x="671513" y="3281363"/>
            <a:ext cx="104775" cy="104775"/>
          </a:xfrm>
          <a:prstGeom prst="ellipse">
            <a:avLst/>
          </a:prstGeom>
          <a:solidFill>
            <a:srgbClr val="E8D9C0"/>
          </a:solidFill>
          <a:ln w="7620">
            <a:solidFill>
              <a:srgbClr val="7B6D59"/>
            </a:solidFill>
            <a:prstDash val="solid"/>
          </a:ln>
        </p:spPr>
        <p:txBody>
          <a:bodyPr/>
          <a:lstStyle/>
          <a:p>
            <a:endParaRPr lang="cs-CZ"/>
          </a:p>
        </p:txBody>
      </p:sp>
      <p:sp>
        <p:nvSpPr>
          <p:cNvPr id="40" name="iss-grain-25">
            <a:extLst>
              <a:ext uri="{FF2B5EF4-FFF2-40B4-BE49-F238E27FC236}">
                <a16:creationId xmlns:a16="http://schemas.microsoft.com/office/drawing/2014/main" id="{A04E2AD8-757C-4A96-98AC-37F8AFF61E9E}"/>
              </a:ext>
            </a:extLst>
          </p:cNvPr>
          <p:cNvSpPr>
            <a:spLocks noGrp="1"/>
          </p:cNvSpPr>
          <p:nvPr/>
        </p:nvSpPr>
        <p:spPr>
          <a:xfrm>
            <a:off x="956310" y="3270885"/>
            <a:ext cx="125730" cy="125730"/>
          </a:xfrm>
          <a:prstGeom prst="ellipse">
            <a:avLst/>
          </a:prstGeom>
          <a:solidFill>
            <a:srgbClr val="E8D9C0"/>
          </a:solidFill>
          <a:ln w="7620">
            <a:solidFill>
              <a:srgbClr val="7B6D59"/>
            </a:solidFill>
            <a:prstDash val="solid"/>
          </a:ln>
        </p:spPr>
        <p:txBody>
          <a:bodyPr/>
          <a:lstStyle/>
          <a:p>
            <a:endParaRPr lang="cs-CZ"/>
          </a:p>
        </p:txBody>
      </p:sp>
      <p:sp>
        <p:nvSpPr>
          <p:cNvPr id="41" name="iss-grain-26">
            <a:extLst>
              <a:ext uri="{FF2B5EF4-FFF2-40B4-BE49-F238E27FC236}">
                <a16:creationId xmlns:a16="http://schemas.microsoft.com/office/drawing/2014/main" id="{0C465D30-B566-4050-86C0-3AB4459E251E}"/>
              </a:ext>
            </a:extLst>
          </p:cNvPr>
          <p:cNvSpPr>
            <a:spLocks noGrp="1"/>
          </p:cNvSpPr>
          <p:nvPr/>
        </p:nvSpPr>
        <p:spPr>
          <a:xfrm>
            <a:off x="1241108" y="3260408"/>
            <a:ext cx="146685" cy="146685"/>
          </a:xfrm>
          <a:prstGeom prst="ellipse">
            <a:avLst/>
          </a:prstGeom>
          <a:solidFill>
            <a:srgbClr val="E8D9C0"/>
          </a:solidFill>
          <a:ln w="7620">
            <a:solidFill>
              <a:srgbClr val="7B6D59"/>
            </a:solidFill>
            <a:prstDash val="solid"/>
          </a:ln>
        </p:spPr>
        <p:txBody>
          <a:bodyPr/>
          <a:lstStyle/>
          <a:p>
            <a:endParaRPr lang="cs-CZ"/>
          </a:p>
        </p:txBody>
      </p:sp>
      <p:sp>
        <p:nvSpPr>
          <p:cNvPr id="42" name="iss-grain-27">
            <a:extLst>
              <a:ext uri="{FF2B5EF4-FFF2-40B4-BE49-F238E27FC236}">
                <a16:creationId xmlns:a16="http://schemas.microsoft.com/office/drawing/2014/main" id="{55F3A608-B111-4912-9AFE-BA367896B6BB}"/>
              </a:ext>
            </a:extLst>
          </p:cNvPr>
          <p:cNvSpPr>
            <a:spLocks noGrp="1"/>
          </p:cNvSpPr>
          <p:nvPr/>
        </p:nvSpPr>
        <p:spPr>
          <a:xfrm>
            <a:off x="1557338" y="3281363"/>
            <a:ext cx="104775" cy="104775"/>
          </a:xfrm>
          <a:prstGeom prst="ellipse">
            <a:avLst/>
          </a:prstGeom>
          <a:solidFill>
            <a:srgbClr val="E8D9C0"/>
          </a:solidFill>
          <a:ln w="7620">
            <a:solidFill>
              <a:srgbClr val="7B6D59"/>
            </a:solidFill>
            <a:prstDash val="solid"/>
          </a:ln>
        </p:spPr>
        <p:txBody>
          <a:bodyPr/>
          <a:lstStyle/>
          <a:p>
            <a:endParaRPr lang="cs-CZ"/>
          </a:p>
        </p:txBody>
      </p:sp>
      <p:sp>
        <p:nvSpPr>
          <p:cNvPr id="43" name="iss-grain-28">
            <a:extLst>
              <a:ext uri="{FF2B5EF4-FFF2-40B4-BE49-F238E27FC236}">
                <a16:creationId xmlns:a16="http://schemas.microsoft.com/office/drawing/2014/main" id="{75437B48-10F9-49E7-A10F-D588288A9743}"/>
              </a:ext>
            </a:extLst>
          </p:cNvPr>
          <p:cNvSpPr>
            <a:spLocks noGrp="1"/>
          </p:cNvSpPr>
          <p:nvPr/>
        </p:nvSpPr>
        <p:spPr>
          <a:xfrm>
            <a:off x="1842135" y="3270885"/>
            <a:ext cx="125730" cy="125730"/>
          </a:xfrm>
          <a:prstGeom prst="ellipse">
            <a:avLst/>
          </a:prstGeom>
          <a:solidFill>
            <a:srgbClr val="E8D9C0"/>
          </a:solidFill>
          <a:ln w="7620">
            <a:solidFill>
              <a:srgbClr val="7B6D59"/>
            </a:solidFill>
            <a:prstDash val="solid"/>
          </a:ln>
        </p:spPr>
        <p:txBody>
          <a:bodyPr/>
          <a:lstStyle/>
          <a:p>
            <a:endParaRPr lang="cs-CZ"/>
          </a:p>
        </p:txBody>
      </p:sp>
      <p:sp>
        <p:nvSpPr>
          <p:cNvPr id="44" name="iss-grain-29">
            <a:extLst>
              <a:ext uri="{FF2B5EF4-FFF2-40B4-BE49-F238E27FC236}">
                <a16:creationId xmlns:a16="http://schemas.microsoft.com/office/drawing/2014/main" id="{76BCB54D-7477-4352-94C9-8B070EEC2421}"/>
              </a:ext>
            </a:extLst>
          </p:cNvPr>
          <p:cNvSpPr>
            <a:spLocks noGrp="1"/>
          </p:cNvSpPr>
          <p:nvPr/>
        </p:nvSpPr>
        <p:spPr>
          <a:xfrm>
            <a:off x="2126933" y="3260408"/>
            <a:ext cx="146685" cy="146685"/>
          </a:xfrm>
          <a:prstGeom prst="ellipse">
            <a:avLst/>
          </a:prstGeom>
          <a:solidFill>
            <a:srgbClr val="E8D9C0"/>
          </a:solidFill>
          <a:ln w="7620">
            <a:solidFill>
              <a:srgbClr val="7B6D59"/>
            </a:solidFill>
            <a:prstDash val="solid"/>
          </a:ln>
        </p:spPr>
        <p:txBody>
          <a:bodyPr/>
          <a:lstStyle/>
          <a:p>
            <a:endParaRPr lang="cs-CZ"/>
          </a:p>
        </p:txBody>
      </p:sp>
      <p:sp>
        <p:nvSpPr>
          <p:cNvPr id="45" name="iss-grain-30">
            <a:extLst>
              <a:ext uri="{FF2B5EF4-FFF2-40B4-BE49-F238E27FC236}">
                <a16:creationId xmlns:a16="http://schemas.microsoft.com/office/drawing/2014/main" id="{BA8E4D95-5132-444E-BA1D-59BE8F1D8959}"/>
              </a:ext>
            </a:extLst>
          </p:cNvPr>
          <p:cNvSpPr>
            <a:spLocks noGrp="1"/>
          </p:cNvSpPr>
          <p:nvPr/>
        </p:nvSpPr>
        <p:spPr>
          <a:xfrm>
            <a:off x="2443163" y="3281363"/>
            <a:ext cx="104775" cy="104775"/>
          </a:xfrm>
          <a:prstGeom prst="ellipse">
            <a:avLst/>
          </a:prstGeom>
          <a:solidFill>
            <a:srgbClr val="E8D9C0"/>
          </a:solidFill>
          <a:ln w="7620">
            <a:solidFill>
              <a:srgbClr val="7B6D59"/>
            </a:solidFill>
            <a:prstDash val="solid"/>
          </a:ln>
        </p:spPr>
        <p:txBody>
          <a:bodyPr/>
          <a:lstStyle/>
          <a:p>
            <a:endParaRPr lang="cs-CZ"/>
          </a:p>
        </p:txBody>
      </p:sp>
      <p:sp>
        <p:nvSpPr>
          <p:cNvPr id="46" name="iss-grain-31">
            <a:extLst>
              <a:ext uri="{FF2B5EF4-FFF2-40B4-BE49-F238E27FC236}">
                <a16:creationId xmlns:a16="http://schemas.microsoft.com/office/drawing/2014/main" id="{FCA0EDE1-8337-49E0-A504-5AB92A0B4775}"/>
              </a:ext>
            </a:extLst>
          </p:cNvPr>
          <p:cNvSpPr>
            <a:spLocks noGrp="1"/>
          </p:cNvSpPr>
          <p:nvPr/>
        </p:nvSpPr>
        <p:spPr>
          <a:xfrm>
            <a:off x="2727960" y="3270885"/>
            <a:ext cx="125730" cy="125730"/>
          </a:xfrm>
          <a:prstGeom prst="ellipse">
            <a:avLst/>
          </a:prstGeom>
          <a:solidFill>
            <a:srgbClr val="E8D9C0"/>
          </a:solidFill>
          <a:ln w="7620">
            <a:solidFill>
              <a:srgbClr val="7B6D59"/>
            </a:solidFill>
            <a:prstDash val="solid"/>
          </a:ln>
        </p:spPr>
        <p:txBody>
          <a:bodyPr/>
          <a:lstStyle/>
          <a:p>
            <a:endParaRPr lang="cs-CZ"/>
          </a:p>
        </p:txBody>
      </p:sp>
      <p:sp>
        <p:nvSpPr>
          <p:cNvPr id="47" name="iss-grain-32">
            <a:extLst>
              <a:ext uri="{FF2B5EF4-FFF2-40B4-BE49-F238E27FC236}">
                <a16:creationId xmlns:a16="http://schemas.microsoft.com/office/drawing/2014/main" id="{7FBBF539-C2AF-4D0F-B62C-9FF7014128B2}"/>
              </a:ext>
            </a:extLst>
          </p:cNvPr>
          <p:cNvSpPr>
            <a:spLocks noGrp="1"/>
          </p:cNvSpPr>
          <p:nvPr/>
        </p:nvSpPr>
        <p:spPr>
          <a:xfrm>
            <a:off x="615315" y="2491740"/>
            <a:ext cx="26670" cy="26670"/>
          </a:xfrm>
          <a:prstGeom prst="ellipse">
            <a:avLst/>
          </a:prstGeom>
          <a:solidFill>
            <a:srgbClr val="D9C7A8"/>
          </a:solidFill>
          <a:ln w="3810">
            <a:solidFill>
              <a:srgbClr val="7B6D59"/>
            </a:solidFill>
            <a:prstDash val="solid"/>
          </a:ln>
        </p:spPr>
        <p:txBody>
          <a:bodyPr/>
          <a:lstStyle/>
          <a:p>
            <a:endParaRPr lang="cs-CZ"/>
          </a:p>
        </p:txBody>
      </p:sp>
      <p:sp>
        <p:nvSpPr>
          <p:cNvPr id="48" name="iss-grain-33">
            <a:extLst>
              <a:ext uri="{FF2B5EF4-FFF2-40B4-BE49-F238E27FC236}">
                <a16:creationId xmlns:a16="http://schemas.microsoft.com/office/drawing/2014/main" id="{1943C2A6-C3B7-4766-B39D-5193140C6BE8}"/>
              </a:ext>
            </a:extLst>
          </p:cNvPr>
          <p:cNvSpPr>
            <a:spLocks noGrp="1"/>
          </p:cNvSpPr>
          <p:nvPr/>
        </p:nvSpPr>
        <p:spPr>
          <a:xfrm>
            <a:off x="643890" y="3672840"/>
            <a:ext cx="26670" cy="26670"/>
          </a:xfrm>
          <a:prstGeom prst="ellipse">
            <a:avLst/>
          </a:prstGeom>
          <a:solidFill>
            <a:srgbClr val="D9C7A8"/>
          </a:solidFill>
          <a:ln w="3810">
            <a:solidFill>
              <a:srgbClr val="7B6D59"/>
            </a:solidFill>
            <a:prstDash val="solid"/>
          </a:ln>
        </p:spPr>
        <p:txBody>
          <a:bodyPr/>
          <a:lstStyle/>
          <a:p>
            <a:endParaRPr lang="cs-CZ"/>
          </a:p>
        </p:txBody>
      </p:sp>
      <p:sp>
        <p:nvSpPr>
          <p:cNvPr id="49" name="iss-grain-34">
            <a:extLst>
              <a:ext uri="{FF2B5EF4-FFF2-40B4-BE49-F238E27FC236}">
                <a16:creationId xmlns:a16="http://schemas.microsoft.com/office/drawing/2014/main" id="{E6D4A22F-850D-4091-BD31-8ED31FE9B832}"/>
              </a:ext>
            </a:extLst>
          </p:cNvPr>
          <p:cNvSpPr>
            <a:spLocks noGrp="1"/>
          </p:cNvSpPr>
          <p:nvPr/>
        </p:nvSpPr>
        <p:spPr>
          <a:xfrm>
            <a:off x="834390" y="2491740"/>
            <a:ext cx="26670" cy="26670"/>
          </a:xfrm>
          <a:prstGeom prst="ellipse">
            <a:avLst/>
          </a:prstGeom>
          <a:solidFill>
            <a:srgbClr val="D9C7A8"/>
          </a:solidFill>
          <a:ln w="3810">
            <a:solidFill>
              <a:srgbClr val="7B6D59"/>
            </a:solidFill>
            <a:prstDash val="solid"/>
          </a:ln>
        </p:spPr>
        <p:txBody>
          <a:bodyPr/>
          <a:lstStyle/>
          <a:p>
            <a:endParaRPr lang="cs-CZ"/>
          </a:p>
        </p:txBody>
      </p:sp>
      <p:sp>
        <p:nvSpPr>
          <p:cNvPr id="50" name="iss-grain-35">
            <a:extLst>
              <a:ext uri="{FF2B5EF4-FFF2-40B4-BE49-F238E27FC236}">
                <a16:creationId xmlns:a16="http://schemas.microsoft.com/office/drawing/2014/main" id="{F88483B4-3E55-4BB7-BA88-2D338B1D04CE}"/>
              </a:ext>
            </a:extLst>
          </p:cNvPr>
          <p:cNvSpPr>
            <a:spLocks noGrp="1"/>
          </p:cNvSpPr>
          <p:nvPr/>
        </p:nvSpPr>
        <p:spPr>
          <a:xfrm>
            <a:off x="862965" y="3672840"/>
            <a:ext cx="26670" cy="26670"/>
          </a:xfrm>
          <a:prstGeom prst="ellipse">
            <a:avLst/>
          </a:prstGeom>
          <a:solidFill>
            <a:srgbClr val="D9C7A8"/>
          </a:solidFill>
          <a:ln w="3810">
            <a:solidFill>
              <a:srgbClr val="7B6D59"/>
            </a:solidFill>
            <a:prstDash val="solid"/>
          </a:ln>
        </p:spPr>
        <p:txBody>
          <a:bodyPr/>
          <a:lstStyle/>
          <a:p>
            <a:endParaRPr lang="cs-CZ"/>
          </a:p>
        </p:txBody>
      </p:sp>
      <p:sp>
        <p:nvSpPr>
          <p:cNvPr id="51" name="iss-grain-36">
            <a:extLst>
              <a:ext uri="{FF2B5EF4-FFF2-40B4-BE49-F238E27FC236}">
                <a16:creationId xmlns:a16="http://schemas.microsoft.com/office/drawing/2014/main" id="{E5D2D6D1-F6CE-4860-AEBA-A8442645EBDF}"/>
              </a:ext>
            </a:extLst>
          </p:cNvPr>
          <p:cNvSpPr>
            <a:spLocks noGrp="1"/>
          </p:cNvSpPr>
          <p:nvPr/>
        </p:nvSpPr>
        <p:spPr>
          <a:xfrm>
            <a:off x="1053465" y="2491740"/>
            <a:ext cx="26670" cy="26670"/>
          </a:xfrm>
          <a:prstGeom prst="ellipse">
            <a:avLst/>
          </a:prstGeom>
          <a:solidFill>
            <a:srgbClr val="D9C7A8"/>
          </a:solidFill>
          <a:ln w="3810">
            <a:solidFill>
              <a:srgbClr val="7B6D59"/>
            </a:solidFill>
            <a:prstDash val="solid"/>
          </a:ln>
        </p:spPr>
        <p:txBody>
          <a:bodyPr/>
          <a:lstStyle/>
          <a:p>
            <a:endParaRPr lang="cs-CZ"/>
          </a:p>
        </p:txBody>
      </p:sp>
      <p:sp>
        <p:nvSpPr>
          <p:cNvPr id="52" name="iss-grain-37">
            <a:extLst>
              <a:ext uri="{FF2B5EF4-FFF2-40B4-BE49-F238E27FC236}">
                <a16:creationId xmlns:a16="http://schemas.microsoft.com/office/drawing/2014/main" id="{03729C5A-1393-42C5-8A02-D363F4D1CDFB}"/>
              </a:ext>
            </a:extLst>
          </p:cNvPr>
          <p:cNvSpPr>
            <a:spLocks noGrp="1"/>
          </p:cNvSpPr>
          <p:nvPr/>
        </p:nvSpPr>
        <p:spPr>
          <a:xfrm>
            <a:off x="1082040" y="3672840"/>
            <a:ext cx="26670" cy="26670"/>
          </a:xfrm>
          <a:prstGeom prst="ellipse">
            <a:avLst/>
          </a:prstGeom>
          <a:solidFill>
            <a:srgbClr val="D9C7A8"/>
          </a:solidFill>
          <a:ln w="3810">
            <a:solidFill>
              <a:srgbClr val="7B6D59"/>
            </a:solidFill>
            <a:prstDash val="solid"/>
          </a:ln>
        </p:spPr>
        <p:txBody>
          <a:bodyPr/>
          <a:lstStyle/>
          <a:p>
            <a:endParaRPr lang="cs-CZ"/>
          </a:p>
        </p:txBody>
      </p:sp>
      <p:sp>
        <p:nvSpPr>
          <p:cNvPr id="53" name="iss-grain-38">
            <a:extLst>
              <a:ext uri="{FF2B5EF4-FFF2-40B4-BE49-F238E27FC236}">
                <a16:creationId xmlns:a16="http://schemas.microsoft.com/office/drawing/2014/main" id="{E9C6BE7E-6505-4297-8537-08B909DCA4CC}"/>
              </a:ext>
            </a:extLst>
          </p:cNvPr>
          <p:cNvSpPr>
            <a:spLocks noGrp="1"/>
          </p:cNvSpPr>
          <p:nvPr/>
        </p:nvSpPr>
        <p:spPr>
          <a:xfrm>
            <a:off x="1272540" y="2491740"/>
            <a:ext cx="26670" cy="26670"/>
          </a:xfrm>
          <a:prstGeom prst="ellipse">
            <a:avLst/>
          </a:prstGeom>
          <a:solidFill>
            <a:srgbClr val="D9C7A8"/>
          </a:solidFill>
          <a:ln w="3810">
            <a:solidFill>
              <a:srgbClr val="7B6D59"/>
            </a:solidFill>
            <a:prstDash val="solid"/>
          </a:ln>
        </p:spPr>
        <p:txBody>
          <a:bodyPr/>
          <a:lstStyle/>
          <a:p>
            <a:endParaRPr lang="cs-CZ"/>
          </a:p>
        </p:txBody>
      </p:sp>
      <p:sp>
        <p:nvSpPr>
          <p:cNvPr id="54" name="iss-grain-39">
            <a:extLst>
              <a:ext uri="{FF2B5EF4-FFF2-40B4-BE49-F238E27FC236}">
                <a16:creationId xmlns:a16="http://schemas.microsoft.com/office/drawing/2014/main" id="{4E1319E2-FAFA-4E0F-80BB-2BA411792BB8}"/>
              </a:ext>
            </a:extLst>
          </p:cNvPr>
          <p:cNvSpPr>
            <a:spLocks noGrp="1"/>
          </p:cNvSpPr>
          <p:nvPr/>
        </p:nvSpPr>
        <p:spPr>
          <a:xfrm>
            <a:off x="1301115" y="3672840"/>
            <a:ext cx="26670" cy="26670"/>
          </a:xfrm>
          <a:prstGeom prst="ellipse">
            <a:avLst/>
          </a:prstGeom>
          <a:solidFill>
            <a:srgbClr val="D9C7A8"/>
          </a:solidFill>
          <a:ln w="3810">
            <a:solidFill>
              <a:srgbClr val="7B6D59"/>
            </a:solidFill>
            <a:prstDash val="solid"/>
          </a:ln>
        </p:spPr>
        <p:txBody>
          <a:bodyPr/>
          <a:lstStyle/>
          <a:p>
            <a:endParaRPr lang="cs-CZ"/>
          </a:p>
        </p:txBody>
      </p:sp>
      <p:sp>
        <p:nvSpPr>
          <p:cNvPr id="55" name="iss-grain-40">
            <a:extLst>
              <a:ext uri="{FF2B5EF4-FFF2-40B4-BE49-F238E27FC236}">
                <a16:creationId xmlns:a16="http://schemas.microsoft.com/office/drawing/2014/main" id="{0B8F3AF3-439B-40AE-94DF-BF498F05BC0C}"/>
              </a:ext>
            </a:extLst>
          </p:cNvPr>
          <p:cNvSpPr>
            <a:spLocks noGrp="1"/>
          </p:cNvSpPr>
          <p:nvPr/>
        </p:nvSpPr>
        <p:spPr>
          <a:xfrm>
            <a:off x="1491615" y="2491740"/>
            <a:ext cx="26670" cy="26670"/>
          </a:xfrm>
          <a:prstGeom prst="ellipse">
            <a:avLst/>
          </a:prstGeom>
          <a:solidFill>
            <a:srgbClr val="D9C7A8"/>
          </a:solidFill>
          <a:ln w="3810">
            <a:solidFill>
              <a:srgbClr val="7B6D59"/>
            </a:solidFill>
            <a:prstDash val="solid"/>
          </a:ln>
        </p:spPr>
        <p:txBody>
          <a:bodyPr/>
          <a:lstStyle/>
          <a:p>
            <a:endParaRPr lang="cs-CZ"/>
          </a:p>
        </p:txBody>
      </p:sp>
      <p:sp>
        <p:nvSpPr>
          <p:cNvPr id="56" name="iss-grain-41">
            <a:extLst>
              <a:ext uri="{FF2B5EF4-FFF2-40B4-BE49-F238E27FC236}">
                <a16:creationId xmlns:a16="http://schemas.microsoft.com/office/drawing/2014/main" id="{BFD3BE19-2F94-430E-BB67-2BFD55C2AD33}"/>
              </a:ext>
            </a:extLst>
          </p:cNvPr>
          <p:cNvSpPr>
            <a:spLocks noGrp="1"/>
          </p:cNvSpPr>
          <p:nvPr/>
        </p:nvSpPr>
        <p:spPr>
          <a:xfrm>
            <a:off x="1520190" y="3672840"/>
            <a:ext cx="26670" cy="26670"/>
          </a:xfrm>
          <a:prstGeom prst="ellipse">
            <a:avLst/>
          </a:prstGeom>
          <a:solidFill>
            <a:srgbClr val="D9C7A8"/>
          </a:solidFill>
          <a:ln w="3810">
            <a:solidFill>
              <a:srgbClr val="7B6D59"/>
            </a:solidFill>
            <a:prstDash val="solid"/>
          </a:ln>
        </p:spPr>
        <p:txBody>
          <a:bodyPr/>
          <a:lstStyle/>
          <a:p>
            <a:endParaRPr lang="cs-CZ"/>
          </a:p>
        </p:txBody>
      </p:sp>
      <p:sp>
        <p:nvSpPr>
          <p:cNvPr id="57" name="iss-grain-42">
            <a:extLst>
              <a:ext uri="{FF2B5EF4-FFF2-40B4-BE49-F238E27FC236}">
                <a16:creationId xmlns:a16="http://schemas.microsoft.com/office/drawing/2014/main" id="{3D6A21DB-F9B9-4AC1-A203-C8355FE0DBE5}"/>
              </a:ext>
            </a:extLst>
          </p:cNvPr>
          <p:cNvSpPr>
            <a:spLocks noGrp="1"/>
          </p:cNvSpPr>
          <p:nvPr/>
        </p:nvSpPr>
        <p:spPr>
          <a:xfrm>
            <a:off x="1710690" y="2491740"/>
            <a:ext cx="26670" cy="26670"/>
          </a:xfrm>
          <a:prstGeom prst="ellipse">
            <a:avLst/>
          </a:prstGeom>
          <a:solidFill>
            <a:srgbClr val="D9C7A8"/>
          </a:solidFill>
          <a:ln w="3810">
            <a:solidFill>
              <a:srgbClr val="7B6D59"/>
            </a:solidFill>
            <a:prstDash val="solid"/>
          </a:ln>
        </p:spPr>
        <p:txBody>
          <a:bodyPr/>
          <a:lstStyle/>
          <a:p>
            <a:endParaRPr lang="cs-CZ"/>
          </a:p>
        </p:txBody>
      </p:sp>
      <p:sp>
        <p:nvSpPr>
          <p:cNvPr id="58" name="iss-grain-43">
            <a:extLst>
              <a:ext uri="{FF2B5EF4-FFF2-40B4-BE49-F238E27FC236}">
                <a16:creationId xmlns:a16="http://schemas.microsoft.com/office/drawing/2014/main" id="{22D3DA5C-27FA-46C1-9EC1-199B7C512010}"/>
              </a:ext>
            </a:extLst>
          </p:cNvPr>
          <p:cNvSpPr>
            <a:spLocks noGrp="1"/>
          </p:cNvSpPr>
          <p:nvPr/>
        </p:nvSpPr>
        <p:spPr>
          <a:xfrm>
            <a:off x="1739265" y="3672840"/>
            <a:ext cx="26670" cy="26670"/>
          </a:xfrm>
          <a:prstGeom prst="ellipse">
            <a:avLst/>
          </a:prstGeom>
          <a:solidFill>
            <a:srgbClr val="D9C7A8"/>
          </a:solidFill>
          <a:ln w="3810">
            <a:solidFill>
              <a:srgbClr val="7B6D59"/>
            </a:solidFill>
            <a:prstDash val="solid"/>
          </a:ln>
        </p:spPr>
        <p:txBody>
          <a:bodyPr/>
          <a:lstStyle/>
          <a:p>
            <a:endParaRPr lang="cs-CZ"/>
          </a:p>
        </p:txBody>
      </p:sp>
      <p:sp>
        <p:nvSpPr>
          <p:cNvPr id="59" name="iss-grain-44">
            <a:extLst>
              <a:ext uri="{FF2B5EF4-FFF2-40B4-BE49-F238E27FC236}">
                <a16:creationId xmlns:a16="http://schemas.microsoft.com/office/drawing/2014/main" id="{34DEC6E0-E3CA-4B7A-8173-BB629C3C0035}"/>
              </a:ext>
            </a:extLst>
          </p:cNvPr>
          <p:cNvSpPr>
            <a:spLocks noGrp="1"/>
          </p:cNvSpPr>
          <p:nvPr/>
        </p:nvSpPr>
        <p:spPr>
          <a:xfrm>
            <a:off x="1929765" y="2491740"/>
            <a:ext cx="26670" cy="26670"/>
          </a:xfrm>
          <a:prstGeom prst="ellipse">
            <a:avLst/>
          </a:prstGeom>
          <a:solidFill>
            <a:srgbClr val="D9C7A8"/>
          </a:solidFill>
          <a:ln w="3810">
            <a:solidFill>
              <a:srgbClr val="7B6D59"/>
            </a:solidFill>
            <a:prstDash val="solid"/>
          </a:ln>
        </p:spPr>
        <p:txBody>
          <a:bodyPr/>
          <a:lstStyle/>
          <a:p>
            <a:endParaRPr lang="cs-CZ"/>
          </a:p>
        </p:txBody>
      </p:sp>
      <p:sp>
        <p:nvSpPr>
          <p:cNvPr id="60" name="iss-grain-45">
            <a:extLst>
              <a:ext uri="{FF2B5EF4-FFF2-40B4-BE49-F238E27FC236}">
                <a16:creationId xmlns:a16="http://schemas.microsoft.com/office/drawing/2014/main" id="{763C1C3E-647C-4269-87E1-5B93BA294B92}"/>
              </a:ext>
            </a:extLst>
          </p:cNvPr>
          <p:cNvSpPr>
            <a:spLocks noGrp="1"/>
          </p:cNvSpPr>
          <p:nvPr/>
        </p:nvSpPr>
        <p:spPr>
          <a:xfrm>
            <a:off x="1958340" y="3672840"/>
            <a:ext cx="26670" cy="26670"/>
          </a:xfrm>
          <a:prstGeom prst="ellipse">
            <a:avLst/>
          </a:prstGeom>
          <a:solidFill>
            <a:srgbClr val="D9C7A8"/>
          </a:solidFill>
          <a:ln w="3810">
            <a:solidFill>
              <a:srgbClr val="7B6D59"/>
            </a:solidFill>
            <a:prstDash val="solid"/>
          </a:ln>
        </p:spPr>
        <p:txBody>
          <a:bodyPr/>
          <a:lstStyle/>
          <a:p>
            <a:endParaRPr lang="cs-CZ"/>
          </a:p>
        </p:txBody>
      </p:sp>
      <p:sp>
        <p:nvSpPr>
          <p:cNvPr id="61" name="iss-grain-46">
            <a:extLst>
              <a:ext uri="{FF2B5EF4-FFF2-40B4-BE49-F238E27FC236}">
                <a16:creationId xmlns:a16="http://schemas.microsoft.com/office/drawing/2014/main" id="{9CC8943F-5B34-4CC7-9852-922B5ECA7D41}"/>
              </a:ext>
            </a:extLst>
          </p:cNvPr>
          <p:cNvSpPr>
            <a:spLocks noGrp="1"/>
          </p:cNvSpPr>
          <p:nvPr/>
        </p:nvSpPr>
        <p:spPr>
          <a:xfrm>
            <a:off x="2148840" y="2491740"/>
            <a:ext cx="26670" cy="26670"/>
          </a:xfrm>
          <a:prstGeom prst="ellipse">
            <a:avLst/>
          </a:prstGeom>
          <a:solidFill>
            <a:srgbClr val="D9C7A8"/>
          </a:solidFill>
          <a:ln w="3810">
            <a:solidFill>
              <a:srgbClr val="7B6D59"/>
            </a:solidFill>
            <a:prstDash val="solid"/>
          </a:ln>
        </p:spPr>
        <p:txBody>
          <a:bodyPr/>
          <a:lstStyle/>
          <a:p>
            <a:endParaRPr lang="cs-CZ"/>
          </a:p>
        </p:txBody>
      </p:sp>
      <p:sp>
        <p:nvSpPr>
          <p:cNvPr id="62" name="iss-grain-47">
            <a:extLst>
              <a:ext uri="{FF2B5EF4-FFF2-40B4-BE49-F238E27FC236}">
                <a16:creationId xmlns:a16="http://schemas.microsoft.com/office/drawing/2014/main" id="{4C71DE8D-A587-4051-AC38-4BFF87754369}"/>
              </a:ext>
            </a:extLst>
          </p:cNvPr>
          <p:cNvSpPr>
            <a:spLocks noGrp="1"/>
          </p:cNvSpPr>
          <p:nvPr/>
        </p:nvSpPr>
        <p:spPr>
          <a:xfrm>
            <a:off x="2177415" y="3672840"/>
            <a:ext cx="26670" cy="26670"/>
          </a:xfrm>
          <a:prstGeom prst="ellipse">
            <a:avLst/>
          </a:prstGeom>
          <a:solidFill>
            <a:srgbClr val="D9C7A8"/>
          </a:solidFill>
          <a:ln w="3810">
            <a:solidFill>
              <a:srgbClr val="7B6D59"/>
            </a:solidFill>
            <a:prstDash val="solid"/>
          </a:ln>
        </p:spPr>
        <p:txBody>
          <a:bodyPr/>
          <a:lstStyle/>
          <a:p>
            <a:endParaRPr lang="cs-CZ"/>
          </a:p>
        </p:txBody>
      </p:sp>
      <p:sp>
        <p:nvSpPr>
          <p:cNvPr id="63" name="iss-grain-48">
            <a:extLst>
              <a:ext uri="{FF2B5EF4-FFF2-40B4-BE49-F238E27FC236}">
                <a16:creationId xmlns:a16="http://schemas.microsoft.com/office/drawing/2014/main" id="{5550AEEC-63E6-4693-9071-529297523591}"/>
              </a:ext>
            </a:extLst>
          </p:cNvPr>
          <p:cNvSpPr>
            <a:spLocks noGrp="1"/>
          </p:cNvSpPr>
          <p:nvPr/>
        </p:nvSpPr>
        <p:spPr>
          <a:xfrm>
            <a:off x="2367915" y="2491740"/>
            <a:ext cx="26670" cy="26670"/>
          </a:xfrm>
          <a:prstGeom prst="ellipse">
            <a:avLst/>
          </a:prstGeom>
          <a:solidFill>
            <a:srgbClr val="D9C7A8"/>
          </a:solidFill>
          <a:ln w="3810">
            <a:solidFill>
              <a:srgbClr val="7B6D59"/>
            </a:solidFill>
            <a:prstDash val="solid"/>
          </a:ln>
        </p:spPr>
        <p:txBody>
          <a:bodyPr/>
          <a:lstStyle/>
          <a:p>
            <a:endParaRPr lang="cs-CZ"/>
          </a:p>
        </p:txBody>
      </p:sp>
      <p:sp>
        <p:nvSpPr>
          <p:cNvPr id="64" name="iss-grain-49">
            <a:extLst>
              <a:ext uri="{FF2B5EF4-FFF2-40B4-BE49-F238E27FC236}">
                <a16:creationId xmlns:a16="http://schemas.microsoft.com/office/drawing/2014/main" id="{65FE3840-07FE-47B2-95D0-61A3E0F4589B}"/>
              </a:ext>
            </a:extLst>
          </p:cNvPr>
          <p:cNvSpPr>
            <a:spLocks noGrp="1"/>
          </p:cNvSpPr>
          <p:nvPr/>
        </p:nvSpPr>
        <p:spPr>
          <a:xfrm>
            <a:off x="2396490" y="3672840"/>
            <a:ext cx="26670" cy="26670"/>
          </a:xfrm>
          <a:prstGeom prst="ellipse">
            <a:avLst/>
          </a:prstGeom>
          <a:solidFill>
            <a:srgbClr val="D9C7A8"/>
          </a:solidFill>
          <a:ln w="3810">
            <a:solidFill>
              <a:srgbClr val="7B6D59"/>
            </a:solidFill>
            <a:prstDash val="solid"/>
          </a:ln>
        </p:spPr>
        <p:txBody>
          <a:bodyPr/>
          <a:lstStyle/>
          <a:p>
            <a:endParaRPr lang="cs-CZ"/>
          </a:p>
        </p:txBody>
      </p:sp>
      <p:sp>
        <p:nvSpPr>
          <p:cNvPr id="65" name="iss-grain-50">
            <a:extLst>
              <a:ext uri="{FF2B5EF4-FFF2-40B4-BE49-F238E27FC236}">
                <a16:creationId xmlns:a16="http://schemas.microsoft.com/office/drawing/2014/main" id="{273E01FD-8F69-49D5-B444-4EF40F41C622}"/>
              </a:ext>
            </a:extLst>
          </p:cNvPr>
          <p:cNvSpPr>
            <a:spLocks noGrp="1"/>
          </p:cNvSpPr>
          <p:nvPr/>
        </p:nvSpPr>
        <p:spPr>
          <a:xfrm>
            <a:off x="2586990" y="2491740"/>
            <a:ext cx="26670" cy="26670"/>
          </a:xfrm>
          <a:prstGeom prst="ellipse">
            <a:avLst/>
          </a:prstGeom>
          <a:solidFill>
            <a:srgbClr val="D9C7A8"/>
          </a:solidFill>
          <a:ln w="3810">
            <a:solidFill>
              <a:srgbClr val="7B6D59"/>
            </a:solidFill>
            <a:prstDash val="solid"/>
          </a:ln>
        </p:spPr>
        <p:txBody>
          <a:bodyPr/>
          <a:lstStyle/>
          <a:p>
            <a:endParaRPr lang="cs-CZ"/>
          </a:p>
        </p:txBody>
      </p:sp>
      <p:sp>
        <p:nvSpPr>
          <p:cNvPr id="66" name="iss-grain-51">
            <a:extLst>
              <a:ext uri="{FF2B5EF4-FFF2-40B4-BE49-F238E27FC236}">
                <a16:creationId xmlns:a16="http://schemas.microsoft.com/office/drawing/2014/main" id="{99DBBF03-99A3-4A5F-B845-93DEE68F1556}"/>
              </a:ext>
            </a:extLst>
          </p:cNvPr>
          <p:cNvSpPr>
            <a:spLocks noGrp="1"/>
          </p:cNvSpPr>
          <p:nvPr/>
        </p:nvSpPr>
        <p:spPr>
          <a:xfrm>
            <a:off x="2615565" y="3672840"/>
            <a:ext cx="26670" cy="26670"/>
          </a:xfrm>
          <a:prstGeom prst="ellipse">
            <a:avLst/>
          </a:prstGeom>
          <a:solidFill>
            <a:srgbClr val="D9C7A8"/>
          </a:solidFill>
          <a:ln w="3810">
            <a:solidFill>
              <a:srgbClr val="7B6D59"/>
            </a:solidFill>
            <a:prstDash val="solid"/>
          </a:ln>
        </p:spPr>
        <p:txBody>
          <a:bodyPr/>
          <a:lstStyle/>
          <a:p>
            <a:endParaRPr lang="cs-CZ"/>
          </a:p>
        </p:txBody>
      </p:sp>
      <p:sp>
        <p:nvSpPr>
          <p:cNvPr id="67" name="iss-grain-52">
            <a:extLst>
              <a:ext uri="{FF2B5EF4-FFF2-40B4-BE49-F238E27FC236}">
                <a16:creationId xmlns:a16="http://schemas.microsoft.com/office/drawing/2014/main" id="{EBF7CDFA-8031-4D7F-B2A7-DB5085781B90}"/>
              </a:ext>
            </a:extLst>
          </p:cNvPr>
          <p:cNvSpPr>
            <a:spLocks noGrp="1"/>
          </p:cNvSpPr>
          <p:nvPr/>
        </p:nvSpPr>
        <p:spPr>
          <a:xfrm>
            <a:off x="2806065" y="2491740"/>
            <a:ext cx="26670" cy="26670"/>
          </a:xfrm>
          <a:prstGeom prst="ellipse">
            <a:avLst/>
          </a:prstGeom>
          <a:solidFill>
            <a:srgbClr val="D9C7A8"/>
          </a:solidFill>
          <a:ln w="3810">
            <a:solidFill>
              <a:srgbClr val="7B6D59"/>
            </a:solidFill>
            <a:prstDash val="solid"/>
          </a:ln>
        </p:spPr>
        <p:txBody>
          <a:bodyPr/>
          <a:lstStyle/>
          <a:p>
            <a:endParaRPr lang="cs-CZ"/>
          </a:p>
        </p:txBody>
      </p:sp>
      <p:sp>
        <p:nvSpPr>
          <p:cNvPr id="68" name="iss-grain-53">
            <a:extLst>
              <a:ext uri="{FF2B5EF4-FFF2-40B4-BE49-F238E27FC236}">
                <a16:creationId xmlns:a16="http://schemas.microsoft.com/office/drawing/2014/main" id="{B7A52BB7-CCEA-4BC0-8716-4B2155B8450B}"/>
              </a:ext>
            </a:extLst>
          </p:cNvPr>
          <p:cNvSpPr>
            <a:spLocks noGrp="1"/>
          </p:cNvSpPr>
          <p:nvPr/>
        </p:nvSpPr>
        <p:spPr>
          <a:xfrm>
            <a:off x="2834640" y="3672840"/>
            <a:ext cx="26670" cy="26670"/>
          </a:xfrm>
          <a:prstGeom prst="ellipse">
            <a:avLst/>
          </a:prstGeom>
          <a:solidFill>
            <a:srgbClr val="D9C7A8"/>
          </a:solidFill>
          <a:ln w="3810">
            <a:solidFill>
              <a:srgbClr val="7B6D59"/>
            </a:solidFill>
            <a:prstDash val="solid"/>
          </a:ln>
        </p:spPr>
        <p:txBody>
          <a:bodyPr/>
          <a:lstStyle/>
          <a:p>
            <a:endParaRPr lang="cs-CZ"/>
          </a:p>
        </p:txBody>
      </p:sp>
      <p:sp>
        <p:nvSpPr>
          <p:cNvPr id="69" name="iss-grain-54">
            <a:extLst>
              <a:ext uri="{FF2B5EF4-FFF2-40B4-BE49-F238E27FC236}">
                <a16:creationId xmlns:a16="http://schemas.microsoft.com/office/drawing/2014/main" id="{EC7308C6-32C9-44EB-B410-04A1D0A6C89B}"/>
              </a:ext>
            </a:extLst>
          </p:cNvPr>
          <p:cNvSpPr>
            <a:spLocks noGrp="1"/>
          </p:cNvSpPr>
          <p:nvPr/>
        </p:nvSpPr>
        <p:spPr>
          <a:xfrm>
            <a:off x="615315" y="2701290"/>
            <a:ext cx="26670" cy="26670"/>
          </a:xfrm>
          <a:prstGeom prst="ellipse">
            <a:avLst/>
          </a:prstGeom>
          <a:solidFill>
            <a:srgbClr val="D9C7A8"/>
          </a:solidFill>
          <a:ln w="3810">
            <a:solidFill>
              <a:srgbClr val="7B6D59"/>
            </a:solidFill>
            <a:prstDash val="solid"/>
          </a:ln>
        </p:spPr>
        <p:txBody>
          <a:bodyPr/>
          <a:lstStyle/>
          <a:p>
            <a:endParaRPr lang="cs-CZ"/>
          </a:p>
        </p:txBody>
      </p:sp>
      <p:sp>
        <p:nvSpPr>
          <p:cNvPr id="70" name="iss-grain-55">
            <a:extLst>
              <a:ext uri="{FF2B5EF4-FFF2-40B4-BE49-F238E27FC236}">
                <a16:creationId xmlns:a16="http://schemas.microsoft.com/office/drawing/2014/main" id="{E8CF88AF-80DC-4896-9FD7-947D873A4FBB}"/>
              </a:ext>
            </a:extLst>
          </p:cNvPr>
          <p:cNvSpPr>
            <a:spLocks noGrp="1"/>
          </p:cNvSpPr>
          <p:nvPr/>
        </p:nvSpPr>
        <p:spPr>
          <a:xfrm>
            <a:off x="643890" y="3882390"/>
            <a:ext cx="26670" cy="26670"/>
          </a:xfrm>
          <a:prstGeom prst="ellipse">
            <a:avLst/>
          </a:prstGeom>
          <a:solidFill>
            <a:srgbClr val="D9C7A8"/>
          </a:solidFill>
          <a:ln w="3810">
            <a:solidFill>
              <a:srgbClr val="7B6D59"/>
            </a:solidFill>
            <a:prstDash val="solid"/>
          </a:ln>
        </p:spPr>
        <p:txBody>
          <a:bodyPr/>
          <a:lstStyle/>
          <a:p>
            <a:endParaRPr lang="cs-CZ"/>
          </a:p>
        </p:txBody>
      </p:sp>
      <p:sp>
        <p:nvSpPr>
          <p:cNvPr id="71" name="iss-grain-56">
            <a:extLst>
              <a:ext uri="{FF2B5EF4-FFF2-40B4-BE49-F238E27FC236}">
                <a16:creationId xmlns:a16="http://schemas.microsoft.com/office/drawing/2014/main" id="{92173CD7-9EB6-4097-87F7-4234255F4AA8}"/>
              </a:ext>
            </a:extLst>
          </p:cNvPr>
          <p:cNvSpPr>
            <a:spLocks noGrp="1"/>
          </p:cNvSpPr>
          <p:nvPr/>
        </p:nvSpPr>
        <p:spPr>
          <a:xfrm>
            <a:off x="834390" y="2701290"/>
            <a:ext cx="26670" cy="26670"/>
          </a:xfrm>
          <a:prstGeom prst="ellipse">
            <a:avLst/>
          </a:prstGeom>
          <a:solidFill>
            <a:srgbClr val="D9C7A8"/>
          </a:solidFill>
          <a:ln w="3810">
            <a:solidFill>
              <a:srgbClr val="7B6D59"/>
            </a:solidFill>
            <a:prstDash val="solid"/>
          </a:ln>
        </p:spPr>
        <p:txBody>
          <a:bodyPr/>
          <a:lstStyle/>
          <a:p>
            <a:endParaRPr lang="cs-CZ"/>
          </a:p>
        </p:txBody>
      </p:sp>
      <p:sp>
        <p:nvSpPr>
          <p:cNvPr id="72" name="iss-grain-57">
            <a:extLst>
              <a:ext uri="{FF2B5EF4-FFF2-40B4-BE49-F238E27FC236}">
                <a16:creationId xmlns:a16="http://schemas.microsoft.com/office/drawing/2014/main" id="{0C1104CE-30EC-4687-8E07-E71FB887669B}"/>
              </a:ext>
            </a:extLst>
          </p:cNvPr>
          <p:cNvSpPr>
            <a:spLocks noGrp="1"/>
          </p:cNvSpPr>
          <p:nvPr/>
        </p:nvSpPr>
        <p:spPr>
          <a:xfrm>
            <a:off x="862965" y="3882390"/>
            <a:ext cx="26670" cy="26670"/>
          </a:xfrm>
          <a:prstGeom prst="ellipse">
            <a:avLst/>
          </a:prstGeom>
          <a:solidFill>
            <a:srgbClr val="D9C7A8"/>
          </a:solidFill>
          <a:ln w="3810">
            <a:solidFill>
              <a:srgbClr val="7B6D59"/>
            </a:solidFill>
            <a:prstDash val="solid"/>
          </a:ln>
        </p:spPr>
        <p:txBody>
          <a:bodyPr/>
          <a:lstStyle/>
          <a:p>
            <a:endParaRPr lang="cs-CZ"/>
          </a:p>
        </p:txBody>
      </p:sp>
      <p:sp>
        <p:nvSpPr>
          <p:cNvPr id="73" name="iss-grain-58">
            <a:extLst>
              <a:ext uri="{FF2B5EF4-FFF2-40B4-BE49-F238E27FC236}">
                <a16:creationId xmlns:a16="http://schemas.microsoft.com/office/drawing/2014/main" id="{60374AF3-20C2-4411-BC23-F34396AA769D}"/>
              </a:ext>
            </a:extLst>
          </p:cNvPr>
          <p:cNvSpPr>
            <a:spLocks noGrp="1"/>
          </p:cNvSpPr>
          <p:nvPr/>
        </p:nvSpPr>
        <p:spPr>
          <a:xfrm>
            <a:off x="1053465" y="2701290"/>
            <a:ext cx="26670" cy="26670"/>
          </a:xfrm>
          <a:prstGeom prst="ellipse">
            <a:avLst/>
          </a:prstGeom>
          <a:solidFill>
            <a:srgbClr val="D9C7A8"/>
          </a:solidFill>
          <a:ln w="3810">
            <a:solidFill>
              <a:srgbClr val="7B6D59"/>
            </a:solidFill>
            <a:prstDash val="solid"/>
          </a:ln>
        </p:spPr>
        <p:txBody>
          <a:bodyPr/>
          <a:lstStyle/>
          <a:p>
            <a:endParaRPr lang="cs-CZ"/>
          </a:p>
        </p:txBody>
      </p:sp>
      <p:sp>
        <p:nvSpPr>
          <p:cNvPr id="74" name="iss-grain-59">
            <a:extLst>
              <a:ext uri="{FF2B5EF4-FFF2-40B4-BE49-F238E27FC236}">
                <a16:creationId xmlns:a16="http://schemas.microsoft.com/office/drawing/2014/main" id="{7E875539-25BF-45B0-B103-2477935834ED}"/>
              </a:ext>
            </a:extLst>
          </p:cNvPr>
          <p:cNvSpPr>
            <a:spLocks noGrp="1"/>
          </p:cNvSpPr>
          <p:nvPr/>
        </p:nvSpPr>
        <p:spPr>
          <a:xfrm>
            <a:off x="1082040" y="3882390"/>
            <a:ext cx="26670" cy="26670"/>
          </a:xfrm>
          <a:prstGeom prst="ellipse">
            <a:avLst/>
          </a:prstGeom>
          <a:solidFill>
            <a:srgbClr val="D9C7A8"/>
          </a:solidFill>
          <a:ln w="3810">
            <a:solidFill>
              <a:srgbClr val="7B6D59"/>
            </a:solidFill>
            <a:prstDash val="solid"/>
          </a:ln>
        </p:spPr>
        <p:txBody>
          <a:bodyPr/>
          <a:lstStyle/>
          <a:p>
            <a:endParaRPr lang="cs-CZ"/>
          </a:p>
        </p:txBody>
      </p:sp>
      <p:sp>
        <p:nvSpPr>
          <p:cNvPr id="75" name="iss-grain-60">
            <a:extLst>
              <a:ext uri="{FF2B5EF4-FFF2-40B4-BE49-F238E27FC236}">
                <a16:creationId xmlns:a16="http://schemas.microsoft.com/office/drawing/2014/main" id="{C8463D84-7D2F-4452-A54E-36D6C1C64FD3}"/>
              </a:ext>
            </a:extLst>
          </p:cNvPr>
          <p:cNvSpPr>
            <a:spLocks noGrp="1"/>
          </p:cNvSpPr>
          <p:nvPr/>
        </p:nvSpPr>
        <p:spPr>
          <a:xfrm>
            <a:off x="1272540" y="2701290"/>
            <a:ext cx="26670" cy="26670"/>
          </a:xfrm>
          <a:prstGeom prst="ellipse">
            <a:avLst/>
          </a:prstGeom>
          <a:solidFill>
            <a:srgbClr val="D9C7A8"/>
          </a:solidFill>
          <a:ln w="3810">
            <a:solidFill>
              <a:srgbClr val="7B6D59"/>
            </a:solidFill>
            <a:prstDash val="solid"/>
          </a:ln>
        </p:spPr>
        <p:txBody>
          <a:bodyPr/>
          <a:lstStyle/>
          <a:p>
            <a:endParaRPr lang="cs-CZ"/>
          </a:p>
        </p:txBody>
      </p:sp>
      <p:sp>
        <p:nvSpPr>
          <p:cNvPr id="76" name="iss-grain-61">
            <a:extLst>
              <a:ext uri="{FF2B5EF4-FFF2-40B4-BE49-F238E27FC236}">
                <a16:creationId xmlns:a16="http://schemas.microsoft.com/office/drawing/2014/main" id="{FBC24F7F-E9A9-4538-8D01-BCD594DA20AF}"/>
              </a:ext>
            </a:extLst>
          </p:cNvPr>
          <p:cNvSpPr>
            <a:spLocks noGrp="1"/>
          </p:cNvSpPr>
          <p:nvPr/>
        </p:nvSpPr>
        <p:spPr>
          <a:xfrm>
            <a:off x="1301115" y="3882390"/>
            <a:ext cx="26670" cy="26670"/>
          </a:xfrm>
          <a:prstGeom prst="ellipse">
            <a:avLst/>
          </a:prstGeom>
          <a:solidFill>
            <a:srgbClr val="D9C7A8"/>
          </a:solidFill>
          <a:ln w="3810">
            <a:solidFill>
              <a:srgbClr val="7B6D59"/>
            </a:solidFill>
            <a:prstDash val="solid"/>
          </a:ln>
        </p:spPr>
        <p:txBody>
          <a:bodyPr/>
          <a:lstStyle/>
          <a:p>
            <a:endParaRPr lang="cs-CZ"/>
          </a:p>
        </p:txBody>
      </p:sp>
      <p:sp>
        <p:nvSpPr>
          <p:cNvPr id="77" name="iss-grain-62">
            <a:extLst>
              <a:ext uri="{FF2B5EF4-FFF2-40B4-BE49-F238E27FC236}">
                <a16:creationId xmlns:a16="http://schemas.microsoft.com/office/drawing/2014/main" id="{931DA8A8-3451-4EBB-83D6-55EBB451DA19}"/>
              </a:ext>
            </a:extLst>
          </p:cNvPr>
          <p:cNvSpPr>
            <a:spLocks noGrp="1"/>
          </p:cNvSpPr>
          <p:nvPr/>
        </p:nvSpPr>
        <p:spPr>
          <a:xfrm>
            <a:off x="1491615" y="2701290"/>
            <a:ext cx="26670" cy="26670"/>
          </a:xfrm>
          <a:prstGeom prst="ellipse">
            <a:avLst/>
          </a:prstGeom>
          <a:solidFill>
            <a:srgbClr val="D9C7A8"/>
          </a:solidFill>
          <a:ln w="3810">
            <a:solidFill>
              <a:srgbClr val="7B6D59"/>
            </a:solidFill>
            <a:prstDash val="solid"/>
          </a:ln>
        </p:spPr>
        <p:txBody>
          <a:bodyPr/>
          <a:lstStyle/>
          <a:p>
            <a:endParaRPr lang="cs-CZ"/>
          </a:p>
        </p:txBody>
      </p:sp>
      <p:sp>
        <p:nvSpPr>
          <p:cNvPr id="78" name="iss-grain-63">
            <a:extLst>
              <a:ext uri="{FF2B5EF4-FFF2-40B4-BE49-F238E27FC236}">
                <a16:creationId xmlns:a16="http://schemas.microsoft.com/office/drawing/2014/main" id="{0A9F1057-B91A-4549-B665-5564C50F0968}"/>
              </a:ext>
            </a:extLst>
          </p:cNvPr>
          <p:cNvSpPr>
            <a:spLocks noGrp="1"/>
          </p:cNvSpPr>
          <p:nvPr/>
        </p:nvSpPr>
        <p:spPr>
          <a:xfrm>
            <a:off x="1520190" y="3882390"/>
            <a:ext cx="26670" cy="26670"/>
          </a:xfrm>
          <a:prstGeom prst="ellipse">
            <a:avLst/>
          </a:prstGeom>
          <a:solidFill>
            <a:srgbClr val="D9C7A8"/>
          </a:solidFill>
          <a:ln w="3810">
            <a:solidFill>
              <a:srgbClr val="7B6D59"/>
            </a:solidFill>
            <a:prstDash val="solid"/>
          </a:ln>
        </p:spPr>
        <p:txBody>
          <a:bodyPr/>
          <a:lstStyle/>
          <a:p>
            <a:endParaRPr lang="cs-CZ"/>
          </a:p>
        </p:txBody>
      </p:sp>
      <p:sp>
        <p:nvSpPr>
          <p:cNvPr id="79" name="iss-grain-64">
            <a:extLst>
              <a:ext uri="{FF2B5EF4-FFF2-40B4-BE49-F238E27FC236}">
                <a16:creationId xmlns:a16="http://schemas.microsoft.com/office/drawing/2014/main" id="{C23797DC-788D-438F-B668-8D1792392418}"/>
              </a:ext>
            </a:extLst>
          </p:cNvPr>
          <p:cNvSpPr>
            <a:spLocks noGrp="1"/>
          </p:cNvSpPr>
          <p:nvPr/>
        </p:nvSpPr>
        <p:spPr>
          <a:xfrm>
            <a:off x="1710690" y="2701290"/>
            <a:ext cx="26670" cy="26670"/>
          </a:xfrm>
          <a:prstGeom prst="ellipse">
            <a:avLst/>
          </a:prstGeom>
          <a:solidFill>
            <a:srgbClr val="D9C7A8"/>
          </a:solidFill>
          <a:ln w="3810">
            <a:solidFill>
              <a:srgbClr val="7B6D59"/>
            </a:solidFill>
            <a:prstDash val="solid"/>
          </a:ln>
        </p:spPr>
        <p:txBody>
          <a:bodyPr/>
          <a:lstStyle/>
          <a:p>
            <a:endParaRPr lang="cs-CZ"/>
          </a:p>
        </p:txBody>
      </p:sp>
      <p:sp>
        <p:nvSpPr>
          <p:cNvPr id="80" name="iss-grain-65">
            <a:extLst>
              <a:ext uri="{FF2B5EF4-FFF2-40B4-BE49-F238E27FC236}">
                <a16:creationId xmlns:a16="http://schemas.microsoft.com/office/drawing/2014/main" id="{82B20456-3ECF-48A2-81AF-2B6AD8DB2C06}"/>
              </a:ext>
            </a:extLst>
          </p:cNvPr>
          <p:cNvSpPr>
            <a:spLocks noGrp="1"/>
          </p:cNvSpPr>
          <p:nvPr/>
        </p:nvSpPr>
        <p:spPr>
          <a:xfrm>
            <a:off x="1739265" y="3882390"/>
            <a:ext cx="26670" cy="26670"/>
          </a:xfrm>
          <a:prstGeom prst="ellipse">
            <a:avLst/>
          </a:prstGeom>
          <a:solidFill>
            <a:srgbClr val="D9C7A8"/>
          </a:solidFill>
          <a:ln w="3810">
            <a:solidFill>
              <a:srgbClr val="7B6D59"/>
            </a:solidFill>
            <a:prstDash val="solid"/>
          </a:ln>
        </p:spPr>
        <p:txBody>
          <a:bodyPr/>
          <a:lstStyle/>
          <a:p>
            <a:endParaRPr lang="cs-CZ"/>
          </a:p>
        </p:txBody>
      </p:sp>
      <p:sp>
        <p:nvSpPr>
          <p:cNvPr id="81" name="iss-grain-66">
            <a:extLst>
              <a:ext uri="{FF2B5EF4-FFF2-40B4-BE49-F238E27FC236}">
                <a16:creationId xmlns:a16="http://schemas.microsoft.com/office/drawing/2014/main" id="{2B51AAD6-5223-482F-851B-97934FA00781}"/>
              </a:ext>
            </a:extLst>
          </p:cNvPr>
          <p:cNvSpPr>
            <a:spLocks noGrp="1"/>
          </p:cNvSpPr>
          <p:nvPr/>
        </p:nvSpPr>
        <p:spPr>
          <a:xfrm>
            <a:off x="1929765" y="2701290"/>
            <a:ext cx="26670" cy="26670"/>
          </a:xfrm>
          <a:prstGeom prst="ellipse">
            <a:avLst/>
          </a:prstGeom>
          <a:solidFill>
            <a:srgbClr val="D9C7A8"/>
          </a:solidFill>
          <a:ln w="3810">
            <a:solidFill>
              <a:srgbClr val="7B6D59"/>
            </a:solidFill>
            <a:prstDash val="solid"/>
          </a:ln>
        </p:spPr>
        <p:txBody>
          <a:bodyPr/>
          <a:lstStyle/>
          <a:p>
            <a:endParaRPr lang="cs-CZ"/>
          </a:p>
        </p:txBody>
      </p:sp>
      <p:sp>
        <p:nvSpPr>
          <p:cNvPr id="82" name="iss-grain-67">
            <a:extLst>
              <a:ext uri="{FF2B5EF4-FFF2-40B4-BE49-F238E27FC236}">
                <a16:creationId xmlns:a16="http://schemas.microsoft.com/office/drawing/2014/main" id="{5F5FFC7B-02C7-4255-A248-D994A179E420}"/>
              </a:ext>
            </a:extLst>
          </p:cNvPr>
          <p:cNvSpPr>
            <a:spLocks noGrp="1"/>
          </p:cNvSpPr>
          <p:nvPr/>
        </p:nvSpPr>
        <p:spPr>
          <a:xfrm>
            <a:off x="1958340" y="3882390"/>
            <a:ext cx="26670" cy="26670"/>
          </a:xfrm>
          <a:prstGeom prst="ellipse">
            <a:avLst/>
          </a:prstGeom>
          <a:solidFill>
            <a:srgbClr val="D9C7A8"/>
          </a:solidFill>
          <a:ln w="3810">
            <a:solidFill>
              <a:srgbClr val="7B6D59"/>
            </a:solidFill>
            <a:prstDash val="solid"/>
          </a:ln>
        </p:spPr>
        <p:txBody>
          <a:bodyPr/>
          <a:lstStyle/>
          <a:p>
            <a:endParaRPr lang="cs-CZ"/>
          </a:p>
        </p:txBody>
      </p:sp>
      <p:sp>
        <p:nvSpPr>
          <p:cNvPr id="83" name="iss-grain-68">
            <a:extLst>
              <a:ext uri="{FF2B5EF4-FFF2-40B4-BE49-F238E27FC236}">
                <a16:creationId xmlns:a16="http://schemas.microsoft.com/office/drawing/2014/main" id="{B3ABF67A-0D30-4316-9C8E-32291B41B7BA}"/>
              </a:ext>
            </a:extLst>
          </p:cNvPr>
          <p:cNvSpPr>
            <a:spLocks noGrp="1"/>
          </p:cNvSpPr>
          <p:nvPr/>
        </p:nvSpPr>
        <p:spPr>
          <a:xfrm>
            <a:off x="2148840" y="2701290"/>
            <a:ext cx="26670" cy="26670"/>
          </a:xfrm>
          <a:prstGeom prst="ellipse">
            <a:avLst/>
          </a:prstGeom>
          <a:solidFill>
            <a:srgbClr val="D9C7A8"/>
          </a:solidFill>
          <a:ln w="3810">
            <a:solidFill>
              <a:srgbClr val="7B6D59"/>
            </a:solidFill>
            <a:prstDash val="solid"/>
          </a:ln>
        </p:spPr>
        <p:txBody>
          <a:bodyPr/>
          <a:lstStyle/>
          <a:p>
            <a:endParaRPr lang="cs-CZ"/>
          </a:p>
        </p:txBody>
      </p:sp>
      <p:sp>
        <p:nvSpPr>
          <p:cNvPr id="84" name="iss-grain-69">
            <a:extLst>
              <a:ext uri="{FF2B5EF4-FFF2-40B4-BE49-F238E27FC236}">
                <a16:creationId xmlns:a16="http://schemas.microsoft.com/office/drawing/2014/main" id="{4F2D3AC2-7BC9-4871-BEF0-9F19B2489A05}"/>
              </a:ext>
            </a:extLst>
          </p:cNvPr>
          <p:cNvSpPr>
            <a:spLocks noGrp="1"/>
          </p:cNvSpPr>
          <p:nvPr/>
        </p:nvSpPr>
        <p:spPr>
          <a:xfrm>
            <a:off x="2177415" y="3882390"/>
            <a:ext cx="26670" cy="26670"/>
          </a:xfrm>
          <a:prstGeom prst="ellipse">
            <a:avLst/>
          </a:prstGeom>
          <a:solidFill>
            <a:srgbClr val="D9C7A8"/>
          </a:solidFill>
          <a:ln w="3810">
            <a:solidFill>
              <a:srgbClr val="7B6D59"/>
            </a:solidFill>
            <a:prstDash val="solid"/>
          </a:ln>
        </p:spPr>
        <p:txBody>
          <a:bodyPr/>
          <a:lstStyle/>
          <a:p>
            <a:endParaRPr lang="cs-CZ"/>
          </a:p>
        </p:txBody>
      </p:sp>
      <p:sp>
        <p:nvSpPr>
          <p:cNvPr id="85" name="iss-grain-70">
            <a:extLst>
              <a:ext uri="{FF2B5EF4-FFF2-40B4-BE49-F238E27FC236}">
                <a16:creationId xmlns:a16="http://schemas.microsoft.com/office/drawing/2014/main" id="{42A779CA-A85D-4391-8283-AAE90A5356AA}"/>
              </a:ext>
            </a:extLst>
          </p:cNvPr>
          <p:cNvSpPr>
            <a:spLocks noGrp="1"/>
          </p:cNvSpPr>
          <p:nvPr/>
        </p:nvSpPr>
        <p:spPr>
          <a:xfrm>
            <a:off x="2367915" y="2701290"/>
            <a:ext cx="26670" cy="26670"/>
          </a:xfrm>
          <a:prstGeom prst="ellipse">
            <a:avLst/>
          </a:prstGeom>
          <a:solidFill>
            <a:srgbClr val="D9C7A8"/>
          </a:solidFill>
          <a:ln w="3810">
            <a:solidFill>
              <a:srgbClr val="7B6D59"/>
            </a:solidFill>
            <a:prstDash val="solid"/>
          </a:ln>
        </p:spPr>
        <p:txBody>
          <a:bodyPr/>
          <a:lstStyle/>
          <a:p>
            <a:endParaRPr lang="cs-CZ"/>
          </a:p>
        </p:txBody>
      </p:sp>
      <p:sp>
        <p:nvSpPr>
          <p:cNvPr id="86" name="iss-grain-71">
            <a:extLst>
              <a:ext uri="{FF2B5EF4-FFF2-40B4-BE49-F238E27FC236}">
                <a16:creationId xmlns:a16="http://schemas.microsoft.com/office/drawing/2014/main" id="{60146B25-D527-49D7-85FF-5623AE9CD386}"/>
              </a:ext>
            </a:extLst>
          </p:cNvPr>
          <p:cNvSpPr>
            <a:spLocks noGrp="1"/>
          </p:cNvSpPr>
          <p:nvPr/>
        </p:nvSpPr>
        <p:spPr>
          <a:xfrm>
            <a:off x="2396490" y="3882390"/>
            <a:ext cx="26670" cy="26670"/>
          </a:xfrm>
          <a:prstGeom prst="ellipse">
            <a:avLst/>
          </a:prstGeom>
          <a:solidFill>
            <a:srgbClr val="D9C7A8"/>
          </a:solidFill>
          <a:ln w="3810">
            <a:solidFill>
              <a:srgbClr val="7B6D59"/>
            </a:solidFill>
            <a:prstDash val="solid"/>
          </a:ln>
        </p:spPr>
        <p:txBody>
          <a:bodyPr/>
          <a:lstStyle/>
          <a:p>
            <a:endParaRPr lang="cs-CZ"/>
          </a:p>
        </p:txBody>
      </p:sp>
      <p:sp>
        <p:nvSpPr>
          <p:cNvPr id="87" name="iss-grain-72">
            <a:extLst>
              <a:ext uri="{FF2B5EF4-FFF2-40B4-BE49-F238E27FC236}">
                <a16:creationId xmlns:a16="http://schemas.microsoft.com/office/drawing/2014/main" id="{022155FD-FFA7-42D2-8776-7D11DB085624}"/>
              </a:ext>
            </a:extLst>
          </p:cNvPr>
          <p:cNvSpPr>
            <a:spLocks noGrp="1"/>
          </p:cNvSpPr>
          <p:nvPr/>
        </p:nvSpPr>
        <p:spPr>
          <a:xfrm>
            <a:off x="2586990" y="2701290"/>
            <a:ext cx="26670" cy="26670"/>
          </a:xfrm>
          <a:prstGeom prst="ellipse">
            <a:avLst/>
          </a:prstGeom>
          <a:solidFill>
            <a:srgbClr val="D9C7A8"/>
          </a:solidFill>
          <a:ln w="3810">
            <a:solidFill>
              <a:srgbClr val="7B6D59"/>
            </a:solidFill>
            <a:prstDash val="solid"/>
          </a:ln>
        </p:spPr>
        <p:txBody>
          <a:bodyPr/>
          <a:lstStyle/>
          <a:p>
            <a:endParaRPr lang="cs-CZ"/>
          </a:p>
        </p:txBody>
      </p:sp>
      <p:sp>
        <p:nvSpPr>
          <p:cNvPr id="88" name="iss-grain-73">
            <a:extLst>
              <a:ext uri="{FF2B5EF4-FFF2-40B4-BE49-F238E27FC236}">
                <a16:creationId xmlns:a16="http://schemas.microsoft.com/office/drawing/2014/main" id="{42D79234-2590-4670-841C-F51AF1598621}"/>
              </a:ext>
            </a:extLst>
          </p:cNvPr>
          <p:cNvSpPr>
            <a:spLocks noGrp="1"/>
          </p:cNvSpPr>
          <p:nvPr/>
        </p:nvSpPr>
        <p:spPr>
          <a:xfrm>
            <a:off x="2615565" y="3882390"/>
            <a:ext cx="26670" cy="26670"/>
          </a:xfrm>
          <a:prstGeom prst="ellipse">
            <a:avLst/>
          </a:prstGeom>
          <a:solidFill>
            <a:srgbClr val="D9C7A8"/>
          </a:solidFill>
          <a:ln w="3810">
            <a:solidFill>
              <a:srgbClr val="7B6D59"/>
            </a:solidFill>
            <a:prstDash val="solid"/>
          </a:ln>
        </p:spPr>
        <p:txBody>
          <a:bodyPr/>
          <a:lstStyle/>
          <a:p>
            <a:endParaRPr lang="cs-CZ"/>
          </a:p>
        </p:txBody>
      </p:sp>
      <p:sp>
        <p:nvSpPr>
          <p:cNvPr id="89" name="iss-grain-74">
            <a:extLst>
              <a:ext uri="{FF2B5EF4-FFF2-40B4-BE49-F238E27FC236}">
                <a16:creationId xmlns:a16="http://schemas.microsoft.com/office/drawing/2014/main" id="{BCB0B179-3324-48ED-8B73-79FC27544F66}"/>
              </a:ext>
            </a:extLst>
          </p:cNvPr>
          <p:cNvSpPr>
            <a:spLocks noGrp="1"/>
          </p:cNvSpPr>
          <p:nvPr/>
        </p:nvSpPr>
        <p:spPr>
          <a:xfrm>
            <a:off x="2806065" y="2701290"/>
            <a:ext cx="26670" cy="26670"/>
          </a:xfrm>
          <a:prstGeom prst="ellipse">
            <a:avLst/>
          </a:prstGeom>
          <a:solidFill>
            <a:srgbClr val="D9C7A8"/>
          </a:solidFill>
          <a:ln w="3810">
            <a:solidFill>
              <a:srgbClr val="7B6D59"/>
            </a:solidFill>
            <a:prstDash val="solid"/>
          </a:ln>
        </p:spPr>
        <p:txBody>
          <a:bodyPr/>
          <a:lstStyle/>
          <a:p>
            <a:endParaRPr lang="cs-CZ"/>
          </a:p>
        </p:txBody>
      </p:sp>
      <p:sp>
        <p:nvSpPr>
          <p:cNvPr id="90" name="iss-grain-75">
            <a:extLst>
              <a:ext uri="{FF2B5EF4-FFF2-40B4-BE49-F238E27FC236}">
                <a16:creationId xmlns:a16="http://schemas.microsoft.com/office/drawing/2014/main" id="{44F53DFD-453B-4717-9517-3A72ECCD6DD9}"/>
              </a:ext>
            </a:extLst>
          </p:cNvPr>
          <p:cNvSpPr>
            <a:spLocks noGrp="1"/>
          </p:cNvSpPr>
          <p:nvPr/>
        </p:nvSpPr>
        <p:spPr>
          <a:xfrm>
            <a:off x="2834640" y="3882390"/>
            <a:ext cx="26670" cy="26670"/>
          </a:xfrm>
          <a:prstGeom prst="ellipse">
            <a:avLst/>
          </a:prstGeom>
          <a:solidFill>
            <a:srgbClr val="D9C7A8"/>
          </a:solidFill>
          <a:ln w="3810">
            <a:solidFill>
              <a:srgbClr val="7B6D59"/>
            </a:solidFill>
            <a:prstDash val="solid"/>
          </a:ln>
        </p:spPr>
        <p:txBody>
          <a:bodyPr/>
          <a:lstStyle/>
          <a:p>
            <a:endParaRPr lang="cs-CZ"/>
          </a:p>
        </p:txBody>
      </p:sp>
      <p:sp>
        <p:nvSpPr>
          <p:cNvPr id="91" name="iss-flow-76">
            <a:extLst>
              <a:ext uri="{FF2B5EF4-FFF2-40B4-BE49-F238E27FC236}">
                <a16:creationId xmlns:a16="http://schemas.microsoft.com/office/drawing/2014/main" id="{B291C527-FD80-4C0A-88C8-DE9F503803F8}"/>
              </a:ext>
            </a:extLst>
          </p:cNvPr>
          <p:cNvSpPr>
            <a:spLocks noGrp="1"/>
          </p:cNvSpPr>
          <p:nvPr/>
        </p:nvSpPr>
        <p:spPr>
          <a:xfrm>
            <a:off x="647700" y="3181350"/>
            <a:ext cx="2181225" cy="9525"/>
          </a:xfrm>
          <a:custGeom>
            <a:avLst/>
            <a:gdLst/>
            <a:ahLst/>
            <a:cxnLst/>
            <a:rect l="0" t="0" r="0" b="0"/>
            <a:pathLst>
              <a:path w="2181225" h="9525">
                <a:moveTo>
                  <a:pt x="0" y="0"/>
                </a:moveTo>
                <a:lnTo>
                  <a:pt x="2181225" y="0"/>
                </a:lnTo>
              </a:path>
            </a:pathLst>
          </a:custGeom>
          <a:noFill/>
          <a:ln w="32385">
            <a:solidFill>
              <a:srgbClr val="0056B1"/>
            </a:solidFill>
            <a:prstDash val="solid"/>
          </a:ln>
        </p:spPr>
        <p:txBody>
          <a:bodyPr/>
          <a:lstStyle/>
          <a:p>
            <a:endParaRPr lang="cs-CZ"/>
          </a:p>
        </p:txBody>
      </p:sp>
      <p:sp>
        <p:nvSpPr>
          <p:cNvPr id="92" name="iss-flow-head-77">
            <a:extLst>
              <a:ext uri="{FF2B5EF4-FFF2-40B4-BE49-F238E27FC236}">
                <a16:creationId xmlns:a16="http://schemas.microsoft.com/office/drawing/2014/main" id="{94FA835B-E6A0-448D-B9DC-9EB5FDA0C48E}"/>
              </a:ext>
            </a:extLst>
          </p:cNvPr>
          <p:cNvSpPr>
            <a:spLocks noGrp="1"/>
          </p:cNvSpPr>
          <p:nvPr/>
        </p:nvSpPr>
        <p:spPr>
          <a:xfrm>
            <a:off x="2733675" y="3133725"/>
            <a:ext cx="95250" cy="95250"/>
          </a:xfrm>
          <a:custGeom>
            <a:avLst/>
            <a:gdLst/>
            <a:ahLst/>
            <a:cxnLst/>
            <a:rect l="0" t="0" r="0" b="0"/>
            <a:pathLst>
              <a:path w="95250" h="95250">
                <a:moveTo>
                  <a:pt x="95250" y="47625"/>
                </a:moveTo>
                <a:lnTo>
                  <a:pt x="0" y="0"/>
                </a:lnTo>
                <a:lnTo>
                  <a:pt x="0" y="95250"/>
                </a:lnTo>
                <a:close/>
              </a:path>
            </a:pathLst>
          </a:custGeom>
          <a:solidFill>
            <a:srgbClr val="0056B1"/>
          </a:solidFill>
          <a:ln w="0">
            <a:noFill/>
            <a:prstDash val="solid"/>
          </a:ln>
        </p:spPr>
        <p:txBody>
          <a:bodyPr/>
          <a:lstStyle/>
          <a:p>
            <a:endParaRPr lang="cs-CZ"/>
          </a:p>
        </p:txBody>
      </p:sp>
      <p:sp>
        <p:nvSpPr>
          <p:cNvPr id="93" name="iss-crack-78">
            <a:extLst>
              <a:ext uri="{FF2B5EF4-FFF2-40B4-BE49-F238E27FC236}">
                <a16:creationId xmlns:a16="http://schemas.microsoft.com/office/drawing/2014/main" id="{5DE4EDF8-0F2E-42A3-8ABD-6FC10CBCED6A}"/>
              </a:ext>
            </a:extLst>
          </p:cNvPr>
          <p:cNvSpPr>
            <a:spLocks noGrp="1"/>
          </p:cNvSpPr>
          <p:nvPr/>
        </p:nvSpPr>
        <p:spPr>
          <a:xfrm>
            <a:off x="3333750" y="3038475"/>
            <a:ext cx="2428875" cy="266700"/>
          </a:xfrm>
          <a:custGeom>
            <a:avLst/>
            <a:gdLst/>
            <a:ahLst/>
            <a:cxnLst/>
            <a:rect l="0" t="0" r="0" b="0"/>
            <a:pathLst>
              <a:path w="2428875" h="266700">
                <a:moveTo>
                  <a:pt x="0" y="85725"/>
                </a:moveTo>
                <a:lnTo>
                  <a:pt x="457200" y="19050"/>
                </a:lnTo>
                <a:lnTo>
                  <a:pt x="1028700" y="104775"/>
                </a:lnTo>
                <a:lnTo>
                  <a:pt x="1685925" y="0"/>
                </a:lnTo>
                <a:lnTo>
                  <a:pt x="2428875" y="66675"/>
                </a:lnTo>
                <a:lnTo>
                  <a:pt x="2428875" y="247650"/>
                </a:lnTo>
                <a:lnTo>
                  <a:pt x="1685925" y="171450"/>
                </a:lnTo>
                <a:lnTo>
                  <a:pt x="1028700" y="266700"/>
                </a:lnTo>
                <a:lnTo>
                  <a:pt x="457200" y="180975"/>
                </a:lnTo>
                <a:lnTo>
                  <a:pt x="0" y="266700"/>
                </a:lnTo>
                <a:close/>
              </a:path>
            </a:pathLst>
          </a:custGeom>
          <a:solidFill>
            <a:srgbClr val="FFFFFF"/>
          </a:solidFill>
          <a:ln w="17145">
            <a:solidFill>
              <a:srgbClr val="F28C00"/>
            </a:solidFill>
            <a:prstDash val="solid"/>
          </a:ln>
        </p:spPr>
        <p:txBody>
          <a:bodyPr/>
          <a:lstStyle/>
          <a:p>
            <a:endParaRPr lang="cs-CZ"/>
          </a:p>
        </p:txBody>
      </p:sp>
      <p:sp>
        <p:nvSpPr>
          <p:cNvPr id="94" name="iss-flow-79">
            <a:extLst>
              <a:ext uri="{FF2B5EF4-FFF2-40B4-BE49-F238E27FC236}">
                <a16:creationId xmlns:a16="http://schemas.microsoft.com/office/drawing/2014/main" id="{B37E5128-4964-4F3C-A93B-ACD59AE8F9CE}"/>
              </a:ext>
            </a:extLst>
          </p:cNvPr>
          <p:cNvSpPr>
            <a:spLocks noGrp="1"/>
          </p:cNvSpPr>
          <p:nvPr/>
        </p:nvSpPr>
        <p:spPr>
          <a:xfrm>
            <a:off x="3457575" y="3171825"/>
            <a:ext cx="2181225" cy="9525"/>
          </a:xfrm>
          <a:custGeom>
            <a:avLst/>
            <a:gdLst/>
            <a:ahLst/>
            <a:cxnLst/>
            <a:rect l="0" t="0" r="0" b="0"/>
            <a:pathLst>
              <a:path w="2181225" h="9525">
                <a:moveTo>
                  <a:pt x="0" y="0"/>
                </a:moveTo>
                <a:lnTo>
                  <a:pt x="2181225" y="0"/>
                </a:lnTo>
              </a:path>
            </a:pathLst>
          </a:custGeom>
          <a:noFill/>
          <a:ln w="32385">
            <a:solidFill>
              <a:srgbClr val="0056B1"/>
            </a:solidFill>
            <a:prstDash val="solid"/>
          </a:ln>
        </p:spPr>
        <p:txBody>
          <a:bodyPr/>
          <a:lstStyle/>
          <a:p>
            <a:endParaRPr lang="cs-CZ"/>
          </a:p>
        </p:txBody>
      </p:sp>
      <p:sp>
        <p:nvSpPr>
          <p:cNvPr id="95" name="iss-flow-head-80">
            <a:extLst>
              <a:ext uri="{FF2B5EF4-FFF2-40B4-BE49-F238E27FC236}">
                <a16:creationId xmlns:a16="http://schemas.microsoft.com/office/drawing/2014/main" id="{B09E39FE-B8D5-4D91-80DA-CEFA201596F9}"/>
              </a:ext>
            </a:extLst>
          </p:cNvPr>
          <p:cNvSpPr>
            <a:spLocks noGrp="1"/>
          </p:cNvSpPr>
          <p:nvPr/>
        </p:nvSpPr>
        <p:spPr>
          <a:xfrm>
            <a:off x="5543550" y="3124200"/>
            <a:ext cx="95250" cy="95250"/>
          </a:xfrm>
          <a:custGeom>
            <a:avLst/>
            <a:gdLst/>
            <a:ahLst/>
            <a:cxnLst/>
            <a:rect l="0" t="0" r="0" b="0"/>
            <a:pathLst>
              <a:path w="95250" h="95250">
                <a:moveTo>
                  <a:pt x="95250" y="47625"/>
                </a:moveTo>
                <a:lnTo>
                  <a:pt x="0" y="0"/>
                </a:lnTo>
                <a:lnTo>
                  <a:pt x="0" y="95250"/>
                </a:lnTo>
                <a:close/>
              </a:path>
            </a:pathLst>
          </a:custGeom>
          <a:solidFill>
            <a:srgbClr val="0056B1"/>
          </a:solidFill>
          <a:ln w="0">
            <a:noFill/>
            <a:prstDash val="solid"/>
          </a:ln>
        </p:spPr>
        <p:txBody>
          <a:bodyPr/>
          <a:lstStyle/>
          <a:p>
            <a:endParaRPr lang="cs-CZ"/>
          </a:p>
        </p:txBody>
      </p:sp>
      <p:sp>
        <p:nvSpPr>
          <p:cNvPr id="96" name="iss-contact-lower-soil-81">
            <a:extLst>
              <a:ext uri="{FF2B5EF4-FFF2-40B4-BE49-F238E27FC236}">
                <a16:creationId xmlns:a16="http://schemas.microsoft.com/office/drawing/2014/main" id="{7046F035-2408-4821-B986-DCDD86E8D232}"/>
              </a:ext>
            </a:extLst>
          </p:cNvPr>
          <p:cNvSpPr>
            <a:spLocks noGrp="1"/>
          </p:cNvSpPr>
          <p:nvPr/>
        </p:nvSpPr>
        <p:spPr>
          <a:xfrm>
            <a:off x="6143625" y="3171825"/>
            <a:ext cx="2428875" cy="838200"/>
          </a:xfrm>
          <a:prstGeom prst="rect">
            <a:avLst/>
          </a:prstGeom>
          <a:solidFill>
            <a:srgbClr val="BBA587"/>
          </a:solidFill>
          <a:ln w="0">
            <a:noFill/>
            <a:prstDash val="solid"/>
          </a:ln>
        </p:spPr>
        <p:txBody>
          <a:bodyPr/>
          <a:lstStyle/>
          <a:p>
            <a:endParaRPr lang="cs-CZ"/>
          </a:p>
        </p:txBody>
      </p:sp>
      <p:sp>
        <p:nvSpPr>
          <p:cNvPr id="97" name="iss-contact-zone-82">
            <a:extLst>
              <a:ext uri="{FF2B5EF4-FFF2-40B4-BE49-F238E27FC236}">
                <a16:creationId xmlns:a16="http://schemas.microsoft.com/office/drawing/2014/main" id="{1169B49D-A8E6-4C7B-9AC4-269DB598EA4C}"/>
              </a:ext>
            </a:extLst>
          </p:cNvPr>
          <p:cNvSpPr>
            <a:spLocks noGrp="1"/>
          </p:cNvSpPr>
          <p:nvPr/>
        </p:nvSpPr>
        <p:spPr>
          <a:xfrm>
            <a:off x="6143625" y="3124200"/>
            <a:ext cx="2428875" cy="95250"/>
          </a:xfrm>
          <a:prstGeom prst="rect">
            <a:avLst/>
          </a:prstGeom>
          <a:solidFill>
            <a:srgbClr val="F9D998"/>
          </a:solidFill>
          <a:ln w="11430">
            <a:solidFill>
              <a:srgbClr val="F28C00"/>
            </a:solidFill>
            <a:prstDash val="solid"/>
          </a:ln>
        </p:spPr>
        <p:txBody>
          <a:bodyPr/>
          <a:lstStyle/>
          <a:p>
            <a:endParaRPr lang="cs-CZ"/>
          </a:p>
        </p:txBody>
      </p:sp>
      <p:sp>
        <p:nvSpPr>
          <p:cNvPr id="98" name="iss-flow-83">
            <a:extLst>
              <a:ext uri="{FF2B5EF4-FFF2-40B4-BE49-F238E27FC236}">
                <a16:creationId xmlns:a16="http://schemas.microsoft.com/office/drawing/2014/main" id="{AF5883EC-E6FB-454D-9146-FE9DFF2D7B6E}"/>
              </a:ext>
            </a:extLst>
          </p:cNvPr>
          <p:cNvSpPr>
            <a:spLocks noGrp="1"/>
          </p:cNvSpPr>
          <p:nvPr/>
        </p:nvSpPr>
        <p:spPr>
          <a:xfrm>
            <a:off x="6267450" y="3171825"/>
            <a:ext cx="2181225" cy="9525"/>
          </a:xfrm>
          <a:custGeom>
            <a:avLst/>
            <a:gdLst/>
            <a:ahLst/>
            <a:cxnLst/>
            <a:rect l="0" t="0" r="0" b="0"/>
            <a:pathLst>
              <a:path w="2181225" h="9525">
                <a:moveTo>
                  <a:pt x="0" y="0"/>
                </a:moveTo>
                <a:lnTo>
                  <a:pt x="2181225" y="0"/>
                </a:lnTo>
              </a:path>
            </a:pathLst>
          </a:custGeom>
          <a:noFill/>
          <a:ln w="32385">
            <a:solidFill>
              <a:srgbClr val="0056B1"/>
            </a:solidFill>
            <a:prstDash val="solid"/>
          </a:ln>
        </p:spPr>
        <p:txBody>
          <a:bodyPr/>
          <a:lstStyle/>
          <a:p>
            <a:endParaRPr lang="cs-CZ"/>
          </a:p>
        </p:txBody>
      </p:sp>
      <p:sp>
        <p:nvSpPr>
          <p:cNvPr id="99" name="iss-flow-head-84">
            <a:extLst>
              <a:ext uri="{FF2B5EF4-FFF2-40B4-BE49-F238E27FC236}">
                <a16:creationId xmlns:a16="http://schemas.microsoft.com/office/drawing/2014/main" id="{4767F7BF-6EEB-475B-A20D-1A3CC8A2A6AC}"/>
              </a:ext>
            </a:extLst>
          </p:cNvPr>
          <p:cNvSpPr>
            <a:spLocks noGrp="1"/>
          </p:cNvSpPr>
          <p:nvPr/>
        </p:nvSpPr>
        <p:spPr>
          <a:xfrm>
            <a:off x="8353425" y="3124200"/>
            <a:ext cx="95250" cy="95250"/>
          </a:xfrm>
          <a:custGeom>
            <a:avLst/>
            <a:gdLst/>
            <a:ahLst/>
            <a:cxnLst/>
            <a:rect l="0" t="0" r="0" b="0"/>
            <a:pathLst>
              <a:path w="95250" h="95250">
                <a:moveTo>
                  <a:pt x="95250" y="47625"/>
                </a:moveTo>
                <a:lnTo>
                  <a:pt x="0" y="0"/>
                </a:lnTo>
                <a:lnTo>
                  <a:pt x="0" y="95250"/>
                </a:lnTo>
                <a:close/>
              </a:path>
            </a:pathLst>
          </a:custGeom>
          <a:solidFill>
            <a:srgbClr val="0056B1"/>
          </a:solidFill>
          <a:ln w="0">
            <a:noFill/>
            <a:prstDash val="solid"/>
          </a:ln>
        </p:spPr>
        <p:txBody>
          <a:bodyPr/>
          <a:lstStyle/>
          <a:p>
            <a:endParaRPr lang="cs-CZ"/>
          </a:p>
        </p:txBody>
      </p:sp>
      <p:sp>
        <p:nvSpPr>
          <p:cNvPr id="100" name="iss-pipe-exterior-path-85">
            <a:extLst>
              <a:ext uri="{FF2B5EF4-FFF2-40B4-BE49-F238E27FC236}">
                <a16:creationId xmlns:a16="http://schemas.microsoft.com/office/drawing/2014/main" id="{317C9278-493B-4C87-AC10-3ADEA1F9E7B1}"/>
              </a:ext>
            </a:extLst>
          </p:cNvPr>
          <p:cNvSpPr>
            <a:spLocks noGrp="1"/>
          </p:cNvSpPr>
          <p:nvPr/>
        </p:nvSpPr>
        <p:spPr>
          <a:xfrm>
            <a:off x="8953500" y="3009900"/>
            <a:ext cx="2428875" cy="57150"/>
          </a:xfrm>
          <a:prstGeom prst="rect">
            <a:avLst/>
          </a:prstGeom>
          <a:solidFill>
            <a:srgbClr val="F9D998"/>
          </a:solidFill>
          <a:ln w="11430">
            <a:solidFill>
              <a:srgbClr val="F28C00"/>
            </a:solidFill>
            <a:prstDash val="solid"/>
          </a:ln>
        </p:spPr>
        <p:txBody>
          <a:bodyPr/>
          <a:lstStyle/>
          <a:p>
            <a:endParaRPr lang="cs-CZ"/>
          </a:p>
        </p:txBody>
      </p:sp>
      <p:sp>
        <p:nvSpPr>
          <p:cNvPr id="101" name="iss-pipe-86">
            <a:extLst>
              <a:ext uri="{FF2B5EF4-FFF2-40B4-BE49-F238E27FC236}">
                <a16:creationId xmlns:a16="http://schemas.microsoft.com/office/drawing/2014/main" id="{761223C6-454E-4718-B744-BCB01011300E}"/>
              </a:ext>
            </a:extLst>
          </p:cNvPr>
          <p:cNvSpPr>
            <a:spLocks noGrp="1"/>
          </p:cNvSpPr>
          <p:nvPr/>
        </p:nvSpPr>
        <p:spPr>
          <a:xfrm>
            <a:off x="8953500" y="3086100"/>
            <a:ext cx="2428875" cy="438150"/>
          </a:xfrm>
          <a:prstGeom prst="rect">
            <a:avLst/>
          </a:prstGeom>
          <a:solidFill>
            <a:srgbClr val="8998A4"/>
          </a:solidFill>
          <a:ln w="11430">
            <a:solidFill>
              <a:srgbClr val="596E7E"/>
            </a:solidFill>
            <a:prstDash val="solid"/>
          </a:ln>
        </p:spPr>
        <p:txBody>
          <a:bodyPr/>
          <a:lstStyle/>
          <a:p>
            <a:endParaRPr lang="cs-CZ"/>
          </a:p>
        </p:txBody>
      </p:sp>
      <p:sp>
        <p:nvSpPr>
          <p:cNvPr id="102" name="iss-pipe-lower-contact-87">
            <a:extLst>
              <a:ext uri="{FF2B5EF4-FFF2-40B4-BE49-F238E27FC236}">
                <a16:creationId xmlns:a16="http://schemas.microsoft.com/office/drawing/2014/main" id="{06F9E8F7-A41C-4DAC-96C5-DCD03386A1BD}"/>
              </a:ext>
            </a:extLst>
          </p:cNvPr>
          <p:cNvSpPr>
            <a:spLocks noGrp="1"/>
          </p:cNvSpPr>
          <p:nvPr/>
        </p:nvSpPr>
        <p:spPr>
          <a:xfrm>
            <a:off x="8953500" y="3571875"/>
            <a:ext cx="2428875" cy="9525"/>
          </a:xfrm>
          <a:custGeom>
            <a:avLst/>
            <a:gdLst/>
            <a:ahLst/>
            <a:cxnLst/>
            <a:rect l="0" t="0" r="0" b="0"/>
            <a:pathLst>
              <a:path w="2428875" h="9525">
                <a:moveTo>
                  <a:pt x="0" y="0"/>
                </a:moveTo>
                <a:lnTo>
                  <a:pt x="2428875" y="0"/>
                </a:lnTo>
              </a:path>
            </a:pathLst>
          </a:custGeom>
          <a:noFill/>
          <a:ln w="20955">
            <a:solidFill>
              <a:srgbClr val="F28C00"/>
            </a:solidFill>
            <a:prstDash val="solid"/>
          </a:ln>
        </p:spPr>
        <p:txBody>
          <a:bodyPr/>
          <a:lstStyle/>
          <a:p>
            <a:endParaRPr lang="cs-CZ"/>
          </a:p>
        </p:txBody>
      </p:sp>
      <p:sp>
        <p:nvSpPr>
          <p:cNvPr id="103" name="iss-flow-88">
            <a:extLst>
              <a:ext uri="{FF2B5EF4-FFF2-40B4-BE49-F238E27FC236}">
                <a16:creationId xmlns:a16="http://schemas.microsoft.com/office/drawing/2014/main" id="{20BE443A-38DD-4554-812E-5C45DB52A33F}"/>
              </a:ext>
            </a:extLst>
          </p:cNvPr>
          <p:cNvSpPr>
            <a:spLocks noGrp="1"/>
          </p:cNvSpPr>
          <p:nvPr/>
        </p:nvSpPr>
        <p:spPr>
          <a:xfrm>
            <a:off x="9077325" y="3038475"/>
            <a:ext cx="2181225" cy="9525"/>
          </a:xfrm>
          <a:custGeom>
            <a:avLst/>
            <a:gdLst/>
            <a:ahLst/>
            <a:cxnLst/>
            <a:rect l="0" t="0" r="0" b="0"/>
            <a:pathLst>
              <a:path w="2181225" h="9525">
                <a:moveTo>
                  <a:pt x="0" y="0"/>
                </a:moveTo>
                <a:lnTo>
                  <a:pt x="2181225" y="0"/>
                </a:lnTo>
              </a:path>
            </a:pathLst>
          </a:custGeom>
          <a:noFill/>
          <a:ln w="32385">
            <a:solidFill>
              <a:srgbClr val="0056B1"/>
            </a:solidFill>
            <a:prstDash val="solid"/>
          </a:ln>
        </p:spPr>
        <p:txBody>
          <a:bodyPr/>
          <a:lstStyle/>
          <a:p>
            <a:endParaRPr lang="cs-CZ"/>
          </a:p>
        </p:txBody>
      </p:sp>
      <p:sp>
        <p:nvSpPr>
          <p:cNvPr id="104" name="iss-flow-head-89">
            <a:extLst>
              <a:ext uri="{FF2B5EF4-FFF2-40B4-BE49-F238E27FC236}">
                <a16:creationId xmlns:a16="http://schemas.microsoft.com/office/drawing/2014/main" id="{CD0A272B-DD2D-495D-BDCF-11DF9CE8DCBB}"/>
              </a:ext>
            </a:extLst>
          </p:cNvPr>
          <p:cNvSpPr>
            <a:spLocks noGrp="1"/>
          </p:cNvSpPr>
          <p:nvPr/>
        </p:nvSpPr>
        <p:spPr>
          <a:xfrm>
            <a:off x="11163300" y="2990850"/>
            <a:ext cx="95250" cy="95250"/>
          </a:xfrm>
          <a:custGeom>
            <a:avLst/>
            <a:gdLst/>
            <a:ahLst/>
            <a:cxnLst/>
            <a:rect l="0" t="0" r="0" b="0"/>
            <a:pathLst>
              <a:path w="95250" h="95250">
                <a:moveTo>
                  <a:pt x="95250" y="47625"/>
                </a:moveTo>
                <a:lnTo>
                  <a:pt x="0" y="0"/>
                </a:lnTo>
                <a:lnTo>
                  <a:pt x="0" y="95250"/>
                </a:lnTo>
                <a:close/>
              </a:path>
            </a:pathLst>
          </a:custGeom>
          <a:solidFill>
            <a:srgbClr val="0056B1"/>
          </a:solidFill>
          <a:ln w="0">
            <a:noFill/>
            <a:prstDash val="solid"/>
          </a:ln>
        </p:spPr>
        <p:txBody>
          <a:bodyPr/>
          <a:lstStyle/>
          <a:p>
            <a:endParaRPr lang="cs-CZ"/>
          </a:p>
        </p:txBody>
      </p:sp>
      <p:sp>
        <p:nvSpPr>
          <p:cNvPr id="105" name="iss-erosion-heading-90">
            <a:extLst>
              <a:ext uri="{FF2B5EF4-FFF2-40B4-BE49-F238E27FC236}">
                <a16:creationId xmlns:a16="http://schemas.microsoft.com/office/drawing/2014/main" id="{9AE63CFF-16D2-4FA9-8D0F-788D2CF70938}"/>
              </a:ext>
            </a:extLst>
          </p:cNvPr>
          <p:cNvSpPr>
            <a:spLocks noGrp="1"/>
          </p:cNvSpPr>
          <p:nvPr/>
        </p:nvSpPr>
        <p:spPr>
          <a:xfrm>
            <a:off x="523875" y="5000625"/>
            <a:ext cx="10858500" cy="333375"/>
          </a:xfrm>
          <a:prstGeom prst="rect">
            <a:avLst/>
          </a:prstGeom>
          <a:noFill/>
          <a:ln w="0">
            <a:noFill/>
            <a:prstDash val="solid"/>
          </a:ln>
        </p:spPr>
        <p:txBody>
          <a:bodyPr wrap="square" lIns="0" tIns="0" rIns="0" bIns="0" anchor="t">
            <a:noAutofit/>
          </a:bodyPr>
          <a:lstStyle>
            <a:defPPr algn="l">
              <a:defRPr sz="2100" b="1">
                <a:solidFill>
                  <a:srgbClr val="063A70"/>
                </a:solidFill>
                <a:latin typeface="Nimbus Sans"/>
                <a:ea typeface="Nimbus Sans"/>
                <a:cs typeface="Nimbus Sans"/>
              </a:defRPr>
            </a:defPPr>
          </a:lstStyle>
          <a:p>
            <a:pPr algn="l">
              <a:defRPr sz="2100" b="1">
                <a:solidFill>
                  <a:srgbClr val="063A70"/>
                </a:solidFill>
                <a:latin typeface="Nimbus Sans"/>
                <a:ea typeface="Nimbus Sans"/>
                <a:cs typeface="Nimbus Sans"/>
              </a:defRPr>
            </a:pPr>
            <a:r>
              <a:rPr sz="2100" b="1">
                <a:solidFill>
                  <a:srgbClr val="063A70"/>
                </a:solidFill>
                <a:latin typeface="Nimbus Sans"/>
                <a:ea typeface="Nimbus Sans"/>
                <a:cs typeface="Nimbus Sans"/>
              </a:rPr>
              <a:t>Vnitřní eroze může průsak postupně zesilovat</a:t>
            </a:r>
          </a:p>
        </p:txBody>
      </p:sp>
      <p:sp>
        <p:nvSpPr>
          <p:cNvPr id="106" name="iss-erosion-detail-91">
            <a:extLst>
              <a:ext uri="{FF2B5EF4-FFF2-40B4-BE49-F238E27FC236}">
                <a16:creationId xmlns:a16="http://schemas.microsoft.com/office/drawing/2014/main" id="{DFB9C673-BB5E-404C-BCA1-3F4B9EFADDF9}"/>
              </a:ext>
            </a:extLst>
          </p:cNvPr>
          <p:cNvSpPr>
            <a:spLocks noGrp="1"/>
          </p:cNvSpPr>
          <p:nvPr/>
        </p:nvSpPr>
        <p:spPr>
          <a:xfrm>
            <a:off x="523875" y="5410200"/>
            <a:ext cx="10858500" cy="323850"/>
          </a:xfrm>
          <a:prstGeom prst="rect">
            <a:avLst/>
          </a:prstGeom>
          <a:noFill/>
          <a:ln w="0">
            <a:noFill/>
            <a:prstDash val="solid"/>
          </a:ln>
        </p:spPr>
        <p:txBody>
          <a:bodyPr wrap="square" lIns="0" tIns="0" rIns="0" bIns="0" anchor="t">
            <a:noAutofit/>
          </a:bodyPr>
          <a:lstStyle>
            <a:defPPr algn="l">
              <a:defRPr sz="1875" b="0">
                <a:solidFill>
                  <a:srgbClr val="063A70"/>
                </a:solidFill>
                <a:latin typeface="Nimbus Sans"/>
                <a:ea typeface="Nimbus Sans"/>
                <a:cs typeface="Nimbus Sans"/>
              </a:defRPr>
            </a:defPPr>
          </a:lstStyle>
          <a:p>
            <a:pPr algn="l">
              <a:defRPr sz="1875" b="0">
                <a:solidFill>
                  <a:srgbClr val="063A70"/>
                </a:solidFill>
                <a:latin typeface="Nimbus Sans"/>
                <a:ea typeface="Nimbus Sans"/>
                <a:cs typeface="Nimbus Sans"/>
              </a:defRPr>
            </a:pPr>
            <a:r>
              <a:rPr sz="1875" b="0">
                <a:solidFill>
                  <a:srgbClr val="063A70"/>
                </a:solidFill>
                <a:latin typeface="Nimbus Sans"/>
                <a:ea typeface="Nimbus Sans"/>
                <a:cs typeface="Nimbus Sans"/>
              </a:rPr>
              <a:t>Odnos částic zvětšuje průchodnost cesty a může zvyšovat průtok.</a:t>
            </a:r>
          </a:p>
        </p:txBody>
      </p:sp>
      <p:sp>
        <p:nvSpPr>
          <p:cNvPr id="107" name="iss-other-paths-92">
            <a:extLst>
              <a:ext uri="{FF2B5EF4-FFF2-40B4-BE49-F238E27FC236}">
                <a16:creationId xmlns:a16="http://schemas.microsoft.com/office/drawing/2014/main" id="{F49BBFCB-8CDD-47FD-A2D3-063F5EE008A0}"/>
              </a:ext>
            </a:extLst>
          </p:cNvPr>
          <p:cNvSpPr>
            <a:spLocks noGrp="1"/>
          </p:cNvSpPr>
          <p:nvPr/>
        </p:nvSpPr>
        <p:spPr>
          <a:xfrm>
            <a:off x="523875" y="5810250"/>
            <a:ext cx="10858500" cy="276225"/>
          </a:xfrm>
          <a:prstGeom prst="rect">
            <a:avLst/>
          </a:prstGeom>
          <a:noFill/>
          <a:ln w="0">
            <a:noFill/>
            <a:prstDash val="solid"/>
          </a:ln>
        </p:spPr>
        <p:txBody>
          <a:bodyPr wrap="square" lIns="0" tIns="0" rIns="0" bIns="0" anchor="t">
            <a:noAutofit/>
          </a:bodyPr>
          <a:lstStyle>
            <a:defPPr algn="l">
              <a:defRPr sz="1650" b="0">
                <a:solidFill>
                  <a:srgbClr val="516477"/>
                </a:solidFill>
                <a:latin typeface="Nimbus Sans"/>
                <a:ea typeface="Nimbus Sans"/>
                <a:cs typeface="Nimbus Sans"/>
              </a:defRPr>
            </a:defPPr>
          </a:lstStyle>
          <a:p>
            <a:pPr algn="l">
              <a:defRPr sz="1650" b="0">
                <a:solidFill>
                  <a:srgbClr val="516477"/>
                </a:solidFill>
                <a:latin typeface="Nimbus Sans"/>
                <a:ea typeface="Nimbus Sans"/>
                <a:cs typeface="Nimbus Sans"/>
              </a:defRPr>
            </a:pPr>
            <a:r>
              <a:rPr sz="1650" b="0">
                <a:solidFill>
                  <a:srgbClr val="516477"/>
                </a:solidFill>
                <a:latin typeface="Nimbus Sans"/>
                <a:ea typeface="Nimbus Sans"/>
                <a:cs typeface="Nimbus Sans"/>
              </a:rPr>
              <a:t>Další cesty: zavázání do břehů, dutiny po kořenech a živočišné nory</a:t>
            </a:r>
          </a:p>
        </p:txBody>
      </p:sp>
      <p:sp>
        <p:nvSpPr>
          <p:cNvPr id="108" name="iss-source-93">
            <a:extLst>
              <a:ext uri="{FF2B5EF4-FFF2-40B4-BE49-F238E27FC236}">
                <a16:creationId xmlns:a16="http://schemas.microsoft.com/office/drawing/2014/main" id="{CE18C1ED-34C2-42F3-B586-C1527DA7C0F7}"/>
              </a:ext>
            </a:extLst>
          </p:cNvPr>
          <p:cNvSpPr>
            <a:spLocks noGrp="1"/>
          </p:cNvSpPr>
          <p:nvPr/>
        </p:nvSpPr>
        <p:spPr>
          <a:xfrm>
            <a:off x="428625" y="6134100"/>
            <a:ext cx="11049000" cy="161925"/>
          </a:xfrm>
          <a:prstGeom prst="rect">
            <a:avLst/>
          </a:prstGeom>
          <a:noFill/>
          <a:ln w="0">
            <a:noFill/>
            <a:prstDash val="solid"/>
          </a:ln>
        </p:spPr>
        <p:txBody>
          <a:bodyPr wrap="square" lIns="0" tIns="0" rIns="0" bIns="0" anchor="t">
            <a:noAutofit/>
          </a:bodyPr>
          <a:lstStyle>
            <a:defPPr algn="l">
              <a:defRPr sz="938" b="0">
                <a:solidFill>
                  <a:srgbClr val="516477"/>
                </a:solidFill>
                <a:latin typeface="Nimbus Sans"/>
                <a:ea typeface="Nimbus Sans"/>
                <a:cs typeface="Nimbus Sans"/>
              </a:defRPr>
            </a:defPPr>
          </a:lstStyle>
          <a:p>
            <a:pPr algn="l">
              <a:defRPr sz="938" b="0">
                <a:solidFill>
                  <a:srgbClr val="516477"/>
                </a:solidFill>
                <a:latin typeface="Nimbus Sans"/>
                <a:ea typeface="Nimbus Sans"/>
                <a:cs typeface="Nimbus Sans"/>
              </a:defRPr>
            </a:pPr>
            <a:r>
              <a:rPr sz="938" b="0" dirty="0" err="1">
                <a:solidFill>
                  <a:srgbClr val="516477"/>
                </a:solidFill>
                <a:latin typeface="Nimbus Sans"/>
                <a:ea typeface="Nimbus Sans"/>
                <a:cs typeface="Nimbus Sans"/>
              </a:rPr>
              <a:t>Schémata</a:t>
            </a:r>
            <a:r>
              <a:rPr sz="938" b="0" dirty="0">
                <a:solidFill>
                  <a:srgbClr val="516477"/>
                </a:solidFill>
                <a:latin typeface="Nimbus Sans"/>
                <a:ea typeface="Nimbus Sans"/>
                <a:cs typeface="Nimbus Sans"/>
              </a:rPr>
              <a:t> </a:t>
            </a:r>
            <a:r>
              <a:rPr sz="938" b="0" dirty="0" err="1">
                <a:solidFill>
                  <a:srgbClr val="516477"/>
                </a:solidFill>
                <a:latin typeface="Nimbus Sans"/>
                <a:ea typeface="Nimbus Sans"/>
                <a:cs typeface="Nimbus Sans"/>
              </a:rPr>
              <a:t>upravena</a:t>
            </a:r>
            <a:r>
              <a:rPr sz="938" b="0" dirty="0">
                <a:solidFill>
                  <a:srgbClr val="516477"/>
                </a:solidFill>
                <a:latin typeface="Nimbus Sans"/>
                <a:ea typeface="Nimbus Sans"/>
                <a:cs typeface="Nimbus Sans"/>
              </a:rPr>
              <a:t> </a:t>
            </a:r>
            <a:r>
              <a:rPr sz="938" b="0" dirty="0" err="1">
                <a:solidFill>
                  <a:srgbClr val="516477"/>
                </a:solidFill>
                <a:latin typeface="Nimbus Sans"/>
                <a:ea typeface="Nimbus Sans"/>
                <a:cs typeface="Nimbus Sans"/>
              </a:rPr>
              <a:t>podle</a:t>
            </a:r>
            <a:r>
              <a:rPr sz="938" b="0" dirty="0">
                <a:solidFill>
                  <a:srgbClr val="516477"/>
                </a:solidFill>
                <a:latin typeface="Nimbus Sans"/>
                <a:ea typeface="Nimbus Sans"/>
                <a:cs typeface="Nimbus Sans"/>
              </a:rPr>
              <a:t> USBR, DS 13/8; BC Dam Safety Pocketbook. </a:t>
            </a:r>
            <a:r>
              <a:rPr sz="938" b="0" dirty="0" err="1">
                <a:solidFill>
                  <a:srgbClr val="516477"/>
                </a:solidFill>
                <a:latin typeface="Nimbus Sans"/>
                <a:ea typeface="Nimbus Sans"/>
                <a:cs typeface="Nimbus Sans"/>
              </a:rPr>
              <a:t>Vnitřní</a:t>
            </a:r>
            <a:r>
              <a:rPr sz="938" b="0" dirty="0">
                <a:solidFill>
                  <a:srgbClr val="516477"/>
                </a:solidFill>
                <a:latin typeface="Nimbus Sans"/>
                <a:ea typeface="Nimbus Sans"/>
                <a:cs typeface="Nimbus Sans"/>
              </a:rPr>
              <a:t> </a:t>
            </a:r>
            <a:r>
              <a:rPr sz="938" b="0" dirty="0" err="1">
                <a:solidFill>
                  <a:srgbClr val="516477"/>
                </a:solidFill>
                <a:latin typeface="Nimbus Sans"/>
                <a:ea typeface="Nimbus Sans"/>
                <a:cs typeface="Nimbus Sans"/>
              </a:rPr>
              <a:t>eroze</a:t>
            </a:r>
            <a:r>
              <a:rPr sz="938" b="0" dirty="0">
                <a:solidFill>
                  <a:srgbClr val="516477"/>
                </a:solidFill>
                <a:latin typeface="Nimbus Sans"/>
                <a:ea typeface="Nimbus Sans"/>
                <a:cs typeface="Nimbus Sans"/>
              </a:rPr>
              <a:t>: ASDSO a Petrula (VUT). Bez </a:t>
            </a:r>
            <a:r>
              <a:rPr sz="938" b="0" dirty="0" err="1">
                <a:solidFill>
                  <a:srgbClr val="516477"/>
                </a:solidFill>
                <a:latin typeface="Nimbus Sans"/>
                <a:ea typeface="Nimbus Sans"/>
                <a:cs typeface="Nimbus Sans"/>
              </a:rPr>
              <a:t>měřítka</a:t>
            </a:r>
            <a:r>
              <a:rPr sz="938" b="0" dirty="0">
                <a:solidFill>
                  <a:srgbClr val="516477"/>
                </a:solidFill>
                <a:latin typeface="Nimbus Sans"/>
                <a:ea typeface="Nimbus Sans"/>
                <a:cs typeface="Nimbus Sans"/>
              </a:rPr>
              <a:t>.</a:t>
            </a:r>
          </a:p>
        </p:txBody>
      </p:sp>
    </p:spTree>
    <p:extLst>
      <p:ext uri="{BB962C8B-B14F-4D97-AF65-F5344CB8AC3E}">
        <p14:creationId xmlns:p14="http://schemas.microsoft.com/office/powerpoint/2010/main" val="9535452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3C9B31-9D5C-A028-9FCD-6E4811E9B1D6}"/>
            </a:ext>
          </a:extLst>
        </p:cNvPr>
        <p:cNvGrpSpPr/>
        <p:nvPr/>
      </p:nvGrpSpPr>
      <p:grpSpPr>
        <a:xfrm>
          <a:off x="0" y="0"/>
          <a:ext cx="0" cy="0"/>
          <a:chOff x="0" y="0"/>
          <a:chExt cx="0" cy="0"/>
        </a:xfrm>
      </p:grpSpPr>
      <p:pic>
        <p:nvPicPr>
          <p:cNvPr id="13" name="Obrázek 12">
            <a:extLst>
              <a:ext uri="{FF2B5EF4-FFF2-40B4-BE49-F238E27FC236}">
                <a16:creationId xmlns:a16="http://schemas.microsoft.com/office/drawing/2014/main" id="{75AFCD4B-21FA-64D0-8A1E-469EB89E5238}"/>
              </a:ext>
            </a:extLst>
          </p:cNvPr>
          <p:cNvPicPr>
            <a:picLocks noChangeAspect="1"/>
          </p:cNvPicPr>
          <p:nvPr/>
        </p:nvPicPr>
        <p:blipFill>
          <a:blip r:embed="rId3"/>
          <a:stretch>
            <a:fillRect/>
          </a:stretch>
        </p:blipFill>
        <p:spPr>
          <a:xfrm rot="5400000">
            <a:off x="8535748" y="3189048"/>
            <a:ext cx="6858000" cy="479904"/>
          </a:xfrm>
          <a:prstGeom prst="rect">
            <a:avLst/>
          </a:prstGeom>
        </p:spPr>
      </p:pic>
      <p:sp>
        <p:nvSpPr>
          <p:cNvPr id="9" name="Obdélník 8">
            <a:extLst>
              <a:ext uri="{FF2B5EF4-FFF2-40B4-BE49-F238E27FC236}">
                <a16:creationId xmlns:a16="http://schemas.microsoft.com/office/drawing/2014/main" id="{2F0D1DE8-F857-4EF1-E42C-37802A8634DF}"/>
              </a:ext>
            </a:extLst>
          </p:cNvPr>
          <p:cNvSpPr/>
          <p:nvPr/>
        </p:nvSpPr>
        <p:spPr>
          <a:xfrm>
            <a:off x="0" y="6328132"/>
            <a:ext cx="12192000" cy="529868"/>
          </a:xfrm>
          <a:prstGeom prst="rect">
            <a:avLst/>
          </a:prstGeom>
          <a:solidFill>
            <a:srgbClr val="0056B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cs-CZ" b="1" dirty="0">
                <a:latin typeface="Nimbus Sans"/>
                <a:ea typeface="Nimbus Sans"/>
                <a:cs typeface="Nimbus Sans"/>
              </a:rPr>
              <a:t>Ing. Ondřej Lhotský, Ph.D. </a:t>
            </a:r>
            <a:r>
              <a:rPr lang="cs-CZ" dirty="0">
                <a:latin typeface="Nimbus Sans"/>
                <a:ea typeface="Nimbus Sans"/>
                <a:cs typeface="Nimbus Sans"/>
              </a:rPr>
              <a:t>ondrej.lhotsky@dekonta.cz</a:t>
            </a:r>
            <a:r>
              <a:rPr lang="cs-CZ" b="1" dirty="0">
                <a:latin typeface="Nimbus Sans"/>
                <a:ea typeface="Nimbus Sans"/>
                <a:cs typeface="Nimbus Sans"/>
              </a:rPr>
              <a:t> </a:t>
            </a:r>
            <a:endParaRPr lang="cs-CZ" dirty="0"/>
          </a:p>
        </p:txBody>
      </p:sp>
      <p:pic>
        <p:nvPicPr>
          <p:cNvPr id="11" name="Obrázek 10">
            <a:extLst>
              <a:ext uri="{FF2B5EF4-FFF2-40B4-BE49-F238E27FC236}">
                <a16:creationId xmlns:a16="http://schemas.microsoft.com/office/drawing/2014/main" id="{5F8D56A5-386A-0A74-D282-37C7B65AEF3D}"/>
              </a:ext>
            </a:extLst>
          </p:cNvPr>
          <p:cNvPicPr>
            <a:picLocks noChangeAspect="1"/>
          </p:cNvPicPr>
          <p:nvPr/>
        </p:nvPicPr>
        <p:blipFill>
          <a:blip r:embed="rId4"/>
          <a:stretch>
            <a:fillRect/>
          </a:stretch>
        </p:blipFill>
        <p:spPr>
          <a:xfrm>
            <a:off x="110989" y="6328132"/>
            <a:ext cx="1534226" cy="514960"/>
          </a:xfrm>
          <a:prstGeom prst="rect">
            <a:avLst/>
          </a:prstGeom>
        </p:spPr>
      </p:pic>
      <p:sp>
        <p:nvSpPr>
          <p:cNvPr id="16" name="iss-title-1">
            <a:extLst>
              <a:ext uri="{FF2B5EF4-FFF2-40B4-BE49-F238E27FC236}">
                <a16:creationId xmlns:a16="http://schemas.microsoft.com/office/drawing/2014/main" id="{962CA51A-6CF0-4C4F-8E9A-C2E5DD94A85B}"/>
              </a:ext>
            </a:extLst>
          </p:cNvPr>
          <p:cNvSpPr>
            <a:spLocks noGrp="1"/>
          </p:cNvSpPr>
          <p:nvPr/>
        </p:nvSpPr>
        <p:spPr>
          <a:xfrm>
            <a:off x="1438275" y="438150"/>
            <a:ext cx="10001250" cy="628650"/>
          </a:xfrm>
          <a:prstGeom prst="rect">
            <a:avLst/>
          </a:prstGeom>
          <a:noFill/>
          <a:ln w="0">
            <a:noFill/>
            <a:prstDash val="solid"/>
          </a:ln>
        </p:spPr>
        <p:txBody>
          <a:bodyPr wrap="square" lIns="0" tIns="0" rIns="0" bIns="0" anchor="ctr">
            <a:noAutofit/>
          </a:bodyPr>
          <a:lstStyle>
            <a:defPPr algn="l">
              <a:defRPr sz="3225" b="1">
                <a:solidFill>
                  <a:srgbClr val="063A70"/>
                </a:solidFill>
                <a:latin typeface="Nimbus Sans"/>
                <a:ea typeface="Nimbus Sans"/>
                <a:cs typeface="Nimbus Sans"/>
              </a:defRPr>
            </a:defPPr>
          </a:lstStyle>
          <a:p>
            <a:pPr algn="l">
              <a:defRPr sz="3225" b="1">
                <a:solidFill>
                  <a:srgbClr val="063A70"/>
                </a:solidFill>
                <a:latin typeface="Nimbus Sans"/>
                <a:ea typeface="Nimbus Sans"/>
                <a:cs typeface="Nimbus Sans"/>
              </a:defRPr>
            </a:pPr>
            <a:r>
              <a:rPr sz="3225" b="1">
                <a:solidFill>
                  <a:srgbClr val="063A70"/>
                </a:solidFill>
                <a:latin typeface="Nimbus Sans"/>
                <a:ea typeface="Nimbus Sans"/>
                <a:cs typeface="Nimbus Sans"/>
              </a:rPr>
              <a:t>Jak se průsaky projevují</a:t>
            </a:r>
          </a:p>
        </p:txBody>
      </p:sp>
      <p:sp>
        <p:nvSpPr>
          <p:cNvPr id="17" name="iss-fall-heading-2">
            <a:extLst>
              <a:ext uri="{FF2B5EF4-FFF2-40B4-BE49-F238E27FC236}">
                <a16:creationId xmlns:a16="http://schemas.microsoft.com/office/drawing/2014/main" id="{C014F153-E037-4A0D-8B1E-209989CD34D6}"/>
              </a:ext>
            </a:extLst>
          </p:cNvPr>
          <p:cNvSpPr>
            <a:spLocks noGrp="1"/>
          </p:cNvSpPr>
          <p:nvPr/>
        </p:nvSpPr>
        <p:spPr>
          <a:xfrm>
            <a:off x="523875" y="1476375"/>
            <a:ext cx="6953250" cy="428625"/>
          </a:xfrm>
          <a:prstGeom prst="rect">
            <a:avLst/>
          </a:prstGeom>
          <a:noFill/>
          <a:ln w="0">
            <a:noFill/>
            <a:prstDash val="solid"/>
          </a:ln>
        </p:spPr>
        <p:txBody>
          <a:bodyPr wrap="square" lIns="0" tIns="0" rIns="0" bIns="0" anchor="t">
            <a:noAutofit/>
          </a:bodyPr>
          <a:lstStyle>
            <a:defPPr algn="l">
              <a:defRPr sz="2175" b="1">
                <a:solidFill>
                  <a:srgbClr val="063A70"/>
                </a:solidFill>
                <a:latin typeface="Nimbus Sans"/>
                <a:ea typeface="Nimbus Sans"/>
                <a:cs typeface="Nimbus Sans"/>
              </a:defRPr>
            </a:defPPr>
          </a:lstStyle>
          <a:p>
            <a:pPr algn="l">
              <a:defRPr sz="2175" b="1">
                <a:solidFill>
                  <a:srgbClr val="063A70"/>
                </a:solidFill>
                <a:latin typeface="Nimbus Sans"/>
                <a:ea typeface="Nimbus Sans"/>
                <a:cs typeface="Nimbus Sans"/>
              </a:defRPr>
            </a:pPr>
            <a:r>
              <a:rPr sz="2175" b="1">
                <a:solidFill>
                  <a:srgbClr val="063A70"/>
                </a:solidFill>
                <a:latin typeface="Nimbus Sans"/>
                <a:ea typeface="Nimbus Sans"/>
                <a:cs typeface="Nimbus Sans"/>
              </a:rPr>
              <a:t>Pokles hladiny v nádrži</a:t>
            </a:r>
          </a:p>
        </p:txBody>
      </p:sp>
      <p:sp>
        <p:nvSpPr>
          <p:cNvPr id="18" name="iss-outflow-heading-3">
            <a:extLst>
              <a:ext uri="{FF2B5EF4-FFF2-40B4-BE49-F238E27FC236}">
                <a16:creationId xmlns:a16="http://schemas.microsoft.com/office/drawing/2014/main" id="{D863A400-F77A-4829-8494-0DFF3AC53D8C}"/>
              </a:ext>
            </a:extLst>
          </p:cNvPr>
          <p:cNvSpPr>
            <a:spLocks noGrp="1"/>
          </p:cNvSpPr>
          <p:nvPr/>
        </p:nvSpPr>
        <p:spPr>
          <a:xfrm>
            <a:off x="8032482" y="537633"/>
            <a:ext cx="3333750" cy="428625"/>
          </a:xfrm>
          <a:prstGeom prst="rect">
            <a:avLst/>
          </a:prstGeom>
          <a:noFill/>
          <a:ln w="0">
            <a:noFill/>
            <a:prstDash val="solid"/>
          </a:ln>
        </p:spPr>
        <p:txBody>
          <a:bodyPr wrap="square" lIns="0" tIns="0" rIns="0" bIns="0" anchor="t">
            <a:noAutofit/>
          </a:bodyPr>
          <a:lstStyle>
            <a:defPPr algn="l">
              <a:defRPr sz="2100" b="1">
                <a:solidFill>
                  <a:srgbClr val="063A70"/>
                </a:solidFill>
                <a:latin typeface="Nimbus Sans"/>
                <a:ea typeface="Nimbus Sans"/>
                <a:cs typeface="Nimbus Sans"/>
              </a:defRPr>
            </a:defPPr>
          </a:lstStyle>
          <a:p>
            <a:pPr algn="l">
              <a:defRPr sz="2100" b="1">
                <a:solidFill>
                  <a:srgbClr val="063A70"/>
                </a:solidFill>
                <a:latin typeface="Nimbus Sans"/>
                <a:ea typeface="Nimbus Sans"/>
                <a:cs typeface="Nimbus Sans"/>
              </a:defRPr>
            </a:pPr>
            <a:r>
              <a:rPr sz="2100" b="1" dirty="0" err="1">
                <a:solidFill>
                  <a:srgbClr val="063A70"/>
                </a:solidFill>
                <a:latin typeface="Nimbus Sans"/>
                <a:ea typeface="Nimbus Sans"/>
                <a:cs typeface="Nimbus Sans"/>
              </a:rPr>
              <a:t>Úniky</a:t>
            </a:r>
            <a:r>
              <a:rPr sz="2100" b="1" dirty="0">
                <a:solidFill>
                  <a:srgbClr val="063A70"/>
                </a:solidFill>
                <a:latin typeface="Nimbus Sans"/>
                <a:ea typeface="Nimbus Sans"/>
                <a:cs typeface="Nimbus Sans"/>
              </a:rPr>
              <a:t> </a:t>
            </a:r>
            <a:r>
              <a:rPr sz="2100" b="1" dirty="0" err="1">
                <a:solidFill>
                  <a:srgbClr val="063A70"/>
                </a:solidFill>
                <a:latin typeface="Nimbus Sans"/>
                <a:ea typeface="Nimbus Sans"/>
                <a:cs typeface="Nimbus Sans"/>
              </a:rPr>
              <a:t>vody</a:t>
            </a:r>
            <a:r>
              <a:rPr sz="2100" b="1" dirty="0">
                <a:solidFill>
                  <a:srgbClr val="063A70"/>
                </a:solidFill>
                <a:latin typeface="Nimbus Sans"/>
                <a:ea typeface="Nimbus Sans"/>
                <a:cs typeface="Nimbus Sans"/>
              </a:rPr>
              <a:t> za </a:t>
            </a:r>
            <a:r>
              <a:rPr sz="2100" b="1" dirty="0" err="1">
                <a:solidFill>
                  <a:srgbClr val="063A70"/>
                </a:solidFill>
                <a:latin typeface="Nimbus Sans"/>
                <a:ea typeface="Nimbus Sans"/>
                <a:cs typeface="Nimbus Sans"/>
              </a:rPr>
              <a:t>hrází</a:t>
            </a:r>
            <a:endParaRPr sz="2100" b="1" dirty="0">
              <a:solidFill>
                <a:srgbClr val="063A70"/>
              </a:solidFill>
              <a:latin typeface="Nimbus Sans"/>
              <a:ea typeface="Nimbus Sans"/>
              <a:cs typeface="Nimbus Sans"/>
            </a:endParaRPr>
          </a:p>
        </p:txBody>
      </p:sp>
      <p:sp>
        <p:nvSpPr>
          <p:cNvPr id="19" name="iss-foundation-4">
            <a:extLst>
              <a:ext uri="{FF2B5EF4-FFF2-40B4-BE49-F238E27FC236}">
                <a16:creationId xmlns:a16="http://schemas.microsoft.com/office/drawing/2014/main" id="{30B76DAE-E1AC-49A9-844E-6FF7C1D0F67E}"/>
              </a:ext>
            </a:extLst>
          </p:cNvPr>
          <p:cNvSpPr>
            <a:spLocks noGrp="1"/>
          </p:cNvSpPr>
          <p:nvPr/>
        </p:nvSpPr>
        <p:spPr>
          <a:xfrm>
            <a:off x="523875" y="4095750"/>
            <a:ext cx="7000875" cy="666750"/>
          </a:xfrm>
          <a:prstGeom prst="rect">
            <a:avLst/>
          </a:prstGeom>
          <a:solidFill>
            <a:srgbClr val="BBA587"/>
          </a:solidFill>
          <a:ln w="11430">
            <a:solidFill>
              <a:srgbClr val="7B6D59"/>
            </a:solidFill>
            <a:prstDash val="solid"/>
          </a:ln>
        </p:spPr>
        <p:txBody>
          <a:bodyPr/>
          <a:lstStyle/>
          <a:p>
            <a:endParaRPr lang="cs-CZ"/>
          </a:p>
        </p:txBody>
      </p:sp>
      <p:sp>
        <p:nvSpPr>
          <p:cNvPr id="20" name="iss-dam-body-5">
            <a:extLst>
              <a:ext uri="{FF2B5EF4-FFF2-40B4-BE49-F238E27FC236}">
                <a16:creationId xmlns:a16="http://schemas.microsoft.com/office/drawing/2014/main" id="{E708F82D-3C55-4C55-9AEC-6975633AD584}"/>
              </a:ext>
            </a:extLst>
          </p:cNvPr>
          <p:cNvSpPr>
            <a:spLocks noGrp="1"/>
          </p:cNvSpPr>
          <p:nvPr/>
        </p:nvSpPr>
        <p:spPr>
          <a:xfrm>
            <a:off x="2476500" y="2190750"/>
            <a:ext cx="3810000" cy="1905000"/>
          </a:xfrm>
          <a:custGeom>
            <a:avLst/>
            <a:gdLst/>
            <a:ahLst/>
            <a:cxnLst/>
            <a:rect l="0" t="0" r="0" b="0"/>
            <a:pathLst>
              <a:path w="3810000" h="1905000">
                <a:moveTo>
                  <a:pt x="0" y="1905000"/>
                </a:moveTo>
                <a:lnTo>
                  <a:pt x="1285875" y="0"/>
                </a:lnTo>
                <a:lnTo>
                  <a:pt x="2190750" y="0"/>
                </a:lnTo>
                <a:lnTo>
                  <a:pt x="3810000" y="1905000"/>
                </a:lnTo>
                <a:close/>
              </a:path>
            </a:pathLst>
          </a:custGeom>
          <a:solidFill>
            <a:srgbClr val="D9C7A8"/>
          </a:solidFill>
          <a:ln w="19050">
            <a:solidFill>
              <a:srgbClr val="7B6D59"/>
            </a:solidFill>
            <a:prstDash val="solid"/>
          </a:ln>
        </p:spPr>
        <p:txBody>
          <a:bodyPr/>
          <a:lstStyle/>
          <a:p>
            <a:endParaRPr lang="cs-CZ"/>
          </a:p>
        </p:txBody>
      </p:sp>
      <p:sp>
        <p:nvSpPr>
          <p:cNvPr id="21" name="iss-remaining-water-6">
            <a:extLst>
              <a:ext uri="{FF2B5EF4-FFF2-40B4-BE49-F238E27FC236}">
                <a16:creationId xmlns:a16="http://schemas.microsoft.com/office/drawing/2014/main" id="{40F63303-732D-4135-A2DA-25D5AAFD1857}"/>
              </a:ext>
            </a:extLst>
          </p:cNvPr>
          <p:cNvSpPr>
            <a:spLocks noGrp="1"/>
          </p:cNvSpPr>
          <p:nvPr/>
        </p:nvSpPr>
        <p:spPr>
          <a:xfrm>
            <a:off x="523875" y="3238500"/>
            <a:ext cx="2531269" cy="857250"/>
          </a:xfrm>
          <a:custGeom>
            <a:avLst/>
            <a:gdLst/>
            <a:ahLst/>
            <a:cxnLst/>
            <a:rect l="0" t="0" r="0" b="0"/>
            <a:pathLst>
              <a:path w="2531269" h="857250">
                <a:moveTo>
                  <a:pt x="0" y="0"/>
                </a:moveTo>
                <a:lnTo>
                  <a:pt x="2531269" y="0"/>
                </a:lnTo>
                <a:lnTo>
                  <a:pt x="1952625" y="857250"/>
                </a:lnTo>
                <a:lnTo>
                  <a:pt x="0" y="857250"/>
                </a:lnTo>
                <a:close/>
              </a:path>
            </a:pathLst>
          </a:custGeom>
          <a:solidFill>
            <a:srgbClr val="C8E8F6"/>
          </a:solidFill>
          <a:ln w="0">
            <a:noFill/>
            <a:prstDash val="solid"/>
          </a:ln>
        </p:spPr>
        <p:txBody>
          <a:bodyPr/>
          <a:lstStyle/>
          <a:p>
            <a:endParaRPr lang="cs-CZ"/>
          </a:p>
        </p:txBody>
      </p:sp>
      <p:sp>
        <p:nvSpPr>
          <p:cNvPr id="22" name="iss-current-water-level-7">
            <a:extLst>
              <a:ext uri="{FF2B5EF4-FFF2-40B4-BE49-F238E27FC236}">
                <a16:creationId xmlns:a16="http://schemas.microsoft.com/office/drawing/2014/main" id="{D8B8DC08-3365-4C47-AC01-E2B3D491C2B9}"/>
              </a:ext>
            </a:extLst>
          </p:cNvPr>
          <p:cNvSpPr>
            <a:spLocks noGrp="1"/>
          </p:cNvSpPr>
          <p:nvPr/>
        </p:nvSpPr>
        <p:spPr>
          <a:xfrm>
            <a:off x="523875" y="3238500"/>
            <a:ext cx="2531269" cy="9525"/>
          </a:xfrm>
          <a:custGeom>
            <a:avLst/>
            <a:gdLst/>
            <a:ahLst/>
            <a:cxnLst/>
            <a:rect l="0" t="0" r="0" b="0"/>
            <a:pathLst>
              <a:path w="2531269" h="9525">
                <a:moveTo>
                  <a:pt x="0" y="0"/>
                </a:moveTo>
                <a:lnTo>
                  <a:pt x="2531269" y="0"/>
                </a:lnTo>
              </a:path>
            </a:pathLst>
          </a:custGeom>
          <a:noFill/>
          <a:ln w="23813">
            <a:solidFill>
              <a:srgbClr val="2C92BF"/>
            </a:solidFill>
            <a:prstDash val="solid"/>
          </a:ln>
        </p:spPr>
        <p:txBody>
          <a:bodyPr/>
          <a:lstStyle/>
          <a:p>
            <a:endParaRPr lang="cs-CZ"/>
          </a:p>
        </p:txBody>
      </p:sp>
      <p:sp>
        <p:nvSpPr>
          <p:cNvPr id="23" name="iss-former-water-level-8">
            <a:extLst>
              <a:ext uri="{FF2B5EF4-FFF2-40B4-BE49-F238E27FC236}">
                <a16:creationId xmlns:a16="http://schemas.microsoft.com/office/drawing/2014/main" id="{28026DF7-DDB7-4B64-A925-EF7C4153017C}"/>
              </a:ext>
            </a:extLst>
          </p:cNvPr>
          <p:cNvSpPr>
            <a:spLocks noGrp="1"/>
          </p:cNvSpPr>
          <p:nvPr/>
        </p:nvSpPr>
        <p:spPr>
          <a:xfrm>
            <a:off x="523875" y="2762250"/>
            <a:ext cx="85725" cy="9525"/>
          </a:xfrm>
          <a:custGeom>
            <a:avLst/>
            <a:gdLst/>
            <a:ahLst/>
            <a:cxnLst/>
            <a:rect l="0" t="0" r="0" b="0"/>
            <a:pathLst>
              <a:path w="85725" h="9525">
                <a:moveTo>
                  <a:pt x="0" y="0"/>
                </a:moveTo>
                <a:lnTo>
                  <a:pt x="85725" y="0"/>
                </a:lnTo>
              </a:path>
            </a:pathLst>
          </a:custGeom>
          <a:noFill/>
          <a:ln w="20003">
            <a:solidFill>
              <a:srgbClr val="0056B1"/>
            </a:solidFill>
            <a:prstDash val="solid"/>
          </a:ln>
        </p:spPr>
        <p:txBody>
          <a:bodyPr/>
          <a:lstStyle/>
          <a:p>
            <a:endParaRPr lang="cs-CZ"/>
          </a:p>
        </p:txBody>
      </p:sp>
      <p:sp>
        <p:nvSpPr>
          <p:cNvPr id="24" name="iss-former-water-level-9">
            <a:extLst>
              <a:ext uri="{FF2B5EF4-FFF2-40B4-BE49-F238E27FC236}">
                <a16:creationId xmlns:a16="http://schemas.microsoft.com/office/drawing/2014/main" id="{3F845FBA-5028-42E4-8B14-F173B5728E7E}"/>
              </a:ext>
            </a:extLst>
          </p:cNvPr>
          <p:cNvSpPr>
            <a:spLocks noGrp="1"/>
          </p:cNvSpPr>
          <p:nvPr/>
        </p:nvSpPr>
        <p:spPr>
          <a:xfrm>
            <a:off x="676275" y="2762250"/>
            <a:ext cx="85725" cy="9525"/>
          </a:xfrm>
          <a:custGeom>
            <a:avLst/>
            <a:gdLst/>
            <a:ahLst/>
            <a:cxnLst/>
            <a:rect l="0" t="0" r="0" b="0"/>
            <a:pathLst>
              <a:path w="85725" h="9525">
                <a:moveTo>
                  <a:pt x="0" y="0"/>
                </a:moveTo>
                <a:lnTo>
                  <a:pt x="85725" y="0"/>
                </a:lnTo>
              </a:path>
            </a:pathLst>
          </a:custGeom>
          <a:noFill/>
          <a:ln w="20003">
            <a:solidFill>
              <a:srgbClr val="0056B1"/>
            </a:solidFill>
            <a:prstDash val="solid"/>
          </a:ln>
        </p:spPr>
        <p:txBody>
          <a:bodyPr/>
          <a:lstStyle/>
          <a:p>
            <a:endParaRPr lang="cs-CZ"/>
          </a:p>
        </p:txBody>
      </p:sp>
      <p:sp>
        <p:nvSpPr>
          <p:cNvPr id="25" name="iss-former-water-level-10">
            <a:extLst>
              <a:ext uri="{FF2B5EF4-FFF2-40B4-BE49-F238E27FC236}">
                <a16:creationId xmlns:a16="http://schemas.microsoft.com/office/drawing/2014/main" id="{A9F927D0-9B9E-42E4-9F2F-0CD99FC96BE4}"/>
              </a:ext>
            </a:extLst>
          </p:cNvPr>
          <p:cNvSpPr>
            <a:spLocks noGrp="1"/>
          </p:cNvSpPr>
          <p:nvPr/>
        </p:nvSpPr>
        <p:spPr>
          <a:xfrm>
            <a:off x="828675" y="2762250"/>
            <a:ext cx="85725" cy="9525"/>
          </a:xfrm>
          <a:custGeom>
            <a:avLst/>
            <a:gdLst/>
            <a:ahLst/>
            <a:cxnLst/>
            <a:rect l="0" t="0" r="0" b="0"/>
            <a:pathLst>
              <a:path w="85725" h="9525">
                <a:moveTo>
                  <a:pt x="0" y="0"/>
                </a:moveTo>
                <a:lnTo>
                  <a:pt x="85725" y="0"/>
                </a:lnTo>
              </a:path>
            </a:pathLst>
          </a:custGeom>
          <a:noFill/>
          <a:ln w="20003">
            <a:solidFill>
              <a:srgbClr val="0056B1"/>
            </a:solidFill>
            <a:prstDash val="solid"/>
          </a:ln>
        </p:spPr>
        <p:txBody>
          <a:bodyPr/>
          <a:lstStyle/>
          <a:p>
            <a:endParaRPr lang="cs-CZ"/>
          </a:p>
        </p:txBody>
      </p:sp>
      <p:sp>
        <p:nvSpPr>
          <p:cNvPr id="26" name="iss-former-water-level-11">
            <a:extLst>
              <a:ext uri="{FF2B5EF4-FFF2-40B4-BE49-F238E27FC236}">
                <a16:creationId xmlns:a16="http://schemas.microsoft.com/office/drawing/2014/main" id="{614A9EFA-2BB7-4890-94CB-C7B1D0DFBD97}"/>
              </a:ext>
            </a:extLst>
          </p:cNvPr>
          <p:cNvSpPr>
            <a:spLocks noGrp="1"/>
          </p:cNvSpPr>
          <p:nvPr/>
        </p:nvSpPr>
        <p:spPr>
          <a:xfrm>
            <a:off x="981075" y="2762250"/>
            <a:ext cx="85725" cy="9525"/>
          </a:xfrm>
          <a:custGeom>
            <a:avLst/>
            <a:gdLst/>
            <a:ahLst/>
            <a:cxnLst/>
            <a:rect l="0" t="0" r="0" b="0"/>
            <a:pathLst>
              <a:path w="85725" h="9525">
                <a:moveTo>
                  <a:pt x="0" y="0"/>
                </a:moveTo>
                <a:lnTo>
                  <a:pt x="85725" y="0"/>
                </a:lnTo>
              </a:path>
            </a:pathLst>
          </a:custGeom>
          <a:noFill/>
          <a:ln w="20003">
            <a:solidFill>
              <a:srgbClr val="0056B1"/>
            </a:solidFill>
            <a:prstDash val="solid"/>
          </a:ln>
        </p:spPr>
        <p:txBody>
          <a:bodyPr/>
          <a:lstStyle/>
          <a:p>
            <a:endParaRPr lang="cs-CZ"/>
          </a:p>
        </p:txBody>
      </p:sp>
      <p:sp>
        <p:nvSpPr>
          <p:cNvPr id="27" name="iss-former-water-level-12">
            <a:extLst>
              <a:ext uri="{FF2B5EF4-FFF2-40B4-BE49-F238E27FC236}">
                <a16:creationId xmlns:a16="http://schemas.microsoft.com/office/drawing/2014/main" id="{0E635FC5-CD91-4302-BE95-BB464FBC3D37}"/>
              </a:ext>
            </a:extLst>
          </p:cNvPr>
          <p:cNvSpPr>
            <a:spLocks noGrp="1"/>
          </p:cNvSpPr>
          <p:nvPr/>
        </p:nvSpPr>
        <p:spPr>
          <a:xfrm>
            <a:off x="1133475" y="2762250"/>
            <a:ext cx="85725" cy="9525"/>
          </a:xfrm>
          <a:custGeom>
            <a:avLst/>
            <a:gdLst/>
            <a:ahLst/>
            <a:cxnLst/>
            <a:rect l="0" t="0" r="0" b="0"/>
            <a:pathLst>
              <a:path w="85725" h="9525">
                <a:moveTo>
                  <a:pt x="0" y="0"/>
                </a:moveTo>
                <a:lnTo>
                  <a:pt x="85725" y="0"/>
                </a:lnTo>
              </a:path>
            </a:pathLst>
          </a:custGeom>
          <a:noFill/>
          <a:ln w="20003">
            <a:solidFill>
              <a:srgbClr val="0056B1"/>
            </a:solidFill>
            <a:prstDash val="solid"/>
          </a:ln>
        </p:spPr>
        <p:txBody>
          <a:bodyPr/>
          <a:lstStyle/>
          <a:p>
            <a:endParaRPr lang="cs-CZ"/>
          </a:p>
        </p:txBody>
      </p:sp>
      <p:sp>
        <p:nvSpPr>
          <p:cNvPr id="28" name="iss-former-water-level-13">
            <a:extLst>
              <a:ext uri="{FF2B5EF4-FFF2-40B4-BE49-F238E27FC236}">
                <a16:creationId xmlns:a16="http://schemas.microsoft.com/office/drawing/2014/main" id="{845F17B6-CF76-4F88-8E9E-3C10AEDB0FFD}"/>
              </a:ext>
            </a:extLst>
          </p:cNvPr>
          <p:cNvSpPr>
            <a:spLocks noGrp="1"/>
          </p:cNvSpPr>
          <p:nvPr/>
        </p:nvSpPr>
        <p:spPr>
          <a:xfrm>
            <a:off x="1285875" y="2762250"/>
            <a:ext cx="85725" cy="9525"/>
          </a:xfrm>
          <a:custGeom>
            <a:avLst/>
            <a:gdLst/>
            <a:ahLst/>
            <a:cxnLst/>
            <a:rect l="0" t="0" r="0" b="0"/>
            <a:pathLst>
              <a:path w="85725" h="9525">
                <a:moveTo>
                  <a:pt x="0" y="0"/>
                </a:moveTo>
                <a:lnTo>
                  <a:pt x="85725" y="0"/>
                </a:lnTo>
              </a:path>
            </a:pathLst>
          </a:custGeom>
          <a:noFill/>
          <a:ln w="20003">
            <a:solidFill>
              <a:srgbClr val="0056B1"/>
            </a:solidFill>
            <a:prstDash val="solid"/>
          </a:ln>
        </p:spPr>
        <p:txBody>
          <a:bodyPr/>
          <a:lstStyle/>
          <a:p>
            <a:endParaRPr lang="cs-CZ"/>
          </a:p>
        </p:txBody>
      </p:sp>
      <p:sp>
        <p:nvSpPr>
          <p:cNvPr id="29" name="iss-former-water-level-14">
            <a:extLst>
              <a:ext uri="{FF2B5EF4-FFF2-40B4-BE49-F238E27FC236}">
                <a16:creationId xmlns:a16="http://schemas.microsoft.com/office/drawing/2014/main" id="{2F2A991B-B665-47A4-AD55-A077D8DC355A}"/>
              </a:ext>
            </a:extLst>
          </p:cNvPr>
          <p:cNvSpPr>
            <a:spLocks noGrp="1"/>
          </p:cNvSpPr>
          <p:nvPr/>
        </p:nvSpPr>
        <p:spPr>
          <a:xfrm>
            <a:off x="1438275" y="2762250"/>
            <a:ext cx="85725" cy="9525"/>
          </a:xfrm>
          <a:custGeom>
            <a:avLst/>
            <a:gdLst/>
            <a:ahLst/>
            <a:cxnLst/>
            <a:rect l="0" t="0" r="0" b="0"/>
            <a:pathLst>
              <a:path w="85725" h="9525">
                <a:moveTo>
                  <a:pt x="0" y="0"/>
                </a:moveTo>
                <a:lnTo>
                  <a:pt x="85725" y="0"/>
                </a:lnTo>
              </a:path>
            </a:pathLst>
          </a:custGeom>
          <a:noFill/>
          <a:ln w="20003">
            <a:solidFill>
              <a:srgbClr val="0056B1"/>
            </a:solidFill>
            <a:prstDash val="solid"/>
          </a:ln>
        </p:spPr>
        <p:txBody>
          <a:bodyPr/>
          <a:lstStyle/>
          <a:p>
            <a:endParaRPr lang="cs-CZ"/>
          </a:p>
        </p:txBody>
      </p:sp>
      <p:sp>
        <p:nvSpPr>
          <p:cNvPr id="30" name="iss-former-water-level-15">
            <a:extLst>
              <a:ext uri="{FF2B5EF4-FFF2-40B4-BE49-F238E27FC236}">
                <a16:creationId xmlns:a16="http://schemas.microsoft.com/office/drawing/2014/main" id="{33BC09CF-266D-4920-A769-43999E6D37C0}"/>
              </a:ext>
            </a:extLst>
          </p:cNvPr>
          <p:cNvSpPr>
            <a:spLocks noGrp="1"/>
          </p:cNvSpPr>
          <p:nvPr/>
        </p:nvSpPr>
        <p:spPr>
          <a:xfrm>
            <a:off x="1590675" y="2762250"/>
            <a:ext cx="85725" cy="9525"/>
          </a:xfrm>
          <a:custGeom>
            <a:avLst/>
            <a:gdLst/>
            <a:ahLst/>
            <a:cxnLst/>
            <a:rect l="0" t="0" r="0" b="0"/>
            <a:pathLst>
              <a:path w="85725" h="9525">
                <a:moveTo>
                  <a:pt x="0" y="0"/>
                </a:moveTo>
                <a:lnTo>
                  <a:pt x="85725" y="0"/>
                </a:lnTo>
              </a:path>
            </a:pathLst>
          </a:custGeom>
          <a:noFill/>
          <a:ln w="20003">
            <a:solidFill>
              <a:srgbClr val="0056B1"/>
            </a:solidFill>
            <a:prstDash val="solid"/>
          </a:ln>
        </p:spPr>
        <p:txBody>
          <a:bodyPr/>
          <a:lstStyle/>
          <a:p>
            <a:endParaRPr lang="cs-CZ"/>
          </a:p>
        </p:txBody>
      </p:sp>
      <p:sp>
        <p:nvSpPr>
          <p:cNvPr id="31" name="iss-former-water-level-16">
            <a:extLst>
              <a:ext uri="{FF2B5EF4-FFF2-40B4-BE49-F238E27FC236}">
                <a16:creationId xmlns:a16="http://schemas.microsoft.com/office/drawing/2014/main" id="{DC22716D-1AA0-4043-8C6F-9D5C8E086110}"/>
              </a:ext>
            </a:extLst>
          </p:cNvPr>
          <p:cNvSpPr>
            <a:spLocks noGrp="1"/>
          </p:cNvSpPr>
          <p:nvPr/>
        </p:nvSpPr>
        <p:spPr>
          <a:xfrm>
            <a:off x="1743075" y="2762250"/>
            <a:ext cx="85725" cy="9525"/>
          </a:xfrm>
          <a:custGeom>
            <a:avLst/>
            <a:gdLst/>
            <a:ahLst/>
            <a:cxnLst/>
            <a:rect l="0" t="0" r="0" b="0"/>
            <a:pathLst>
              <a:path w="85725" h="9525">
                <a:moveTo>
                  <a:pt x="0" y="0"/>
                </a:moveTo>
                <a:lnTo>
                  <a:pt x="85725" y="0"/>
                </a:lnTo>
              </a:path>
            </a:pathLst>
          </a:custGeom>
          <a:noFill/>
          <a:ln w="20003">
            <a:solidFill>
              <a:srgbClr val="0056B1"/>
            </a:solidFill>
            <a:prstDash val="solid"/>
          </a:ln>
        </p:spPr>
        <p:txBody>
          <a:bodyPr/>
          <a:lstStyle/>
          <a:p>
            <a:endParaRPr lang="cs-CZ"/>
          </a:p>
        </p:txBody>
      </p:sp>
      <p:sp>
        <p:nvSpPr>
          <p:cNvPr id="32" name="iss-former-water-level-17">
            <a:extLst>
              <a:ext uri="{FF2B5EF4-FFF2-40B4-BE49-F238E27FC236}">
                <a16:creationId xmlns:a16="http://schemas.microsoft.com/office/drawing/2014/main" id="{B745BB45-1C16-4C6B-B302-E9DF483607EC}"/>
              </a:ext>
            </a:extLst>
          </p:cNvPr>
          <p:cNvSpPr>
            <a:spLocks noGrp="1"/>
          </p:cNvSpPr>
          <p:nvPr/>
        </p:nvSpPr>
        <p:spPr>
          <a:xfrm>
            <a:off x="1895475" y="2762250"/>
            <a:ext cx="85725" cy="9525"/>
          </a:xfrm>
          <a:custGeom>
            <a:avLst/>
            <a:gdLst/>
            <a:ahLst/>
            <a:cxnLst/>
            <a:rect l="0" t="0" r="0" b="0"/>
            <a:pathLst>
              <a:path w="85725" h="9525">
                <a:moveTo>
                  <a:pt x="0" y="0"/>
                </a:moveTo>
                <a:lnTo>
                  <a:pt x="85725" y="0"/>
                </a:lnTo>
              </a:path>
            </a:pathLst>
          </a:custGeom>
          <a:noFill/>
          <a:ln w="20003">
            <a:solidFill>
              <a:srgbClr val="0056B1"/>
            </a:solidFill>
            <a:prstDash val="solid"/>
          </a:ln>
        </p:spPr>
        <p:txBody>
          <a:bodyPr/>
          <a:lstStyle/>
          <a:p>
            <a:endParaRPr lang="cs-CZ"/>
          </a:p>
        </p:txBody>
      </p:sp>
      <p:sp>
        <p:nvSpPr>
          <p:cNvPr id="33" name="iss-former-water-level-18">
            <a:extLst>
              <a:ext uri="{FF2B5EF4-FFF2-40B4-BE49-F238E27FC236}">
                <a16:creationId xmlns:a16="http://schemas.microsoft.com/office/drawing/2014/main" id="{79F3A1F5-494C-4551-850A-4F9B06943E91}"/>
              </a:ext>
            </a:extLst>
          </p:cNvPr>
          <p:cNvSpPr>
            <a:spLocks noGrp="1"/>
          </p:cNvSpPr>
          <p:nvPr/>
        </p:nvSpPr>
        <p:spPr>
          <a:xfrm>
            <a:off x="2047875" y="2762250"/>
            <a:ext cx="85725" cy="9525"/>
          </a:xfrm>
          <a:custGeom>
            <a:avLst/>
            <a:gdLst/>
            <a:ahLst/>
            <a:cxnLst/>
            <a:rect l="0" t="0" r="0" b="0"/>
            <a:pathLst>
              <a:path w="85725" h="9525">
                <a:moveTo>
                  <a:pt x="0" y="0"/>
                </a:moveTo>
                <a:lnTo>
                  <a:pt x="85725" y="0"/>
                </a:lnTo>
              </a:path>
            </a:pathLst>
          </a:custGeom>
          <a:noFill/>
          <a:ln w="20003">
            <a:solidFill>
              <a:srgbClr val="0056B1"/>
            </a:solidFill>
            <a:prstDash val="solid"/>
          </a:ln>
        </p:spPr>
        <p:txBody>
          <a:bodyPr/>
          <a:lstStyle/>
          <a:p>
            <a:endParaRPr lang="cs-CZ"/>
          </a:p>
        </p:txBody>
      </p:sp>
      <p:sp>
        <p:nvSpPr>
          <p:cNvPr id="34" name="iss-former-water-level-19">
            <a:extLst>
              <a:ext uri="{FF2B5EF4-FFF2-40B4-BE49-F238E27FC236}">
                <a16:creationId xmlns:a16="http://schemas.microsoft.com/office/drawing/2014/main" id="{FFBD325E-C4B6-46CC-974A-6454295F92A8}"/>
              </a:ext>
            </a:extLst>
          </p:cNvPr>
          <p:cNvSpPr>
            <a:spLocks noGrp="1"/>
          </p:cNvSpPr>
          <p:nvPr/>
        </p:nvSpPr>
        <p:spPr>
          <a:xfrm>
            <a:off x="2200275" y="2762250"/>
            <a:ext cx="85725" cy="9525"/>
          </a:xfrm>
          <a:custGeom>
            <a:avLst/>
            <a:gdLst/>
            <a:ahLst/>
            <a:cxnLst/>
            <a:rect l="0" t="0" r="0" b="0"/>
            <a:pathLst>
              <a:path w="85725" h="9525">
                <a:moveTo>
                  <a:pt x="0" y="0"/>
                </a:moveTo>
                <a:lnTo>
                  <a:pt x="85725" y="0"/>
                </a:lnTo>
              </a:path>
            </a:pathLst>
          </a:custGeom>
          <a:noFill/>
          <a:ln w="20003">
            <a:solidFill>
              <a:srgbClr val="0056B1"/>
            </a:solidFill>
            <a:prstDash val="solid"/>
          </a:ln>
        </p:spPr>
        <p:txBody>
          <a:bodyPr/>
          <a:lstStyle/>
          <a:p>
            <a:endParaRPr lang="cs-CZ"/>
          </a:p>
        </p:txBody>
      </p:sp>
      <p:sp>
        <p:nvSpPr>
          <p:cNvPr id="35" name="iss-former-water-level-20">
            <a:extLst>
              <a:ext uri="{FF2B5EF4-FFF2-40B4-BE49-F238E27FC236}">
                <a16:creationId xmlns:a16="http://schemas.microsoft.com/office/drawing/2014/main" id="{E4A85232-8D7A-4126-AB3D-12492DBD181B}"/>
              </a:ext>
            </a:extLst>
          </p:cNvPr>
          <p:cNvSpPr>
            <a:spLocks noGrp="1"/>
          </p:cNvSpPr>
          <p:nvPr/>
        </p:nvSpPr>
        <p:spPr>
          <a:xfrm>
            <a:off x="2352675" y="2762250"/>
            <a:ext cx="85725" cy="9525"/>
          </a:xfrm>
          <a:custGeom>
            <a:avLst/>
            <a:gdLst/>
            <a:ahLst/>
            <a:cxnLst/>
            <a:rect l="0" t="0" r="0" b="0"/>
            <a:pathLst>
              <a:path w="85725" h="9525">
                <a:moveTo>
                  <a:pt x="0" y="0"/>
                </a:moveTo>
                <a:lnTo>
                  <a:pt x="85725" y="0"/>
                </a:lnTo>
              </a:path>
            </a:pathLst>
          </a:custGeom>
          <a:noFill/>
          <a:ln w="20003">
            <a:solidFill>
              <a:srgbClr val="0056B1"/>
            </a:solidFill>
            <a:prstDash val="solid"/>
          </a:ln>
        </p:spPr>
        <p:txBody>
          <a:bodyPr/>
          <a:lstStyle/>
          <a:p>
            <a:endParaRPr lang="cs-CZ"/>
          </a:p>
        </p:txBody>
      </p:sp>
      <p:sp>
        <p:nvSpPr>
          <p:cNvPr id="36" name="iss-former-water-level-21">
            <a:extLst>
              <a:ext uri="{FF2B5EF4-FFF2-40B4-BE49-F238E27FC236}">
                <a16:creationId xmlns:a16="http://schemas.microsoft.com/office/drawing/2014/main" id="{A0B7D4E7-6BAB-4260-B3CA-C28786B2FEC2}"/>
              </a:ext>
            </a:extLst>
          </p:cNvPr>
          <p:cNvSpPr>
            <a:spLocks noGrp="1"/>
          </p:cNvSpPr>
          <p:nvPr/>
        </p:nvSpPr>
        <p:spPr>
          <a:xfrm>
            <a:off x="2505075" y="2762250"/>
            <a:ext cx="85725" cy="9525"/>
          </a:xfrm>
          <a:custGeom>
            <a:avLst/>
            <a:gdLst/>
            <a:ahLst/>
            <a:cxnLst/>
            <a:rect l="0" t="0" r="0" b="0"/>
            <a:pathLst>
              <a:path w="85725" h="9525">
                <a:moveTo>
                  <a:pt x="0" y="0"/>
                </a:moveTo>
                <a:lnTo>
                  <a:pt x="85725" y="0"/>
                </a:lnTo>
              </a:path>
            </a:pathLst>
          </a:custGeom>
          <a:noFill/>
          <a:ln w="20003">
            <a:solidFill>
              <a:srgbClr val="0056B1"/>
            </a:solidFill>
            <a:prstDash val="solid"/>
          </a:ln>
        </p:spPr>
        <p:txBody>
          <a:bodyPr/>
          <a:lstStyle/>
          <a:p>
            <a:endParaRPr lang="cs-CZ"/>
          </a:p>
        </p:txBody>
      </p:sp>
      <p:sp>
        <p:nvSpPr>
          <p:cNvPr id="37" name="iss-former-water-level-22">
            <a:extLst>
              <a:ext uri="{FF2B5EF4-FFF2-40B4-BE49-F238E27FC236}">
                <a16:creationId xmlns:a16="http://schemas.microsoft.com/office/drawing/2014/main" id="{8C14D71F-28BB-40E5-9268-21A5A9FEA1E7}"/>
              </a:ext>
            </a:extLst>
          </p:cNvPr>
          <p:cNvSpPr>
            <a:spLocks noGrp="1"/>
          </p:cNvSpPr>
          <p:nvPr/>
        </p:nvSpPr>
        <p:spPr>
          <a:xfrm>
            <a:off x="2657475" y="2762250"/>
            <a:ext cx="85725" cy="9525"/>
          </a:xfrm>
          <a:custGeom>
            <a:avLst/>
            <a:gdLst/>
            <a:ahLst/>
            <a:cxnLst/>
            <a:rect l="0" t="0" r="0" b="0"/>
            <a:pathLst>
              <a:path w="85725" h="9525">
                <a:moveTo>
                  <a:pt x="0" y="0"/>
                </a:moveTo>
                <a:lnTo>
                  <a:pt x="85725" y="0"/>
                </a:lnTo>
              </a:path>
            </a:pathLst>
          </a:custGeom>
          <a:noFill/>
          <a:ln w="20003">
            <a:solidFill>
              <a:srgbClr val="0056B1"/>
            </a:solidFill>
            <a:prstDash val="solid"/>
          </a:ln>
        </p:spPr>
        <p:txBody>
          <a:bodyPr/>
          <a:lstStyle/>
          <a:p>
            <a:endParaRPr lang="cs-CZ"/>
          </a:p>
        </p:txBody>
      </p:sp>
      <p:sp>
        <p:nvSpPr>
          <p:cNvPr id="38" name="iss-former-water-level-23">
            <a:extLst>
              <a:ext uri="{FF2B5EF4-FFF2-40B4-BE49-F238E27FC236}">
                <a16:creationId xmlns:a16="http://schemas.microsoft.com/office/drawing/2014/main" id="{9027DEFC-92A8-4BB5-9609-FF66E799BED3}"/>
              </a:ext>
            </a:extLst>
          </p:cNvPr>
          <p:cNvSpPr>
            <a:spLocks noGrp="1"/>
          </p:cNvSpPr>
          <p:nvPr/>
        </p:nvSpPr>
        <p:spPr>
          <a:xfrm>
            <a:off x="2809875" y="2762250"/>
            <a:ext cx="85725" cy="9525"/>
          </a:xfrm>
          <a:custGeom>
            <a:avLst/>
            <a:gdLst/>
            <a:ahLst/>
            <a:cxnLst/>
            <a:rect l="0" t="0" r="0" b="0"/>
            <a:pathLst>
              <a:path w="85725" h="9525">
                <a:moveTo>
                  <a:pt x="0" y="0"/>
                </a:moveTo>
                <a:lnTo>
                  <a:pt x="85725" y="0"/>
                </a:lnTo>
              </a:path>
            </a:pathLst>
          </a:custGeom>
          <a:noFill/>
          <a:ln w="20003">
            <a:solidFill>
              <a:srgbClr val="0056B1"/>
            </a:solidFill>
            <a:prstDash val="solid"/>
          </a:ln>
        </p:spPr>
        <p:txBody>
          <a:bodyPr/>
          <a:lstStyle/>
          <a:p>
            <a:endParaRPr lang="cs-CZ"/>
          </a:p>
        </p:txBody>
      </p:sp>
      <p:sp>
        <p:nvSpPr>
          <p:cNvPr id="39" name="iss-former-water-level-24">
            <a:extLst>
              <a:ext uri="{FF2B5EF4-FFF2-40B4-BE49-F238E27FC236}">
                <a16:creationId xmlns:a16="http://schemas.microsoft.com/office/drawing/2014/main" id="{C73A6714-855F-459D-AE31-0B65DEFE46D3}"/>
              </a:ext>
            </a:extLst>
          </p:cNvPr>
          <p:cNvSpPr>
            <a:spLocks noGrp="1"/>
          </p:cNvSpPr>
          <p:nvPr/>
        </p:nvSpPr>
        <p:spPr>
          <a:xfrm>
            <a:off x="2962275" y="2762250"/>
            <a:ext cx="85725" cy="9525"/>
          </a:xfrm>
          <a:custGeom>
            <a:avLst/>
            <a:gdLst/>
            <a:ahLst/>
            <a:cxnLst/>
            <a:rect l="0" t="0" r="0" b="0"/>
            <a:pathLst>
              <a:path w="85725" h="9525">
                <a:moveTo>
                  <a:pt x="0" y="0"/>
                </a:moveTo>
                <a:lnTo>
                  <a:pt x="85725" y="0"/>
                </a:lnTo>
              </a:path>
            </a:pathLst>
          </a:custGeom>
          <a:noFill/>
          <a:ln w="20003">
            <a:solidFill>
              <a:srgbClr val="0056B1"/>
            </a:solidFill>
            <a:prstDash val="solid"/>
          </a:ln>
        </p:spPr>
        <p:txBody>
          <a:bodyPr/>
          <a:lstStyle/>
          <a:p>
            <a:endParaRPr lang="cs-CZ"/>
          </a:p>
        </p:txBody>
      </p:sp>
      <p:sp>
        <p:nvSpPr>
          <p:cNvPr id="40" name="iss-former-water-level-25">
            <a:extLst>
              <a:ext uri="{FF2B5EF4-FFF2-40B4-BE49-F238E27FC236}">
                <a16:creationId xmlns:a16="http://schemas.microsoft.com/office/drawing/2014/main" id="{CF0C2739-3EBD-497B-9A0F-1649EEAD6463}"/>
              </a:ext>
            </a:extLst>
          </p:cNvPr>
          <p:cNvSpPr>
            <a:spLocks noGrp="1"/>
          </p:cNvSpPr>
          <p:nvPr/>
        </p:nvSpPr>
        <p:spPr>
          <a:xfrm>
            <a:off x="3114675" y="2762250"/>
            <a:ext cx="85725" cy="9525"/>
          </a:xfrm>
          <a:custGeom>
            <a:avLst/>
            <a:gdLst/>
            <a:ahLst/>
            <a:cxnLst/>
            <a:rect l="0" t="0" r="0" b="0"/>
            <a:pathLst>
              <a:path w="85725" h="9525">
                <a:moveTo>
                  <a:pt x="0" y="0"/>
                </a:moveTo>
                <a:lnTo>
                  <a:pt x="85725" y="0"/>
                </a:lnTo>
              </a:path>
            </a:pathLst>
          </a:custGeom>
          <a:noFill/>
          <a:ln w="20003">
            <a:solidFill>
              <a:srgbClr val="0056B1"/>
            </a:solidFill>
            <a:prstDash val="solid"/>
          </a:ln>
        </p:spPr>
        <p:txBody>
          <a:bodyPr/>
          <a:lstStyle/>
          <a:p>
            <a:endParaRPr lang="cs-CZ"/>
          </a:p>
        </p:txBody>
      </p:sp>
      <p:sp>
        <p:nvSpPr>
          <p:cNvPr id="41" name="iss-former-water-level-26">
            <a:extLst>
              <a:ext uri="{FF2B5EF4-FFF2-40B4-BE49-F238E27FC236}">
                <a16:creationId xmlns:a16="http://schemas.microsoft.com/office/drawing/2014/main" id="{E5B600C3-71EA-4EC2-9B0C-42C8B8BE9D95}"/>
              </a:ext>
            </a:extLst>
          </p:cNvPr>
          <p:cNvSpPr>
            <a:spLocks noGrp="1"/>
          </p:cNvSpPr>
          <p:nvPr/>
        </p:nvSpPr>
        <p:spPr>
          <a:xfrm>
            <a:off x="3267075" y="2762250"/>
            <a:ext cx="85725" cy="9525"/>
          </a:xfrm>
          <a:custGeom>
            <a:avLst/>
            <a:gdLst/>
            <a:ahLst/>
            <a:cxnLst/>
            <a:rect l="0" t="0" r="0" b="0"/>
            <a:pathLst>
              <a:path w="85725" h="9525">
                <a:moveTo>
                  <a:pt x="0" y="0"/>
                </a:moveTo>
                <a:lnTo>
                  <a:pt x="85725" y="0"/>
                </a:lnTo>
              </a:path>
            </a:pathLst>
          </a:custGeom>
          <a:noFill/>
          <a:ln w="20003">
            <a:solidFill>
              <a:srgbClr val="0056B1"/>
            </a:solidFill>
            <a:prstDash val="solid"/>
          </a:ln>
        </p:spPr>
        <p:txBody>
          <a:bodyPr/>
          <a:lstStyle/>
          <a:p>
            <a:endParaRPr lang="cs-CZ"/>
          </a:p>
        </p:txBody>
      </p:sp>
      <p:sp>
        <p:nvSpPr>
          <p:cNvPr id="42" name="iss-former-level-label-27">
            <a:extLst>
              <a:ext uri="{FF2B5EF4-FFF2-40B4-BE49-F238E27FC236}">
                <a16:creationId xmlns:a16="http://schemas.microsoft.com/office/drawing/2014/main" id="{8A82BFCA-1EF3-4A92-926C-54C639D3FC07}"/>
              </a:ext>
            </a:extLst>
          </p:cNvPr>
          <p:cNvSpPr>
            <a:spLocks noGrp="1"/>
          </p:cNvSpPr>
          <p:nvPr/>
        </p:nvSpPr>
        <p:spPr>
          <a:xfrm>
            <a:off x="647700" y="2409825"/>
            <a:ext cx="2381250" cy="304800"/>
          </a:xfrm>
          <a:prstGeom prst="rect">
            <a:avLst/>
          </a:prstGeom>
          <a:noFill/>
          <a:ln w="0">
            <a:noFill/>
            <a:prstDash val="solid"/>
          </a:ln>
        </p:spPr>
        <p:txBody>
          <a:bodyPr wrap="square" lIns="0" tIns="0" rIns="0" bIns="0" anchor="t">
            <a:noAutofit/>
          </a:bodyPr>
          <a:lstStyle>
            <a:defPPr algn="l">
              <a:defRPr sz="1650" b="0">
                <a:solidFill>
                  <a:srgbClr val="516477"/>
                </a:solidFill>
                <a:latin typeface="Nimbus Sans"/>
                <a:ea typeface="Nimbus Sans"/>
                <a:cs typeface="Nimbus Sans"/>
              </a:defRPr>
            </a:defPPr>
          </a:lstStyle>
          <a:p>
            <a:pPr algn="l">
              <a:defRPr sz="1650" b="0">
                <a:solidFill>
                  <a:srgbClr val="516477"/>
                </a:solidFill>
                <a:latin typeface="Nimbus Sans"/>
                <a:ea typeface="Nimbus Sans"/>
                <a:cs typeface="Nimbus Sans"/>
              </a:defRPr>
            </a:pPr>
            <a:r>
              <a:rPr sz="1650" b="0">
                <a:solidFill>
                  <a:srgbClr val="516477"/>
                </a:solidFill>
                <a:latin typeface="Nimbus Sans"/>
                <a:ea typeface="Nimbus Sans"/>
                <a:cs typeface="Nimbus Sans"/>
              </a:rPr>
              <a:t>původní hladina</a:t>
            </a:r>
          </a:p>
        </p:txBody>
      </p:sp>
      <p:sp>
        <p:nvSpPr>
          <p:cNvPr id="43" name="iss-current-level-label-28">
            <a:extLst>
              <a:ext uri="{FF2B5EF4-FFF2-40B4-BE49-F238E27FC236}">
                <a16:creationId xmlns:a16="http://schemas.microsoft.com/office/drawing/2014/main" id="{9107103A-A32F-4B94-9CF4-89027380CB46}"/>
              </a:ext>
            </a:extLst>
          </p:cNvPr>
          <p:cNvSpPr>
            <a:spLocks noGrp="1"/>
          </p:cNvSpPr>
          <p:nvPr/>
        </p:nvSpPr>
        <p:spPr>
          <a:xfrm>
            <a:off x="647700" y="3333750"/>
            <a:ext cx="2286000" cy="304800"/>
          </a:xfrm>
          <a:prstGeom prst="rect">
            <a:avLst/>
          </a:prstGeom>
          <a:noFill/>
          <a:ln w="0">
            <a:noFill/>
            <a:prstDash val="solid"/>
          </a:ln>
        </p:spPr>
        <p:txBody>
          <a:bodyPr wrap="square" lIns="0" tIns="0" rIns="0" bIns="0" anchor="t">
            <a:noAutofit/>
          </a:bodyPr>
          <a:lstStyle>
            <a:defPPr algn="l">
              <a:defRPr sz="1650" b="1">
                <a:solidFill>
                  <a:srgbClr val="0056B1"/>
                </a:solidFill>
                <a:latin typeface="Nimbus Sans"/>
                <a:ea typeface="Nimbus Sans"/>
                <a:cs typeface="Nimbus Sans"/>
              </a:defRPr>
            </a:defPPr>
          </a:lstStyle>
          <a:p>
            <a:pPr algn="l">
              <a:defRPr sz="1650" b="1">
                <a:solidFill>
                  <a:srgbClr val="0056B1"/>
                </a:solidFill>
                <a:latin typeface="Nimbus Sans"/>
                <a:ea typeface="Nimbus Sans"/>
                <a:cs typeface="Nimbus Sans"/>
              </a:defRPr>
            </a:pPr>
            <a:r>
              <a:rPr sz="1650" b="1">
                <a:solidFill>
                  <a:srgbClr val="0056B1"/>
                </a:solidFill>
                <a:latin typeface="Nimbus Sans"/>
                <a:ea typeface="Nimbus Sans"/>
                <a:cs typeface="Nimbus Sans"/>
              </a:rPr>
              <a:t>aktuální hladina</a:t>
            </a:r>
          </a:p>
        </p:txBody>
      </p:sp>
      <p:sp>
        <p:nvSpPr>
          <p:cNvPr id="44" name="iss-level-fall-29">
            <a:extLst>
              <a:ext uri="{FF2B5EF4-FFF2-40B4-BE49-F238E27FC236}">
                <a16:creationId xmlns:a16="http://schemas.microsoft.com/office/drawing/2014/main" id="{67E98604-2275-4878-A69D-368B77A77B15}"/>
              </a:ext>
            </a:extLst>
          </p:cNvPr>
          <p:cNvSpPr>
            <a:spLocks noGrp="1"/>
          </p:cNvSpPr>
          <p:nvPr/>
        </p:nvSpPr>
        <p:spPr>
          <a:xfrm>
            <a:off x="1476375" y="2819400"/>
            <a:ext cx="9525" cy="314325"/>
          </a:xfrm>
          <a:custGeom>
            <a:avLst/>
            <a:gdLst/>
            <a:ahLst/>
            <a:cxnLst/>
            <a:rect l="0" t="0" r="0" b="0"/>
            <a:pathLst>
              <a:path w="9525" h="314325">
                <a:moveTo>
                  <a:pt x="0" y="0"/>
                </a:moveTo>
                <a:lnTo>
                  <a:pt x="0" y="314325"/>
                </a:lnTo>
              </a:path>
            </a:pathLst>
          </a:custGeom>
          <a:noFill/>
          <a:ln w="33338">
            <a:solidFill>
              <a:srgbClr val="F28C00"/>
            </a:solidFill>
            <a:prstDash val="solid"/>
          </a:ln>
        </p:spPr>
        <p:txBody>
          <a:bodyPr/>
          <a:lstStyle/>
          <a:p>
            <a:endParaRPr lang="cs-CZ"/>
          </a:p>
        </p:txBody>
      </p:sp>
      <p:sp>
        <p:nvSpPr>
          <p:cNvPr id="45" name="iss-arrow-head-30">
            <a:extLst>
              <a:ext uri="{FF2B5EF4-FFF2-40B4-BE49-F238E27FC236}">
                <a16:creationId xmlns:a16="http://schemas.microsoft.com/office/drawing/2014/main" id="{C747AA7D-566C-4D2C-83CF-8596C38F5978}"/>
              </a:ext>
            </a:extLst>
          </p:cNvPr>
          <p:cNvSpPr>
            <a:spLocks noGrp="1"/>
          </p:cNvSpPr>
          <p:nvPr/>
        </p:nvSpPr>
        <p:spPr>
          <a:xfrm>
            <a:off x="1426083" y="3067050"/>
            <a:ext cx="100584" cy="104775"/>
          </a:xfrm>
          <a:custGeom>
            <a:avLst/>
            <a:gdLst/>
            <a:ahLst/>
            <a:cxnLst/>
            <a:rect l="0" t="0" r="0" b="0"/>
            <a:pathLst>
              <a:path w="100584" h="104775">
                <a:moveTo>
                  <a:pt x="50292" y="104775"/>
                </a:moveTo>
                <a:lnTo>
                  <a:pt x="0" y="0"/>
                </a:lnTo>
                <a:lnTo>
                  <a:pt x="100584" y="0"/>
                </a:lnTo>
                <a:close/>
              </a:path>
            </a:pathLst>
          </a:custGeom>
          <a:solidFill>
            <a:srgbClr val="F28C00"/>
          </a:solidFill>
          <a:ln w="0">
            <a:noFill/>
            <a:prstDash val="solid"/>
          </a:ln>
        </p:spPr>
        <p:txBody>
          <a:bodyPr/>
          <a:lstStyle/>
          <a:p>
            <a:endParaRPr lang="cs-CZ"/>
          </a:p>
        </p:txBody>
      </p:sp>
      <p:sp>
        <p:nvSpPr>
          <p:cNvPr id="46" name="iss-dam-label-31">
            <a:extLst>
              <a:ext uri="{FF2B5EF4-FFF2-40B4-BE49-F238E27FC236}">
                <a16:creationId xmlns:a16="http://schemas.microsoft.com/office/drawing/2014/main" id="{6934FF1D-25E5-4F4E-9808-B234B5914C50}"/>
              </a:ext>
            </a:extLst>
          </p:cNvPr>
          <p:cNvSpPr>
            <a:spLocks noGrp="1"/>
          </p:cNvSpPr>
          <p:nvPr/>
        </p:nvSpPr>
        <p:spPr>
          <a:xfrm>
            <a:off x="3705225" y="2733675"/>
            <a:ext cx="2190750" cy="333375"/>
          </a:xfrm>
          <a:prstGeom prst="rect">
            <a:avLst/>
          </a:prstGeom>
          <a:noFill/>
          <a:ln w="0">
            <a:noFill/>
            <a:prstDash val="solid"/>
          </a:ln>
        </p:spPr>
        <p:txBody>
          <a:bodyPr wrap="square" lIns="0" tIns="0" rIns="0" bIns="0" anchor="t">
            <a:noAutofit/>
          </a:bodyPr>
          <a:lstStyle>
            <a:defPPr algn="l">
              <a:defRPr sz="1800" b="1">
                <a:solidFill>
                  <a:srgbClr val="063A70"/>
                </a:solidFill>
                <a:latin typeface="Nimbus Sans"/>
                <a:ea typeface="Nimbus Sans"/>
                <a:cs typeface="Nimbus Sans"/>
              </a:defRPr>
            </a:defPPr>
          </a:lstStyle>
          <a:p>
            <a:pPr algn="l">
              <a:defRPr sz="1800" b="1">
                <a:solidFill>
                  <a:srgbClr val="063A70"/>
                </a:solidFill>
                <a:latin typeface="Nimbus Sans"/>
                <a:ea typeface="Nimbus Sans"/>
                <a:cs typeface="Nimbus Sans"/>
              </a:defRPr>
            </a:pPr>
            <a:r>
              <a:rPr sz="1800" b="1">
                <a:solidFill>
                  <a:srgbClr val="063A70"/>
                </a:solidFill>
                <a:latin typeface="Nimbus Sans"/>
                <a:ea typeface="Nimbus Sans"/>
                <a:cs typeface="Nimbus Sans"/>
              </a:rPr>
              <a:t>těleso hráze</a:t>
            </a:r>
          </a:p>
        </p:txBody>
      </p:sp>
      <p:sp>
        <p:nvSpPr>
          <p:cNvPr id="47" name="iss-body-seepage-32">
            <a:extLst>
              <a:ext uri="{FF2B5EF4-FFF2-40B4-BE49-F238E27FC236}">
                <a16:creationId xmlns:a16="http://schemas.microsoft.com/office/drawing/2014/main" id="{F3DF15D5-E3DA-4879-B81C-4E248D372098}"/>
              </a:ext>
            </a:extLst>
          </p:cNvPr>
          <p:cNvSpPr>
            <a:spLocks noGrp="1"/>
          </p:cNvSpPr>
          <p:nvPr/>
        </p:nvSpPr>
        <p:spPr>
          <a:xfrm>
            <a:off x="2943225" y="3381375"/>
            <a:ext cx="3486150" cy="714375"/>
          </a:xfrm>
          <a:custGeom>
            <a:avLst/>
            <a:gdLst/>
            <a:ahLst/>
            <a:cxnLst/>
            <a:rect l="0" t="0" r="0" b="0"/>
            <a:pathLst>
              <a:path w="3486150" h="714375">
                <a:moveTo>
                  <a:pt x="0" y="0"/>
                </a:moveTo>
                <a:cubicBezTo>
                  <a:pt x="1057275" y="0"/>
                  <a:pt x="2533650" y="533400"/>
                  <a:pt x="3486150" y="714375"/>
                </a:cubicBezTo>
              </a:path>
            </a:pathLst>
          </a:custGeom>
          <a:noFill/>
          <a:ln w="38100">
            <a:solidFill>
              <a:srgbClr val="0056B1"/>
            </a:solidFill>
            <a:prstDash val="solid"/>
          </a:ln>
        </p:spPr>
        <p:txBody>
          <a:bodyPr/>
          <a:lstStyle/>
          <a:p>
            <a:endParaRPr lang="cs-CZ"/>
          </a:p>
        </p:txBody>
      </p:sp>
      <p:sp>
        <p:nvSpPr>
          <p:cNvPr id="48" name="iss-arrow-head-33">
            <a:extLst>
              <a:ext uri="{FF2B5EF4-FFF2-40B4-BE49-F238E27FC236}">
                <a16:creationId xmlns:a16="http://schemas.microsoft.com/office/drawing/2014/main" id="{86294F0F-2BF0-4636-A0F2-CE1FFDE2F851}"/>
              </a:ext>
            </a:extLst>
          </p:cNvPr>
          <p:cNvSpPr>
            <a:spLocks noGrp="1"/>
          </p:cNvSpPr>
          <p:nvPr/>
        </p:nvSpPr>
        <p:spPr>
          <a:xfrm>
            <a:off x="6317054" y="4026785"/>
            <a:ext cx="112321" cy="98816"/>
          </a:xfrm>
          <a:custGeom>
            <a:avLst/>
            <a:gdLst/>
            <a:ahLst/>
            <a:cxnLst/>
            <a:rect l="0" t="0" r="0" b="0"/>
            <a:pathLst>
              <a:path w="112321" h="98816">
                <a:moveTo>
                  <a:pt x="112321" y="68965"/>
                </a:moveTo>
                <a:lnTo>
                  <a:pt x="0" y="98816"/>
                </a:lnTo>
                <a:lnTo>
                  <a:pt x="18775" y="0"/>
                </a:lnTo>
                <a:close/>
              </a:path>
            </a:pathLst>
          </a:custGeom>
          <a:solidFill>
            <a:srgbClr val="0056B1"/>
          </a:solidFill>
          <a:ln w="0">
            <a:noFill/>
            <a:prstDash val="solid"/>
          </a:ln>
        </p:spPr>
        <p:txBody>
          <a:bodyPr/>
          <a:lstStyle/>
          <a:p>
            <a:endParaRPr lang="cs-CZ"/>
          </a:p>
        </p:txBody>
      </p:sp>
      <p:sp>
        <p:nvSpPr>
          <p:cNvPr id="49" name="iss-foundation-seepage-34">
            <a:extLst>
              <a:ext uri="{FF2B5EF4-FFF2-40B4-BE49-F238E27FC236}">
                <a16:creationId xmlns:a16="http://schemas.microsoft.com/office/drawing/2014/main" id="{75784F1C-9CC9-4AA4-A68E-AD7526646ACE}"/>
              </a:ext>
            </a:extLst>
          </p:cNvPr>
          <p:cNvSpPr>
            <a:spLocks noGrp="1"/>
          </p:cNvSpPr>
          <p:nvPr/>
        </p:nvSpPr>
        <p:spPr>
          <a:xfrm>
            <a:off x="1476375" y="3810000"/>
            <a:ext cx="5943600" cy="904875"/>
          </a:xfrm>
          <a:custGeom>
            <a:avLst/>
            <a:gdLst/>
            <a:ahLst/>
            <a:cxnLst/>
            <a:rect l="0" t="0" r="0" b="0"/>
            <a:pathLst>
              <a:path w="5943600" h="904875">
                <a:moveTo>
                  <a:pt x="0" y="0"/>
                </a:moveTo>
                <a:cubicBezTo>
                  <a:pt x="809625" y="904875"/>
                  <a:pt x="4238625" y="828675"/>
                  <a:pt x="5943600" y="581025"/>
                </a:cubicBezTo>
              </a:path>
            </a:pathLst>
          </a:custGeom>
          <a:noFill/>
          <a:ln w="38100">
            <a:solidFill>
              <a:srgbClr val="0056B1"/>
            </a:solidFill>
            <a:prstDash val="solid"/>
          </a:ln>
        </p:spPr>
        <p:txBody>
          <a:bodyPr/>
          <a:lstStyle/>
          <a:p>
            <a:endParaRPr lang="cs-CZ"/>
          </a:p>
        </p:txBody>
      </p:sp>
      <p:sp>
        <p:nvSpPr>
          <p:cNvPr id="50" name="iss-arrow-head-35">
            <a:extLst>
              <a:ext uri="{FF2B5EF4-FFF2-40B4-BE49-F238E27FC236}">
                <a16:creationId xmlns:a16="http://schemas.microsoft.com/office/drawing/2014/main" id="{1730E72F-7B68-4B4D-8312-C2932C444D1E}"/>
              </a:ext>
            </a:extLst>
          </p:cNvPr>
          <p:cNvSpPr>
            <a:spLocks noGrp="1"/>
          </p:cNvSpPr>
          <p:nvPr/>
        </p:nvSpPr>
        <p:spPr>
          <a:xfrm>
            <a:off x="7309059" y="4356316"/>
            <a:ext cx="110916" cy="99539"/>
          </a:xfrm>
          <a:custGeom>
            <a:avLst/>
            <a:gdLst/>
            <a:ahLst/>
            <a:cxnLst/>
            <a:rect l="0" t="0" r="0" b="0"/>
            <a:pathLst>
              <a:path w="110916" h="99539">
                <a:moveTo>
                  <a:pt x="110916" y="34709"/>
                </a:moveTo>
                <a:lnTo>
                  <a:pt x="14458" y="99539"/>
                </a:lnTo>
                <a:lnTo>
                  <a:pt x="0" y="0"/>
                </a:lnTo>
                <a:close/>
              </a:path>
            </a:pathLst>
          </a:custGeom>
          <a:solidFill>
            <a:srgbClr val="0056B1"/>
          </a:solidFill>
          <a:ln w="0">
            <a:noFill/>
            <a:prstDash val="solid"/>
          </a:ln>
        </p:spPr>
        <p:txBody>
          <a:bodyPr/>
          <a:lstStyle/>
          <a:p>
            <a:endParaRPr lang="cs-CZ"/>
          </a:p>
        </p:txBody>
      </p:sp>
      <p:sp>
        <p:nvSpPr>
          <p:cNvPr id="51" name="iss-surface-exit-label-36">
            <a:extLst>
              <a:ext uri="{FF2B5EF4-FFF2-40B4-BE49-F238E27FC236}">
                <a16:creationId xmlns:a16="http://schemas.microsoft.com/office/drawing/2014/main" id="{9B5172A7-49A3-467F-8427-0C5D8A8BED73}"/>
              </a:ext>
            </a:extLst>
          </p:cNvPr>
          <p:cNvSpPr>
            <a:spLocks noGrp="1"/>
          </p:cNvSpPr>
          <p:nvPr/>
        </p:nvSpPr>
        <p:spPr>
          <a:xfrm>
            <a:off x="6296025" y="3486150"/>
            <a:ext cx="1524000" cy="609600"/>
          </a:xfrm>
          <a:prstGeom prst="rect">
            <a:avLst/>
          </a:prstGeom>
          <a:noFill/>
          <a:ln w="0">
            <a:noFill/>
            <a:prstDash val="solid"/>
          </a:ln>
        </p:spPr>
        <p:txBody>
          <a:bodyPr wrap="square" lIns="0" tIns="0" rIns="0" bIns="0" anchor="t">
            <a:noAutofit/>
          </a:bodyPr>
          <a:lstStyle>
            <a:defPPr algn="l">
              <a:defRPr sz="1650" b="1">
                <a:solidFill>
                  <a:srgbClr val="0056B1"/>
                </a:solidFill>
                <a:latin typeface="Nimbus Sans"/>
                <a:ea typeface="Nimbus Sans"/>
                <a:cs typeface="Nimbus Sans"/>
              </a:defRPr>
            </a:defPPr>
          </a:lstStyle>
          <a:p>
            <a:pPr algn="l">
              <a:defRPr sz="1650" b="1">
                <a:solidFill>
                  <a:srgbClr val="0056B1"/>
                </a:solidFill>
                <a:latin typeface="Nimbus Sans"/>
                <a:ea typeface="Nimbus Sans"/>
                <a:cs typeface="Nimbus Sans"/>
              </a:defRPr>
            </a:pPr>
            <a:r>
              <a:rPr sz="1650" b="1">
                <a:solidFill>
                  <a:srgbClr val="0056B1"/>
                </a:solidFill>
                <a:latin typeface="Nimbus Sans"/>
                <a:ea typeface="Nimbus Sans"/>
                <a:cs typeface="Nimbus Sans"/>
              </a:rPr>
              <a:t>výstup</a:t>
            </a:r>
          </a:p>
          <a:p>
            <a:pPr algn="l">
              <a:defRPr sz="1650" b="1">
                <a:solidFill>
                  <a:srgbClr val="0056B1"/>
                </a:solidFill>
                <a:latin typeface="Nimbus Sans"/>
                <a:ea typeface="Nimbus Sans"/>
                <a:cs typeface="Nimbus Sans"/>
              </a:defRPr>
            </a:pPr>
            <a:r>
              <a:rPr sz="1650" b="1">
                <a:solidFill>
                  <a:srgbClr val="0056B1"/>
                </a:solidFill>
                <a:latin typeface="Nimbus Sans"/>
                <a:ea typeface="Nimbus Sans"/>
                <a:cs typeface="Nimbus Sans"/>
              </a:rPr>
              <a:t>za hrází</a:t>
            </a:r>
          </a:p>
        </p:txBody>
      </p:sp>
      <p:sp>
        <p:nvSpPr>
          <p:cNvPr id="52" name="iss-downstream-label-37">
            <a:extLst>
              <a:ext uri="{FF2B5EF4-FFF2-40B4-BE49-F238E27FC236}">
                <a16:creationId xmlns:a16="http://schemas.microsoft.com/office/drawing/2014/main" id="{78CBF434-752B-4D10-93E1-F31FDED5DB29}"/>
              </a:ext>
            </a:extLst>
          </p:cNvPr>
          <p:cNvSpPr>
            <a:spLocks noGrp="1"/>
          </p:cNvSpPr>
          <p:nvPr/>
        </p:nvSpPr>
        <p:spPr>
          <a:xfrm>
            <a:off x="3524250" y="4857750"/>
            <a:ext cx="4143375" cy="323850"/>
          </a:xfrm>
          <a:prstGeom prst="rect">
            <a:avLst/>
          </a:prstGeom>
          <a:noFill/>
          <a:ln w="0">
            <a:noFill/>
            <a:prstDash val="solid"/>
          </a:ln>
        </p:spPr>
        <p:txBody>
          <a:bodyPr wrap="square" lIns="0" tIns="0" rIns="0" bIns="0" anchor="t">
            <a:noAutofit/>
          </a:bodyPr>
          <a:lstStyle>
            <a:defPPr algn="l">
              <a:defRPr sz="1725" b="1">
                <a:solidFill>
                  <a:srgbClr val="0056B1"/>
                </a:solidFill>
                <a:latin typeface="Nimbus Sans"/>
                <a:ea typeface="Nimbus Sans"/>
                <a:cs typeface="Nimbus Sans"/>
              </a:defRPr>
            </a:defPPr>
          </a:lstStyle>
          <a:p>
            <a:pPr algn="l">
              <a:defRPr sz="1725" b="1">
                <a:solidFill>
                  <a:srgbClr val="0056B1"/>
                </a:solidFill>
                <a:latin typeface="Nimbus Sans"/>
                <a:ea typeface="Nimbus Sans"/>
                <a:cs typeface="Nimbus Sans"/>
              </a:defRPr>
            </a:pPr>
            <a:r>
              <a:rPr sz="1725" b="1">
                <a:solidFill>
                  <a:srgbClr val="0056B1"/>
                </a:solidFill>
                <a:latin typeface="Nimbus Sans"/>
                <a:ea typeface="Nimbus Sans"/>
                <a:cs typeface="Nimbus Sans"/>
              </a:rPr>
              <a:t>Únik dále po směru proudění</a:t>
            </a:r>
          </a:p>
        </p:txBody>
      </p:sp>
      <p:sp>
        <p:nvSpPr>
          <p:cNvPr id="53" name="iss-photo-label-38">
            <a:extLst>
              <a:ext uri="{FF2B5EF4-FFF2-40B4-BE49-F238E27FC236}">
                <a16:creationId xmlns:a16="http://schemas.microsoft.com/office/drawing/2014/main" id="{2A242A32-509C-45F2-B1A8-76C80A70D2E4}"/>
              </a:ext>
            </a:extLst>
          </p:cNvPr>
          <p:cNvSpPr>
            <a:spLocks noGrp="1"/>
          </p:cNvSpPr>
          <p:nvPr/>
        </p:nvSpPr>
        <p:spPr>
          <a:xfrm>
            <a:off x="8032482" y="3486150"/>
            <a:ext cx="3333750" cy="361950"/>
          </a:xfrm>
          <a:prstGeom prst="rect">
            <a:avLst/>
          </a:prstGeom>
          <a:noFill/>
          <a:ln w="0">
            <a:noFill/>
            <a:prstDash val="solid"/>
          </a:ln>
        </p:spPr>
        <p:txBody>
          <a:bodyPr wrap="square" lIns="0" tIns="0" rIns="0" bIns="0" anchor="t">
            <a:noAutofit/>
          </a:bodyPr>
          <a:lstStyle>
            <a:defPPr algn="l">
              <a:defRPr sz="1800" b="1">
                <a:solidFill>
                  <a:srgbClr val="063A70"/>
                </a:solidFill>
                <a:latin typeface="Nimbus Sans"/>
                <a:ea typeface="Nimbus Sans"/>
                <a:cs typeface="Nimbus Sans"/>
              </a:defRPr>
            </a:defPPr>
          </a:lstStyle>
          <a:p>
            <a:pPr algn="l">
              <a:defRPr sz="1800" b="1">
                <a:solidFill>
                  <a:srgbClr val="063A70"/>
                </a:solidFill>
                <a:latin typeface="Nimbus Sans"/>
                <a:ea typeface="Nimbus Sans"/>
                <a:cs typeface="Nimbus Sans"/>
              </a:defRPr>
            </a:pPr>
            <a:r>
              <a:rPr sz="1800" b="1" dirty="0" err="1">
                <a:solidFill>
                  <a:srgbClr val="063A70"/>
                </a:solidFill>
                <a:latin typeface="Nimbus Sans"/>
                <a:ea typeface="Nimbus Sans"/>
                <a:cs typeface="Nimbus Sans"/>
              </a:rPr>
              <a:t>Výstup</a:t>
            </a:r>
            <a:r>
              <a:rPr sz="1800" b="1" dirty="0">
                <a:solidFill>
                  <a:srgbClr val="063A70"/>
                </a:solidFill>
                <a:latin typeface="Nimbus Sans"/>
                <a:ea typeface="Nimbus Sans"/>
                <a:cs typeface="Nimbus Sans"/>
              </a:rPr>
              <a:t> </a:t>
            </a:r>
            <a:r>
              <a:rPr sz="1800" b="1" dirty="0" err="1">
                <a:solidFill>
                  <a:srgbClr val="063A70"/>
                </a:solidFill>
                <a:latin typeface="Nimbus Sans"/>
                <a:ea typeface="Nimbus Sans"/>
                <a:cs typeface="Nimbus Sans"/>
              </a:rPr>
              <a:t>vody</a:t>
            </a:r>
            <a:r>
              <a:rPr sz="1800" b="1" dirty="0">
                <a:solidFill>
                  <a:srgbClr val="063A70"/>
                </a:solidFill>
                <a:latin typeface="Nimbus Sans"/>
                <a:ea typeface="Nimbus Sans"/>
                <a:cs typeface="Nimbus Sans"/>
              </a:rPr>
              <a:t> u </a:t>
            </a:r>
            <a:r>
              <a:rPr sz="1800" b="1" dirty="0" err="1">
                <a:solidFill>
                  <a:srgbClr val="063A70"/>
                </a:solidFill>
                <a:latin typeface="Nimbus Sans"/>
                <a:ea typeface="Nimbus Sans"/>
                <a:cs typeface="Nimbus Sans"/>
              </a:rPr>
              <a:t>paty</a:t>
            </a:r>
            <a:r>
              <a:rPr sz="1800" b="1" dirty="0">
                <a:solidFill>
                  <a:srgbClr val="063A70"/>
                </a:solidFill>
                <a:latin typeface="Nimbus Sans"/>
                <a:ea typeface="Nimbus Sans"/>
                <a:cs typeface="Nimbus Sans"/>
              </a:rPr>
              <a:t> </a:t>
            </a:r>
            <a:r>
              <a:rPr sz="1800" b="1" dirty="0" err="1">
                <a:solidFill>
                  <a:srgbClr val="063A70"/>
                </a:solidFill>
                <a:latin typeface="Nimbus Sans"/>
                <a:ea typeface="Nimbus Sans"/>
                <a:cs typeface="Nimbus Sans"/>
              </a:rPr>
              <a:t>hráze</a:t>
            </a:r>
            <a:endParaRPr sz="1800" b="1" dirty="0">
              <a:solidFill>
                <a:srgbClr val="063A70"/>
              </a:solidFill>
              <a:latin typeface="Nimbus Sans"/>
              <a:ea typeface="Nimbus Sans"/>
              <a:cs typeface="Nimbus Sans"/>
            </a:endParaRPr>
          </a:p>
        </p:txBody>
      </p:sp>
      <p:sp>
        <p:nvSpPr>
          <p:cNvPr id="55" name="iss-retention-impact-40">
            <a:extLst>
              <a:ext uri="{FF2B5EF4-FFF2-40B4-BE49-F238E27FC236}">
                <a16:creationId xmlns:a16="http://schemas.microsoft.com/office/drawing/2014/main" id="{B0AB8824-892E-448F-A299-082E931EE3E4}"/>
              </a:ext>
            </a:extLst>
          </p:cNvPr>
          <p:cNvSpPr>
            <a:spLocks noGrp="1"/>
          </p:cNvSpPr>
          <p:nvPr/>
        </p:nvSpPr>
        <p:spPr>
          <a:xfrm>
            <a:off x="488496" y="5314950"/>
            <a:ext cx="10858500" cy="419100"/>
          </a:xfrm>
          <a:prstGeom prst="rect">
            <a:avLst/>
          </a:prstGeom>
          <a:noFill/>
          <a:ln w="0">
            <a:noFill/>
            <a:prstDash val="solid"/>
          </a:ln>
        </p:spPr>
        <p:txBody>
          <a:bodyPr wrap="square" lIns="0" tIns="0" rIns="0" bIns="0" anchor="t">
            <a:noAutofit/>
          </a:bodyPr>
          <a:lstStyle>
            <a:defPPr algn="l">
              <a:defRPr sz="2475" b="1">
                <a:solidFill>
                  <a:srgbClr val="063A70"/>
                </a:solidFill>
                <a:latin typeface="Nimbus Sans"/>
                <a:ea typeface="Nimbus Sans"/>
                <a:cs typeface="Nimbus Sans"/>
              </a:defRPr>
            </a:defPPr>
          </a:lstStyle>
          <a:p>
            <a:pPr algn="l">
              <a:defRPr sz="2475" b="1">
                <a:solidFill>
                  <a:srgbClr val="063A70"/>
                </a:solidFill>
                <a:latin typeface="Nimbus Sans"/>
                <a:ea typeface="Nimbus Sans"/>
                <a:cs typeface="Nimbus Sans"/>
              </a:defRPr>
            </a:pPr>
            <a:r>
              <a:rPr sz="2475" b="1">
                <a:solidFill>
                  <a:srgbClr val="063A70"/>
                </a:solidFill>
                <a:latin typeface="Nimbus Sans"/>
                <a:ea typeface="Nimbus Sans"/>
                <a:cs typeface="Nimbus Sans"/>
              </a:rPr>
              <a:t>Snížená schopnost nádrže vodu zadržet</a:t>
            </a:r>
          </a:p>
        </p:txBody>
      </p:sp>
      <p:sp>
        <p:nvSpPr>
          <p:cNvPr id="56" name="iss-monitoring-41">
            <a:extLst>
              <a:ext uri="{FF2B5EF4-FFF2-40B4-BE49-F238E27FC236}">
                <a16:creationId xmlns:a16="http://schemas.microsoft.com/office/drawing/2014/main" id="{A2EB7E9C-887A-4105-88F8-429BC157E47C}"/>
              </a:ext>
            </a:extLst>
          </p:cNvPr>
          <p:cNvSpPr>
            <a:spLocks noGrp="1"/>
          </p:cNvSpPr>
          <p:nvPr/>
        </p:nvSpPr>
        <p:spPr>
          <a:xfrm>
            <a:off x="523875" y="5810250"/>
            <a:ext cx="10858500" cy="285750"/>
          </a:xfrm>
          <a:prstGeom prst="rect">
            <a:avLst/>
          </a:prstGeom>
          <a:noFill/>
          <a:ln w="0">
            <a:noFill/>
            <a:prstDash val="solid"/>
          </a:ln>
        </p:spPr>
        <p:txBody>
          <a:bodyPr wrap="square" lIns="0" tIns="0" rIns="0" bIns="0" anchor="t">
            <a:noAutofit/>
          </a:bodyPr>
          <a:lstStyle>
            <a:defPPr algn="l">
              <a:defRPr sz="1650" b="0">
                <a:solidFill>
                  <a:srgbClr val="516477"/>
                </a:solidFill>
                <a:latin typeface="Nimbus Sans"/>
                <a:ea typeface="Nimbus Sans"/>
                <a:cs typeface="Nimbus Sans"/>
              </a:defRPr>
            </a:defPPr>
          </a:lstStyle>
          <a:p>
            <a:pPr algn="l">
              <a:defRPr sz="1650" b="0">
                <a:solidFill>
                  <a:srgbClr val="516477"/>
                </a:solidFill>
                <a:latin typeface="Nimbus Sans"/>
                <a:ea typeface="Nimbus Sans"/>
                <a:cs typeface="Nimbus Sans"/>
              </a:defRPr>
            </a:pPr>
            <a:r>
              <a:rPr sz="1650" b="0" dirty="0" err="1">
                <a:solidFill>
                  <a:srgbClr val="516477"/>
                </a:solidFill>
                <a:latin typeface="Nimbus Sans"/>
                <a:ea typeface="Nimbus Sans"/>
                <a:cs typeface="Nimbus Sans"/>
              </a:rPr>
              <a:t>Sledujeme</a:t>
            </a:r>
            <a:r>
              <a:rPr sz="1650" b="0" dirty="0">
                <a:solidFill>
                  <a:srgbClr val="516477"/>
                </a:solidFill>
                <a:latin typeface="Nimbus Sans"/>
                <a:ea typeface="Nimbus Sans"/>
                <a:cs typeface="Nimbus Sans"/>
              </a:rPr>
              <a:t> </a:t>
            </a:r>
            <a:r>
              <a:rPr sz="1650" b="0" dirty="0" err="1">
                <a:solidFill>
                  <a:srgbClr val="516477"/>
                </a:solidFill>
                <a:latin typeface="Nimbus Sans"/>
                <a:ea typeface="Nimbus Sans"/>
                <a:cs typeface="Nimbus Sans"/>
              </a:rPr>
              <a:t>hladinu</a:t>
            </a:r>
            <a:r>
              <a:rPr sz="1650" b="0" dirty="0">
                <a:solidFill>
                  <a:srgbClr val="516477"/>
                </a:solidFill>
                <a:latin typeface="Nimbus Sans"/>
                <a:ea typeface="Nimbus Sans"/>
                <a:cs typeface="Nimbus Sans"/>
              </a:rPr>
              <a:t> a </a:t>
            </a:r>
            <a:r>
              <a:rPr sz="1650" b="0" dirty="0" err="1">
                <a:solidFill>
                  <a:srgbClr val="516477"/>
                </a:solidFill>
                <a:latin typeface="Nimbus Sans"/>
                <a:ea typeface="Nimbus Sans"/>
                <a:cs typeface="Nimbus Sans"/>
              </a:rPr>
              <a:t>průtok</a:t>
            </a:r>
            <a:r>
              <a:rPr sz="1650" b="0" dirty="0">
                <a:solidFill>
                  <a:srgbClr val="516477"/>
                </a:solidFill>
                <a:latin typeface="Nimbus Sans"/>
                <a:ea typeface="Nimbus Sans"/>
                <a:cs typeface="Nimbus Sans"/>
              </a:rPr>
              <a:t> v </a:t>
            </a:r>
            <a:r>
              <a:rPr sz="1650" b="0" dirty="0" err="1">
                <a:solidFill>
                  <a:srgbClr val="516477"/>
                </a:solidFill>
                <a:latin typeface="Nimbus Sans"/>
                <a:ea typeface="Nimbus Sans"/>
                <a:cs typeface="Nimbus Sans"/>
              </a:rPr>
              <a:t>čase</a:t>
            </a:r>
            <a:r>
              <a:rPr sz="1650" b="0" dirty="0">
                <a:solidFill>
                  <a:srgbClr val="516477"/>
                </a:solidFill>
                <a:latin typeface="Nimbus Sans"/>
                <a:ea typeface="Nimbus Sans"/>
                <a:cs typeface="Nimbus Sans"/>
              </a:rPr>
              <a:t>. </a:t>
            </a:r>
            <a:r>
              <a:rPr sz="1650" b="0" dirty="0" err="1">
                <a:solidFill>
                  <a:srgbClr val="516477"/>
                </a:solidFill>
                <a:latin typeface="Nimbus Sans"/>
                <a:ea typeface="Nimbus Sans"/>
                <a:cs typeface="Nimbus Sans"/>
              </a:rPr>
              <a:t>Zohledňujeme</a:t>
            </a:r>
            <a:r>
              <a:rPr sz="1650" b="0" dirty="0">
                <a:solidFill>
                  <a:srgbClr val="516477"/>
                </a:solidFill>
                <a:latin typeface="Nimbus Sans"/>
                <a:ea typeface="Nimbus Sans"/>
                <a:cs typeface="Nimbus Sans"/>
              </a:rPr>
              <a:t> </a:t>
            </a:r>
            <a:r>
              <a:rPr sz="1650" b="0" dirty="0" err="1">
                <a:solidFill>
                  <a:srgbClr val="516477"/>
                </a:solidFill>
                <a:latin typeface="Nimbus Sans"/>
                <a:ea typeface="Nimbus Sans"/>
                <a:cs typeface="Nimbus Sans"/>
              </a:rPr>
              <a:t>přítok</a:t>
            </a:r>
            <a:r>
              <a:rPr sz="1650" b="0" dirty="0">
                <a:solidFill>
                  <a:srgbClr val="516477"/>
                </a:solidFill>
                <a:latin typeface="Nimbus Sans"/>
                <a:ea typeface="Nimbus Sans"/>
                <a:cs typeface="Nimbus Sans"/>
              </a:rPr>
              <a:t>, </a:t>
            </a:r>
            <a:r>
              <a:rPr sz="1650" b="0" dirty="0" err="1">
                <a:solidFill>
                  <a:srgbClr val="516477"/>
                </a:solidFill>
                <a:latin typeface="Nimbus Sans"/>
                <a:ea typeface="Nimbus Sans"/>
                <a:cs typeface="Nimbus Sans"/>
              </a:rPr>
              <a:t>výpar</a:t>
            </a:r>
            <a:r>
              <a:rPr sz="1650" b="0" dirty="0">
                <a:solidFill>
                  <a:srgbClr val="516477"/>
                </a:solidFill>
                <a:latin typeface="Nimbus Sans"/>
                <a:ea typeface="Nimbus Sans"/>
                <a:cs typeface="Nimbus Sans"/>
              </a:rPr>
              <a:t> a </a:t>
            </a:r>
            <a:r>
              <a:rPr sz="1650" b="0" dirty="0" err="1">
                <a:solidFill>
                  <a:srgbClr val="516477"/>
                </a:solidFill>
                <a:latin typeface="Nimbus Sans"/>
                <a:ea typeface="Nimbus Sans"/>
                <a:cs typeface="Nimbus Sans"/>
              </a:rPr>
              <a:t>provoz</a:t>
            </a:r>
            <a:r>
              <a:rPr sz="1650" b="0" dirty="0">
                <a:solidFill>
                  <a:srgbClr val="516477"/>
                </a:solidFill>
                <a:latin typeface="Nimbus Sans"/>
                <a:ea typeface="Nimbus Sans"/>
                <a:cs typeface="Nimbus Sans"/>
              </a:rPr>
              <a:t> </a:t>
            </a:r>
            <a:r>
              <a:rPr sz="1650" b="0" dirty="0" err="1">
                <a:solidFill>
                  <a:srgbClr val="516477"/>
                </a:solidFill>
                <a:latin typeface="Nimbus Sans"/>
                <a:ea typeface="Nimbus Sans"/>
                <a:cs typeface="Nimbus Sans"/>
              </a:rPr>
              <a:t>nádrže</a:t>
            </a:r>
            <a:r>
              <a:rPr sz="1650" b="0" dirty="0">
                <a:solidFill>
                  <a:srgbClr val="516477"/>
                </a:solidFill>
                <a:latin typeface="Nimbus Sans"/>
                <a:ea typeface="Nimbus Sans"/>
                <a:cs typeface="Nimbus Sans"/>
              </a:rPr>
              <a:t>.</a:t>
            </a:r>
          </a:p>
        </p:txBody>
      </p:sp>
      <p:sp>
        <p:nvSpPr>
          <p:cNvPr id="57" name="iss-source-42">
            <a:extLst>
              <a:ext uri="{FF2B5EF4-FFF2-40B4-BE49-F238E27FC236}">
                <a16:creationId xmlns:a16="http://schemas.microsoft.com/office/drawing/2014/main" id="{340CF840-66D2-4F14-B22F-7BD9FD0561C0}"/>
              </a:ext>
            </a:extLst>
          </p:cNvPr>
          <p:cNvSpPr>
            <a:spLocks noGrp="1"/>
          </p:cNvSpPr>
          <p:nvPr/>
        </p:nvSpPr>
        <p:spPr>
          <a:xfrm>
            <a:off x="428625" y="6134100"/>
            <a:ext cx="11049000" cy="161925"/>
          </a:xfrm>
          <a:prstGeom prst="rect">
            <a:avLst/>
          </a:prstGeom>
          <a:noFill/>
          <a:ln w="0">
            <a:noFill/>
            <a:prstDash val="solid"/>
          </a:ln>
        </p:spPr>
        <p:txBody>
          <a:bodyPr wrap="square" lIns="0" tIns="0" rIns="0" bIns="0" anchor="t">
            <a:noAutofit/>
          </a:bodyPr>
          <a:lstStyle>
            <a:defPPr algn="l">
              <a:defRPr sz="938" b="0">
                <a:solidFill>
                  <a:srgbClr val="516477"/>
                </a:solidFill>
                <a:latin typeface="Nimbus Sans"/>
                <a:ea typeface="Nimbus Sans"/>
                <a:cs typeface="Nimbus Sans"/>
              </a:defRPr>
            </a:defPPr>
          </a:lstStyle>
          <a:p>
            <a:pPr algn="l">
              <a:defRPr sz="938" b="0">
                <a:solidFill>
                  <a:srgbClr val="516477"/>
                </a:solidFill>
                <a:latin typeface="Nimbus Sans"/>
                <a:ea typeface="Nimbus Sans"/>
                <a:cs typeface="Nimbus Sans"/>
              </a:defRPr>
            </a:pPr>
            <a:r>
              <a:rPr sz="938" b="0" dirty="0" err="1">
                <a:solidFill>
                  <a:srgbClr val="516477"/>
                </a:solidFill>
                <a:latin typeface="Nimbus Sans"/>
                <a:ea typeface="Nimbus Sans"/>
                <a:cs typeface="Nimbus Sans"/>
              </a:rPr>
              <a:t>Obecné</a:t>
            </a:r>
            <a:r>
              <a:rPr sz="938" b="0" dirty="0">
                <a:solidFill>
                  <a:srgbClr val="516477"/>
                </a:solidFill>
                <a:latin typeface="Nimbus Sans"/>
                <a:ea typeface="Nimbus Sans"/>
                <a:cs typeface="Nimbus Sans"/>
              </a:rPr>
              <a:t> </a:t>
            </a:r>
            <a:r>
              <a:rPr sz="938" b="0" dirty="0" err="1">
                <a:solidFill>
                  <a:srgbClr val="516477"/>
                </a:solidFill>
                <a:latin typeface="Nimbus Sans"/>
                <a:ea typeface="Nimbus Sans"/>
                <a:cs typeface="Nimbus Sans"/>
              </a:rPr>
              <a:t>schéma</a:t>
            </a:r>
            <a:r>
              <a:rPr sz="938" b="0" dirty="0">
                <a:solidFill>
                  <a:srgbClr val="516477"/>
                </a:solidFill>
                <a:latin typeface="Nimbus Sans"/>
                <a:ea typeface="Nimbus Sans"/>
                <a:cs typeface="Nimbus Sans"/>
              </a:rPr>
              <a:t> bez </a:t>
            </a:r>
            <a:r>
              <a:rPr sz="938" b="0" dirty="0" err="1">
                <a:solidFill>
                  <a:srgbClr val="516477"/>
                </a:solidFill>
                <a:latin typeface="Nimbus Sans"/>
                <a:ea typeface="Nimbus Sans"/>
                <a:cs typeface="Nimbus Sans"/>
              </a:rPr>
              <a:t>měřítka</a:t>
            </a:r>
            <a:r>
              <a:rPr sz="938" b="0" dirty="0">
                <a:solidFill>
                  <a:srgbClr val="516477"/>
                </a:solidFill>
                <a:latin typeface="Nimbus Sans"/>
                <a:ea typeface="Nimbus Sans"/>
                <a:cs typeface="Nimbus Sans"/>
              </a:rPr>
              <a:t> </a:t>
            </a:r>
            <a:r>
              <a:rPr sz="938" b="0" dirty="0" err="1">
                <a:solidFill>
                  <a:srgbClr val="516477"/>
                </a:solidFill>
                <a:latin typeface="Nimbus Sans"/>
                <a:ea typeface="Nimbus Sans"/>
                <a:cs typeface="Nimbus Sans"/>
              </a:rPr>
              <a:t>podle</a:t>
            </a:r>
            <a:r>
              <a:rPr sz="938" b="0" dirty="0">
                <a:solidFill>
                  <a:srgbClr val="516477"/>
                </a:solidFill>
                <a:latin typeface="Nimbus Sans"/>
                <a:ea typeface="Nimbus Sans"/>
                <a:cs typeface="Nimbus Sans"/>
              </a:rPr>
              <a:t> USBR, DS 13/8. Foto: BC Dam Safety Pocketbook, PDF str. 31. </a:t>
            </a:r>
            <a:r>
              <a:rPr sz="938" b="0" dirty="0" err="1">
                <a:solidFill>
                  <a:srgbClr val="516477"/>
                </a:solidFill>
                <a:latin typeface="Nimbus Sans"/>
                <a:ea typeface="Nimbus Sans"/>
                <a:cs typeface="Nimbus Sans"/>
              </a:rPr>
              <a:t>Výklad</a:t>
            </a:r>
            <a:r>
              <a:rPr sz="938" b="0" dirty="0">
                <a:solidFill>
                  <a:srgbClr val="516477"/>
                </a:solidFill>
                <a:latin typeface="Nimbus Sans"/>
                <a:ea typeface="Nimbus Sans"/>
                <a:cs typeface="Nimbus Sans"/>
              </a:rPr>
              <a:t>: ASDSO.</a:t>
            </a:r>
          </a:p>
        </p:txBody>
      </p:sp>
      <p:pic>
        <p:nvPicPr>
          <p:cNvPr id="3" name="iss-photo-slide-7-1" descr="Obecný příklad z odborné příručky; zdroj a popis v poznámkách snímku.">
            <a:extLst>
              <a:ext uri="{FF2B5EF4-FFF2-40B4-BE49-F238E27FC236}">
                <a16:creationId xmlns:a16="http://schemas.microsoft.com/office/drawing/2014/main" id="{3F369756-BEB9-E02E-0DA1-8E3F201E52B2}"/>
              </a:ext>
            </a:extLst>
          </p:cNvPr>
          <p:cNvPicPr>
            <a:picLocks noChangeAspect="1"/>
          </p:cNvPicPr>
          <p:nvPr/>
        </p:nvPicPr>
        <p:blipFill>
          <a:blip r:embed="rId5"/>
          <a:stretch/>
        </p:blipFill>
        <p:spPr>
          <a:xfrm>
            <a:off x="7806603" y="994960"/>
            <a:ext cx="3476625" cy="2419096"/>
          </a:xfrm>
          <a:prstGeom prst="rect">
            <a:avLst/>
          </a:prstGeom>
        </p:spPr>
      </p:pic>
      <p:sp>
        <p:nvSpPr>
          <p:cNvPr id="5" name="iss-text-201">
            <a:extLst>
              <a:ext uri="{FF2B5EF4-FFF2-40B4-BE49-F238E27FC236}">
                <a16:creationId xmlns:a16="http://schemas.microsoft.com/office/drawing/2014/main" id="{B05CAFED-B51C-840D-A00D-910644175761}"/>
              </a:ext>
            </a:extLst>
          </p:cNvPr>
          <p:cNvSpPr>
            <a:spLocks noGrp="1"/>
          </p:cNvSpPr>
          <p:nvPr/>
        </p:nvSpPr>
        <p:spPr>
          <a:xfrm>
            <a:off x="8032482" y="3760913"/>
            <a:ext cx="3476625" cy="400050"/>
          </a:xfrm>
          <a:prstGeom prst="rect">
            <a:avLst/>
          </a:prstGeom>
          <a:noFill/>
          <a:ln w="0">
            <a:noFill/>
            <a:prstDash val="solid"/>
          </a:ln>
        </p:spPr>
        <p:txBody>
          <a:bodyPr wrap="square" lIns="0" tIns="0" rIns="0" bIns="0" anchor="t">
            <a:noAutofit/>
          </a:bodyPr>
          <a:lstStyle>
            <a:defPPr algn="l">
              <a:defRPr sz="2100" b="1">
                <a:solidFill>
                  <a:srgbClr val="063A70"/>
                </a:solidFill>
                <a:latin typeface="Nimbus Sans"/>
                <a:ea typeface="Nimbus Sans"/>
                <a:cs typeface="Nimbus Sans"/>
              </a:defRPr>
            </a:defPPr>
          </a:lstStyle>
          <a:p>
            <a:pPr algn="l">
              <a:defRPr sz="2100" b="1">
                <a:solidFill>
                  <a:srgbClr val="063A70"/>
                </a:solidFill>
                <a:latin typeface="Nimbus Sans"/>
                <a:ea typeface="Nimbus Sans"/>
                <a:cs typeface="Nimbus Sans"/>
              </a:defRPr>
            </a:pPr>
            <a:r>
              <a:rPr sz="2100" b="1" dirty="0" err="1">
                <a:solidFill>
                  <a:srgbClr val="063A70"/>
                </a:solidFill>
                <a:latin typeface="Nimbus Sans"/>
                <a:ea typeface="Nimbus Sans"/>
                <a:cs typeface="Nimbus Sans"/>
              </a:rPr>
              <a:t>Zamokření</a:t>
            </a:r>
            <a:endParaRPr sz="2100" b="1" dirty="0">
              <a:solidFill>
                <a:srgbClr val="063A70"/>
              </a:solidFill>
              <a:latin typeface="Nimbus Sans"/>
              <a:ea typeface="Nimbus Sans"/>
              <a:cs typeface="Nimbus Sans"/>
            </a:endParaRPr>
          </a:p>
        </p:txBody>
      </p:sp>
      <p:sp>
        <p:nvSpPr>
          <p:cNvPr id="7" name="process-node-1">
            <a:extLst>
              <a:ext uri="{FF2B5EF4-FFF2-40B4-BE49-F238E27FC236}">
                <a16:creationId xmlns:a16="http://schemas.microsoft.com/office/drawing/2014/main" id="{0EEEEF8F-3330-663D-9292-B2ECC1DCD08D}"/>
              </a:ext>
            </a:extLst>
          </p:cNvPr>
          <p:cNvSpPr>
            <a:spLocks noGrp="1"/>
          </p:cNvSpPr>
          <p:nvPr/>
        </p:nvSpPr>
        <p:spPr>
          <a:xfrm>
            <a:off x="433292" y="344485"/>
            <a:ext cx="756000" cy="756000"/>
          </a:xfrm>
          <a:prstGeom prst="ellipse">
            <a:avLst/>
          </a:prstGeom>
          <a:solidFill>
            <a:srgbClr val="EB1B1A"/>
          </a:solidFill>
          <a:ln w="28575">
            <a:solidFill>
              <a:srgbClr val="F7F9FB"/>
            </a:solidFill>
            <a:prstDash val="solid"/>
          </a:ln>
        </p:spPr>
        <p:txBody>
          <a:bodyPr lIns="0" tIns="0" rIns="0" bIns="0" anchor="ctr">
            <a:noAutofit/>
          </a:bodyPr>
          <a:lstStyle/>
          <a:p>
            <a:pPr algn="ctr">
              <a:defRPr sz="1050" b="1">
                <a:solidFill>
                  <a:srgbClr val="FFFFFF"/>
                </a:solidFill>
                <a:latin typeface="Nimbus Sans"/>
                <a:ea typeface="Nimbus Sans"/>
                <a:cs typeface="Nimbus Sans"/>
              </a:defRPr>
            </a:pPr>
            <a:r>
              <a:rPr sz="4000" b="1" dirty="0">
                <a:solidFill>
                  <a:srgbClr val="FFFFFF"/>
                </a:solidFill>
                <a:latin typeface="Nimbus Sans"/>
                <a:ea typeface="Nimbus Sans"/>
                <a:cs typeface="Nimbus Sans"/>
              </a:rPr>
              <a:t>6</a:t>
            </a:r>
          </a:p>
        </p:txBody>
      </p:sp>
      <p:sp>
        <p:nvSpPr>
          <p:cNvPr id="4" name="TextovéPole 3">
            <a:extLst>
              <a:ext uri="{FF2B5EF4-FFF2-40B4-BE49-F238E27FC236}">
                <a16:creationId xmlns:a16="http://schemas.microsoft.com/office/drawing/2014/main" id="{0860BBFC-01D6-B3C3-270D-104E52A89C0A}"/>
              </a:ext>
            </a:extLst>
          </p:cNvPr>
          <p:cNvSpPr txBox="1"/>
          <p:nvPr/>
        </p:nvSpPr>
        <p:spPr>
          <a:xfrm>
            <a:off x="7771921" y="4740546"/>
            <a:ext cx="3834892" cy="1361911"/>
          </a:xfrm>
          <a:prstGeom prst="rect">
            <a:avLst/>
          </a:prstGeom>
          <a:noFill/>
        </p:spPr>
        <p:txBody>
          <a:bodyPr wrap="square">
            <a:spAutoFit/>
          </a:bodyPr>
          <a:lstStyle/>
          <a:p>
            <a:r>
              <a:rPr lang="cs-CZ" sz="1650" dirty="0">
                <a:solidFill>
                  <a:srgbClr val="516477"/>
                </a:solidFill>
                <a:latin typeface="Nimbus Sans"/>
              </a:rPr>
              <a:t>Určitý průsak může být součástí běžného chování zemní hráze. Rozhoduje jeho množství, místo výstupu, změny v čase a případný transport zeminy. Čirá voda sama o sobě bezpečnost hráze nepotvrzuje.</a:t>
            </a:r>
          </a:p>
        </p:txBody>
      </p:sp>
    </p:spTree>
    <p:extLst>
      <p:ext uri="{BB962C8B-B14F-4D97-AF65-F5344CB8AC3E}">
        <p14:creationId xmlns:p14="http://schemas.microsoft.com/office/powerpoint/2010/main" val="35665034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5A3286-0CD3-C0E2-7CD6-3DFD8557D9F1}"/>
            </a:ext>
          </a:extLst>
        </p:cNvPr>
        <p:cNvGrpSpPr/>
        <p:nvPr/>
      </p:nvGrpSpPr>
      <p:grpSpPr>
        <a:xfrm>
          <a:off x="0" y="0"/>
          <a:ext cx="0" cy="0"/>
          <a:chOff x="0" y="0"/>
          <a:chExt cx="0" cy="0"/>
        </a:xfrm>
      </p:grpSpPr>
      <p:pic>
        <p:nvPicPr>
          <p:cNvPr id="13" name="Obrázek 12">
            <a:extLst>
              <a:ext uri="{FF2B5EF4-FFF2-40B4-BE49-F238E27FC236}">
                <a16:creationId xmlns:a16="http://schemas.microsoft.com/office/drawing/2014/main" id="{61285CA2-3012-3502-77D2-AD42E41CDD07}"/>
              </a:ext>
            </a:extLst>
          </p:cNvPr>
          <p:cNvPicPr>
            <a:picLocks noChangeAspect="1"/>
          </p:cNvPicPr>
          <p:nvPr/>
        </p:nvPicPr>
        <p:blipFill>
          <a:blip r:embed="rId3"/>
          <a:stretch>
            <a:fillRect/>
          </a:stretch>
        </p:blipFill>
        <p:spPr>
          <a:xfrm rot="5400000">
            <a:off x="8535748" y="3189048"/>
            <a:ext cx="6858000" cy="479904"/>
          </a:xfrm>
          <a:prstGeom prst="rect">
            <a:avLst/>
          </a:prstGeom>
        </p:spPr>
      </p:pic>
      <p:sp>
        <p:nvSpPr>
          <p:cNvPr id="9" name="Obdélník 8">
            <a:extLst>
              <a:ext uri="{FF2B5EF4-FFF2-40B4-BE49-F238E27FC236}">
                <a16:creationId xmlns:a16="http://schemas.microsoft.com/office/drawing/2014/main" id="{F14EA1B1-5094-97E4-1597-9125701DC346}"/>
              </a:ext>
            </a:extLst>
          </p:cNvPr>
          <p:cNvSpPr/>
          <p:nvPr/>
        </p:nvSpPr>
        <p:spPr>
          <a:xfrm>
            <a:off x="0" y="6328132"/>
            <a:ext cx="12192000" cy="529868"/>
          </a:xfrm>
          <a:prstGeom prst="rect">
            <a:avLst/>
          </a:prstGeom>
          <a:solidFill>
            <a:srgbClr val="0056B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cs-CZ" b="1" dirty="0">
                <a:latin typeface="Nimbus Sans"/>
                <a:ea typeface="Nimbus Sans"/>
                <a:cs typeface="Nimbus Sans"/>
              </a:rPr>
              <a:t>Ing. Ondřej Lhotský, Ph.D. </a:t>
            </a:r>
            <a:r>
              <a:rPr lang="cs-CZ" dirty="0">
                <a:latin typeface="Nimbus Sans"/>
                <a:ea typeface="Nimbus Sans"/>
                <a:cs typeface="Nimbus Sans"/>
              </a:rPr>
              <a:t>ondrej.lhotsky@dekonta.cz</a:t>
            </a:r>
            <a:r>
              <a:rPr lang="cs-CZ" b="1" dirty="0">
                <a:latin typeface="Nimbus Sans"/>
                <a:ea typeface="Nimbus Sans"/>
                <a:cs typeface="Nimbus Sans"/>
              </a:rPr>
              <a:t> </a:t>
            </a:r>
            <a:endParaRPr lang="cs-CZ" dirty="0"/>
          </a:p>
        </p:txBody>
      </p:sp>
      <p:pic>
        <p:nvPicPr>
          <p:cNvPr id="11" name="Obrázek 10">
            <a:extLst>
              <a:ext uri="{FF2B5EF4-FFF2-40B4-BE49-F238E27FC236}">
                <a16:creationId xmlns:a16="http://schemas.microsoft.com/office/drawing/2014/main" id="{5D093C65-5F7E-66FF-01B2-E69168312E47}"/>
              </a:ext>
            </a:extLst>
          </p:cNvPr>
          <p:cNvPicPr>
            <a:picLocks noChangeAspect="1"/>
          </p:cNvPicPr>
          <p:nvPr/>
        </p:nvPicPr>
        <p:blipFill>
          <a:blip r:embed="rId4"/>
          <a:stretch>
            <a:fillRect/>
          </a:stretch>
        </p:blipFill>
        <p:spPr>
          <a:xfrm>
            <a:off x="110989" y="6328132"/>
            <a:ext cx="1534226" cy="514960"/>
          </a:xfrm>
          <a:prstGeom prst="rect">
            <a:avLst/>
          </a:prstGeom>
        </p:spPr>
      </p:pic>
      <p:sp>
        <p:nvSpPr>
          <p:cNvPr id="15" name="process-node-1">
            <a:extLst>
              <a:ext uri="{FF2B5EF4-FFF2-40B4-BE49-F238E27FC236}">
                <a16:creationId xmlns:a16="http://schemas.microsoft.com/office/drawing/2014/main" id="{8987B2DF-D93D-8DF5-275A-07E580536359}"/>
              </a:ext>
            </a:extLst>
          </p:cNvPr>
          <p:cNvSpPr>
            <a:spLocks noGrp="1"/>
          </p:cNvSpPr>
          <p:nvPr/>
        </p:nvSpPr>
        <p:spPr>
          <a:xfrm>
            <a:off x="433292" y="344485"/>
            <a:ext cx="756000" cy="756000"/>
          </a:xfrm>
          <a:prstGeom prst="ellipse">
            <a:avLst/>
          </a:prstGeom>
          <a:solidFill>
            <a:srgbClr val="01A7A3"/>
          </a:solidFill>
          <a:ln w="28575">
            <a:solidFill>
              <a:srgbClr val="F7F9FB"/>
            </a:solidFill>
            <a:prstDash val="solid"/>
          </a:ln>
        </p:spPr>
        <p:txBody>
          <a:bodyPr lIns="0" tIns="0" rIns="0" bIns="0" anchor="ctr">
            <a:noAutofit/>
          </a:bodyPr>
          <a:lstStyle/>
          <a:p>
            <a:pPr algn="ctr">
              <a:defRPr sz="1050" b="1">
                <a:solidFill>
                  <a:srgbClr val="FFFFFF"/>
                </a:solidFill>
                <a:latin typeface="Nimbus Sans"/>
                <a:ea typeface="Nimbus Sans"/>
                <a:cs typeface="Nimbus Sans"/>
              </a:defRPr>
            </a:pPr>
            <a:r>
              <a:rPr lang="cs-CZ" sz="4000" b="1" dirty="0">
                <a:solidFill>
                  <a:srgbClr val="FFFFFF"/>
                </a:solidFill>
                <a:latin typeface="Nimbus Sans"/>
                <a:ea typeface="Nimbus Sans"/>
                <a:cs typeface="Nimbus Sans"/>
              </a:rPr>
              <a:t>7</a:t>
            </a:r>
            <a:endParaRPr sz="4000" b="1" dirty="0">
              <a:solidFill>
                <a:srgbClr val="FFFFFF"/>
              </a:solidFill>
              <a:latin typeface="Nimbus Sans"/>
              <a:ea typeface="Nimbus Sans"/>
              <a:cs typeface="Nimbus Sans"/>
            </a:endParaRPr>
          </a:p>
        </p:txBody>
      </p:sp>
      <p:sp>
        <p:nvSpPr>
          <p:cNvPr id="500" name="iss-text-128">
            <a:extLst>
              <a:ext uri="{FF2B5EF4-FFF2-40B4-BE49-F238E27FC236}">
                <a16:creationId xmlns:a16="http://schemas.microsoft.com/office/drawing/2014/main" id="{1AA7B349-DC18-59B1-46D4-2FB7F5524A05}"/>
              </a:ext>
            </a:extLst>
          </p:cNvPr>
          <p:cNvSpPr>
            <a:spLocks noGrp="1"/>
          </p:cNvSpPr>
          <p:nvPr/>
        </p:nvSpPr>
        <p:spPr>
          <a:xfrm>
            <a:off x="1438275" y="438150"/>
            <a:ext cx="10001250" cy="628650"/>
          </a:xfrm>
          <a:prstGeom prst="rect">
            <a:avLst/>
          </a:prstGeom>
          <a:noFill/>
          <a:ln w="0">
            <a:noFill/>
            <a:prstDash val="solid"/>
          </a:ln>
        </p:spPr>
        <p:txBody>
          <a:bodyPr wrap="square" lIns="0" tIns="0" rIns="0" bIns="0" anchor="ctr">
            <a:noAutofit/>
          </a:bodyPr>
          <a:lstStyle>
            <a:defPPr algn="l">
              <a:defRPr sz="3225" b="1">
                <a:solidFill>
                  <a:srgbClr val="063A70"/>
                </a:solidFill>
                <a:latin typeface="Nimbus Sans"/>
                <a:ea typeface="Nimbus Sans"/>
                <a:cs typeface="Nimbus Sans"/>
              </a:defRPr>
            </a:defPPr>
          </a:lstStyle>
          <a:p>
            <a:pPr algn="l">
              <a:defRPr sz="3225" b="1">
                <a:solidFill>
                  <a:srgbClr val="063A70"/>
                </a:solidFill>
                <a:latin typeface="Nimbus Sans"/>
                <a:ea typeface="Nimbus Sans"/>
                <a:cs typeface="Nimbus Sans"/>
              </a:defRPr>
            </a:pPr>
            <a:r>
              <a:rPr lang="cs-CZ" sz="3225" b="1" dirty="0">
                <a:solidFill>
                  <a:srgbClr val="063A70"/>
                </a:solidFill>
                <a:latin typeface="Nimbus Sans"/>
                <a:ea typeface="Nimbus Sans"/>
                <a:cs typeface="Nimbus Sans"/>
              </a:rPr>
              <a:t>Jak určit hydraulickou vodivost?</a:t>
            </a:r>
          </a:p>
        </p:txBody>
      </p:sp>
      <p:sp>
        <p:nvSpPr>
          <p:cNvPr id="7" name="iss-text-167">
            <a:extLst>
              <a:ext uri="{FF2B5EF4-FFF2-40B4-BE49-F238E27FC236}">
                <a16:creationId xmlns:a16="http://schemas.microsoft.com/office/drawing/2014/main" id="{8BCA3946-5F62-F95D-34AC-D97980449423}"/>
              </a:ext>
            </a:extLst>
          </p:cNvPr>
          <p:cNvSpPr>
            <a:spLocks noGrp="1"/>
          </p:cNvSpPr>
          <p:nvPr/>
        </p:nvSpPr>
        <p:spPr>
          <a:xfrm>
            <a:off x="110990" y="1499855"/>
            <a:ext cx="11874182" cy="3834145"/>
          </a:xfrm>
          <a:prstGeom prst="rect">
            <a:avLst/>
          </a:prstGeom>
          <a:noFill/>
          <a:ln w="0">
            <a:noFill/>
            <a:prstDash val="solid"/>
          </a:ln>
        </p:spPr>
        <p:txBody>
          <a:bodyPr wrap="square" lIns="0" tIns="0" rIns="0" bIns="0" anchor="t">
            <a:noAutofit/>
          </a:bodyPr>
          <a:lstStyle>
            <a:defPPr algn="l">
              <a:defRPr sz="2250" b="1">
                <a:solidFill>
                  <a:srgbClr val="063A70"/>
                </a:solidFill>
                <a:latin typeface="Nimbus Sans"/>
                <a:ea typeface="Nimbus Sans"/>
                <a:cs typeface="Nimbus Sans"/>
              </a:defRPr>
            </a:defPPr>
          </a:lstStyle>
          <a:p>
            <a:pPr algn="l">
              <a:defRPr sz="2250" b="1">
                <a:solidFill>
                  <a:srgbClr val="063A70"/>
                </a:solidFill>
                <a:latin typeface="Nimbus Sans"/>
                <a:ea typeface="Nimbus Sans"/>
                <a:cs typeface="Nimbus Sans"/>
              </a:defRPr>
            </a:pPr>
            <a:endParaRPr lang="cs-CZ" sz="2250" b="1" dirty="0">
              <a:solidFill>
                <a:srgbClr val="063A70"/>
              </a:solidFill>
              <a:latin typeface="Nimbus Sans"/>
              <a:ea typeface="Nimbus Sans"/>
              <a:cs typeface="Nimbus Sans"/>
            </a:endParaRPr>
          </a:p>
          <a:p>
            <a:pPr algn="l">
              <a:defRPr sz="2250" b="1">
                <a:solidFill>
                  <a:srgbClr val="063A70"/>
                </a:solidFill>
                <a:latin typeface="Nimbus Sans"/>
                <a:ea typeface="Nimbus Sans"/>
                <a:cs typeface="Nimbus Sans"/>
              </a:defRPr>
            </a:pPr>
            <a:endParaRPr sz="2250" b="1" dirty="0">
              <a:solidFill>
                <a:srgbClr val="063A70"/>
              </a:solidFill>
              <a:latin typeface="Nimbus Sans"/>
              <a:ea typeface="Nimbus Sans"/>
              <a:cs typeface="Nimbus Sans"/>
            </a:endParaRPr>
          </a:p>
        </p:txBody>
      </p:sp>
      <p:graphicFrame>
        <p:nvGraphicFramePr>
          <p:cNvPr id="8" name="Tabulka 7">
            <a:extLst>
              <a:ext uri="{FF2B5EF4-FFF2-40B4-BE49-F238E27FC236}">
                <a16:creationId xmlns:a16="http://schemas.microsoft.com/office/drawing/2014/main" id="{88D3EE9C-E604-776D-7B2B-48281A15D280}"/>
              </a:ext>
            </a:extLst>
          </p:cNvPr>
          <p:cNvGraphicFramePr>
            <a:graphicFrameLocks noGrp="1"/>
          </p:cNvGraphicFramePr>
          <p:nvPr>
            <p:extLst>
              <p:ext uri="{D42A27DB-BD31-4B8C-83A1-F6EECF244321}">
                <p14:modId xmlns:p14="http://schemas.microsoft.com/office/powerpoint/2010/main" val="612744320"/>
              </p:ext>
            </p:extLst>
          </p:nvPr>
        </p:nvGraphicFramePr>
        <p:xfrm>
          <a:off x="181453" y="2094617"/>
          <a:ext cx="11258070" cy="3840480"/>
        </p:xfrm>
        <a:graphic>
          <a:graphicData uri="http://schemas.openxmlformats.org/drawingml/2006/table">
            <a:tbl>
              <a:tblPr>
                <a:tableStyleId>{BC89EF96-8CEA-46FF-86C4-4CE0E7609802}</a:tableStyleId>
              </a:tblPr>
              <a:tblGrid>
                <a:gridCol w="2714147">
                  <a:extLst>
                    <a:ext uri="{9D8B030D-6E8A-4147-A177-3AD203B41FA5}">
                      <a16:colId xmlns:a16="http://schemas.microsoft.com/office/drawing/2014/main" val="3117793813"/>
                    </a:ext>
                  </a:extLst>
                </a:gridCol>
                <a:gridCol w="2242457">
                  <a:extLst>
                    <a:ext uri="{9D8B030D-6E8A-4147-A177-3AD203B41FA5}">
                      <a16:colId xmlns:a16="http://schemas.microsoft.com/office/drawing/2014/main" val="4087432927"/>
                    </a:ext>
                  </a:extLst>
                </a:gridCol>
                <a:gridCol w="2548776">
                  <a:extLst>
                    <a:ext uri="{9D8B030D-6E8A-4147-A177-3AD203B41FA5}">
                      <a16:colId xmlns:a16="http://schemas.microsoft.com/office/drawing/2014/main" val="1235227750"/>
                    </a:ext>
                  </a:extLst>
                </a:gridCol>
                <a:gridCol w="3752690">
                  <a:extLst>
                    <a:ext uri="{9D8B030D-6E8A-4147-A177-3AD203B41FA5}">
                      <a16:colId xmlns:a16="http://schemas.microsoft.com/office/drawing/2014/main" val="1728755755"/>
                    </a:ext>
                  </a:extLst>
                </a:gridCol>
              </a:tblGrid>
              <a:tr h="0">
                <a:tc>
                  <a:txBody>
                    <a:bodyPr/>
                    <a:lstStyle/>
                    <a:p>
                      <a:pPr>
                        <a:buNone/>
                      </a:pPr>
                      <a:r>
                        <a:rPr lang="cs-CZ" b="1" dirty="0"/>
                        <a:t>Metoda</a:t>
                      </a:r>
                    </a:p>
                  </a:txBody>
                  <a:tcPr anchor="ctr">
                    <a:solidFill>
                      <a:srgbClr val="0070C0"/>
                    </a:solidFill>
                  </a:tcPr>
                </a:tc>
                <a:tc>
                  <a:txBody>
                    <a:bodyPr/>
                    <a:lstStyle/>
                    <a:p>
                      <a:pPr>
                        <a:buNone/>
                      </a:pPr>
                      <a:r>
                        <a:rPr lang="cs-CZ" b="1" dirty="0"/>
                        <a:t>Co je nutné mít</a:t>
                      </a:r>
                    </a:p>
                  </a:txBody>
                  <a:tcPr anchor="ctr">
                    <a:solidFill>
                      <a:srgbClr val="0070C0"/>
                    </a:solidFill>
                  </a:tcPr>
                </a:tc>
                <a:tc>
                  <a:txBody>
                    <a:bodyPr/>
                    <a:lstStyle/>
                    <a:p>
                      <a:pPr>
                        <a:buNone/>
                      </a:pPr>
                      <a:r>
                        <a:rPr lang="cs-CZ" b="1" dirty="0"/>
                        <a:t>Co charakterizuje</a:t>
                      </a:r>
                    </a:p>
                  </a:txBody>
                  <a:tcPr anchor="ctr">
                    <a:solidFill>
                      <a:srgbClr val="0070C0"/>
                    </a:solidFill>
                  </a:tcPr>
                </a:tc>
                <a:tc>
                  <a:txBody>
                    <a:bodyPr/>
                    <a:lstStyle/>
                    <a:p>
                      <a:pPr>
                        <a:buNone/>
                      </a:pPr>
                      <a:r>
                        <a:rPr lang="cs-CZ" b="1" dirty="0"/>
                        <a:t>Použitelnost</a:t>
                      </a:r>
                    </a:p>
                  </a:txBody>
                  <a:tcPr anchor="ctr">
                    <a:solidFill>
                      <a:srgbClr val="0070C0"/>
                    </a:solidFill>
                  </a:tcPr>
                </a:tc>
                <a:extLst>
                  <a:ext uri="{0D108BD9-81ED-4DB2-BD59-A6C34878D82A}">
                    <a16:rowId xmlns:a16="http://schemas.microsoft.com/office/drawing/2014/main" val="4250758180"/>
                  </a:ext>
                </a:extLst>
              </a:tr>
              <a:tr h="0">
                <a:tc>
                  <a:txBody>
                    <a:bodyPr/>
                    <a:lstStyle/>
                    <a:p>
                      <a:pPr>
                        <a:buNone/>
                      </a:pPr>
                      <a:r>
                        <a:rPr lang="cs-CZ" b="1" dirty="0"/>
                        <a:t>Odhad ze zrnitosti</a:t>
                      </a:r>
                    </a:p>
                  </a:txBody>
                  <a:tcPr anchor="ctr"/>
                </a:tc>
                <a:tc>
                  <a:txBody>
                    <a:bodyPr/>
                    <a:lstStyle/>
                    <a:p>
                      <a:pPr>
                        <a:buNone/>
                      </a:pPr>
                      <a:r>
                        <a:rPr lang="cs-CZ" dirty="0"/>
                        <a:t>Vzorek zeminy</a:t>
                      </a:r>
                    </a:p>
                  </a:txBody>
                  <a:tcPr anchor="ctr"/>
                </a:tc>
                <a:tc>
                  <a:txBody>
                    <a:bodyPr/>
                    <a:lstStyle/>
                    <a:p>
                      <a:pPr>
                        <a:buNone/>
                      </a:pPr>
                      <a:r>
                        <a:rPr lang="cs-CZ" dirty="0"/>
                        <a:t>Odebraný vzorek</a:t>
                      </a:r>
                    </a:p>
                  </a:txBody>
                  <a:tcPr anchor="ctr"/>
                </a:tc>
                <a:tc>
                  <a:txBody>
                    <a:bodyPr/>
                    <a:lstStyle/>
                    <a:p>
                      <a:pPr>
                        <a:buNone/>
                      </a:pPr>
                      <a:r>
                        <a:rPr lang="cs-CZ" dirty="0"/>
                        <a:t>Orientační odhad, zejména pro písky</a:t>
                      </a:r>
                    </a:p>
                  </a:txBody>
                  <a:tcPr anchor="ctr"/>
                </a:tc>
                <a:extLst>
                  <a:ext uri="{0D108BD9-81ED-4DB2-BD59-A6C34878D82A}">
                    <a16:rowId xmlns:a16="http://schemas.microsoft.com/office/drawing/2014/main" val="2599837922"/>
                  </a:ext>
                </a:extLst>
              </a:tr>
              <a:tr h="0">
                <a:tc>
                  <a:txBody>
                    <a:bodyPr/>
                    <a:lstStyle/>
                    <a:p>
                      <a:pPr>
                        <a:buNone/>
                      </a:pPr>
                      <a:r>
                        <a:rPr lang="cs-CZ" b="1" dirty="0"/>
                        <a:t>Laboratorní </a:t>
                      </a:r>
                      <a:r>
                        <a:rPr lang="cs-CZ" b="1" dirty="0" err="1"/>
                        <a:t>permeametr</a:t>
                      </a:r>
                      <a:endParaRPr lang="cs-CZ" b="1" dirty="0"/>
                    </a:p>
                  </a:txBody>
                  <a:tcPr anchor="ctr"/>
                </a:tc>
                <a:tc>
                  <a:txBody>
                    <a:bodyPr/>
                    <a:lstStyle/>
                    <a:p>
                      <a:pPr>
                        <a:buNone/>
                      </a:pPr>
                      <a:r>
                        <a:rPr lang="cs-CZ" dirty="0"/>
                        <a:t>Neporušený vzorek jádra</a:t>
                      </a:r>
                    </a:p>
                  </a:txBody>
                  <a:tcPr anchor="ctr"/>
                </a:tc>
                <a:tc>
                  <a:txBody>
                    <a:bodyPr/>
                    <a:lstStyle/>
                    <a:p>
                      <a:pPr>
                        <a:buNone/>
                      </a:pPr>
                      <a:r>
                        <a:rPr lang="cs-CZ" dirty="0"/>
                        <a:t>Malý vzorek konkrétní vrstvy</a:t>
                      </a:r>
                    </a:p>
                  </a:txBody>
                  <a:tcPr anchor="ctr"/>
                </a:tc>
                <a:tc>
                  <a:txBody>
                    <a:bodyPr/>
                    <a:lstStyle/>
                    <a:p>
                      <a:pPr>
                        <a:buNone/>
                      </a:pPr>
                      <a:r>
                        <a:rPr lang="cs-CZ"/>
                        <a:t>Přímé měření; záleží na zachování struktury</a:t>
                      </a:r>
                    </a:p>
                  </a:txBody>
                  <a:tcPr anchor="ctr"/>
                </a:tc>
                <a:extLst>
                  <a:ext uri="{0D108BD9-81ED-4DB2-BD59-A6C34878D82A}">
                    <a16:rowId xmlns:a16="http://schemas.microsoft.com/office/drawing/2014/main" val="1926803750"/>
                  </a:ext>
                </a:extLst>
              </a:tr>
              <a:tr h="0">
                <a:tc>
                  <a:txBody>
                    <a:bodyPr/>
                    <a:lstStyle/>
                    <a:p>
                      <a:pPr>
                        <a:buNone/>
                      </a:pPr>
                      <a:r>
                        <a:rPr lang="cs-CZ" b="1" dirty="0" err="1"/>
                        <a:t>Slug</a:t>
                      </a:r>
                      <a:r>
                        <a:rPr lang="cs-CZ" b="1" dirty="0"/>
                        <a:t> test / </a:t>
                      </a:r>
                      <a:r>
                        <a:rPr lang="cs-CZ" b="1" dirty="0" err="1"/>
                        <a:t>nálevová</a:t>
                      </a:r>
                      <a:r>
                        <a:rPr lang="cs-CZ" b="1" dirty="0"/>
                        <a:t> zkouška</a:t>
                      </a:r>
                    </a:p>
                  </a:txBody>
                  <a:tcPr anchor="ctr"/>
                </a:tc>
                <a:tc>
                  <a:txBody>
                    <a:bodyPr/>
                    <a:lstStyle/>
                    <a:p>
                      <a:pPr>
                        <a:buNone/>
                      </a:pPr>
                      <a:r>
                        <a:rPr lang="cs-CZ" dirty="0"/>
                        <a:t>Vrt</a:t>
                      </a:r>
                    </a:p>
                  </a:txBody>
                  <a:tcPr anchor="ctr"/>
                </a:tc>
                <a:tc>
                  <a:txBody>
                    <a:bodyPr/>
                    <a:lstStyle/>
                    <a:p>
                      <a:pPr>
                        <a:buNone/>
                      </a:pPr>
                      <a:r>
                        <a:rPr lang="cs-CZ" dirty="0"/>
                        <a:t>Okolí otevřeného nebo perforovaného úseku vrtu</a:t>
                      </a:r>
                    </a:p>
                  </a:txBody>
                  <a:tcPr anchor="ctr"/>
                </a:tc>
                <a:tc>
                  <a:txBody>
                    <a:bodyPr/>
                    <a:lstStyle/>
                    <a:p>
                      <a:pPr>
                        <a:buNone/>
                      </a:pPr>
                      <a:r>
                        <a:rPr lang="cs-CZ" dirty="0"/>
                        <a:t>Poměrně jednoduché; dlouhý úsek spojuje odezvu více vrstev</a:t>
                      </a:r>
                    </a:p>
                  </a:txBody>
                  <a:tcPr anchor="ctr"/>
                </a:tc>
                <a:extLst>
                  <a:ext uri="{0D108BD9-81ED-4DB2-BD59-A6C34878D82A}">
                    <a16:rowId xmlns:a16="http://schemas.microsoft.com/office/drawing/2014/main" val="691105272"/>
                  </a:ext>
                </a:extLst>
              </a:tr>
              <a:tr h="0">
                <a:tc>
                  <a:txBody>
                    <a:bodyPr/>
                    <a:lstStyle/>
                    <a:p>
                      <a:pPr>
                        <a:buNone/>
                      </a:pPr>
                      <a:r>
                        <a:rPr lang="cs-CZ" b="1"/>
                        <a:t>Čerpací zkouška</a:t>
                      </a:r>
                    </a:p>
                  </a:txBody>
                  <a:tcPr anchor="ct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dirty="0"/>
                        <a:t>Vrt vhodné konstrukce a průměru</a:t>
                      </a:r>
                    </a:p>
                  </a:txBody>
                  <a:tcPr anchor="ctr"/>
                </a:tc>
                <a:tc>
                  <a:txBody>
                    <a:bodyPr/>
                    <a:lstStyle/>
                    <a:p>
                      <a:pPr>
                        <a:buNone/>
                      </a:pPr>
                      <a:r>
                        <a:rPr lang="cs-CZ" dirty="0"/>
                        <a:t>Širší okolí hydraulicky propojených vrstev</a:t>
                      </a:r>
                    </a:p>
                  </a:txBody>
                  <a:tcPr anchor="ctr"/>
                </a:tc>
                <a:tc>
                  <a:txBody>
                    <a:bodyPr/>
                    <a:lstStyle/>
                    <a:p>
                      <a:pPr>
                        <a:buNone/>
                      </a:pPr>
                      <a:r>
                        <a:rPr lang="cs-CZ" dirty="0"/>
                        <a:t>Souhrnná odezva; náročnější provedení</a:t>
                      </a:r>
                    </a:p>
                  </a:txBody>
                  <a:tcPr anchor="ctr"/>
                </a:tc>
                <a:extLst>
                  <a:ext uri="{0D108BD9-81ED-4DB2-BD59-A6C34878D82A}">
                    <a16:rowId xmlns:a16="http://schemas.microsoft.com/office/drawing/2014/main" val="330078739"/>
                  </a:ext>
                </a:extLst>
              </a:tr>
              <a:tr h="0">
                <a:tc>
                  <a:txBody>
                    <a:bodyPr/>
                    <a:lstStyle/>
                    <a:p>
                      <a:pPr>
                        <a:buNone/>
                      </a:pPr>
                      <a:r>
                        <a:rPr lang="cs-CZ" b="1" dirty="0"/>
                        <a:t>Úseková zkouška s </a:t>
                      </a:r>
                      <a:r>
                        <a:rPr lang="cs-CZ" b="1" dirty="0" err="1"/>
                        <a:t>pakry</a:t>
                      </a:r>
                      <a:endParaRPr lang="cs-CZ" b="1" dirty="0"/>
                    </a:p>
                  </a:txBody>
                  <a:tcPr anchor="ctr"/>
                </a:tc>
                <a:tc vMerge="1">
                  <a:txBody>
                    <a:bodyPr/>
                    <a:lstStyle/>
                    <a:p>
                      <a:endParaRPr dirty="0"/>
                    </a:p>
                  </a:txBody>
                  <a:tcPr anchor="ctr"/>
                </a:tc>
                <a:tc>
                  <a:txBody>
                    <a:bodyPr/>
                    <a:lstStyle/>
                    <a:p>
                      <a:pPr>
                        <a:buNone/>
                      </a:pPr>
                      <a:r>
                        <a:rPr lang="cs-CZ" dirty="0"/>
                        <a:t>Hydraulicky oddělený interval vrtu</a:t>
                      </a:r>
                    </a:p>
                  </a:txBody>
                  <a:tcPr anchor="ctr"/>
                </a:tc>
                <a:tc>
                  <a:txBody>
                    <a:bodyPr/>
                    <a:lstStyle/>
                    <a:p>
                      <a:pPr>
                        <a:buNone/>
                      </a:pPr>
                      <a:r>
                        <a:rPr lang="cs-CZ" dirty="0"/>
                        <a:t>Cílené ověření vybrané hloubky; náročnější vybavení</a:t>
                      </a:r>
                    </a:p>
                  </a:txBody>
                  <a:tcPr anchor="ctr"/>
                </a:tc>
                <a:extLst>
                  <a:ext uri="{0D108BD9-81ED-4DB2-BD59-A6C34878D82A}">
                    <a16:rowId xmlns:a16="http://schemas.microsoft.com/office/drawing/2014/main" val="3664643597"/>
                  </a:ext>
                </a:extLst>
              </a:tr>
            </a:tbl>
          </a:graphicData>
        </a:graphic>
      </p:graphicFrame>
      <p:sp>
        <p:nvSpPr>
          <p:cNvPr id="12" name="TextovéPole 11">
            <a:extLst>
              <a:ext uri="{FF2B5EF4-FFF2-40B4-BE49-F238E27FC236}">
                <a16:creationId xmlns:a16="http://schemas.microsoft.com/office/drawing/2014/main" id="{8D676E60-60A6-36BF-A8F2-6F6EDBB4913D}"/>
              </a:ext>
            </a:extLst>
          </p:cNvPr>
          <p:cNvSpPr txBox="1"/>
          <p:nvPr/>
        </p:nvSpPr>
        <p:spPr>
          <a:xfrm>
            <a:off x="548368" y="1199897"/>
            <a:ext cx="10215802" cy="923330"/>
          </a:xfrm>
          <a:prstGeom prst="rect">
            <a:avLst/>
          </a:prstGeom>
          <a:noFill/>
        </p:spPr>
        <p:txBody>
          <a:bodyPr wrap="square">
            <a:spAutoFit/>
          </a:bodyPr>
          <a:lstStyle/>
          <a:p>
            <a:pPr>
              <a:buNone/>
            </a:pPr>
            <a:r>
              <a:rPr lang="cs-CZ" b="1" dirty="0">
                <a:solidFill>
                  <a:srgbClr val="063A70"/>
                </a:solidFill>
                <a:latin typeface="Nimbus Sans"/>
              </a:rPr>
              <a:t>K ovlivňuje</a:t>
            </a:r>
            <a:r>
              <a:rPr lang="cs-CZ" dirty="0">
                <a:solidFill>
                  <a:srgbClr val="063A70"/>
                </a:solidFill>
                <a:latin typeface="Nimbus Sans"/>
              </a:rPr>
              <a:t>: velikost a propojení pórů, zrnitost, uložení a zhutnění částic i vlastnosti materiálu.</a:t>
            </a:r>
          </a:p>
          <a:p>
            <a:r>
              <a:rPr lang="cs-CZ" b="1" dirty="0">
                <a:solidFill>
                  <a:srgbClr val="063A70"/>
                </a:solidFill>
                <a:latin typeface="Nimbus Sans"/>
              </a:rPr>
              <a:t>Souhrnná hodnota za dlouhý úsek vrtu nemusí odhalit hloubku propustné vrstvy. </a:t>
            </a:r>
          </a:p>
          <a:p>
            <a:pPr>
              <a:buNone/>
            </a:pPr>
            <a:endParaRPr lang="cs-CZ" b="1" dirty="0">
              <a:solidFill>
                <a:srgbClr val="063A70"/>
              </a:solidFill>
              <a:latin typeface="Nimbus Sans"/>
            </a:endParaRPr>
          </a:p>
        </p:txBody>
      </p:sp>
      <p:sp>
        <p:nvSpPr>
          <p:cNvPr id="16" name="iss-source-93">
            <a:extLst>
              <a:ext uri="{FF2B5EF4-FFF2-40B4-BE49-F238E27FC236}">
                <a16:creationId xmlns:a16="http://schemas.microsoft.com/office/drawing/2014/main" id="{09D5B6AA-6EA2-0944-CC9D-C77FCDD3692D}"/>
              </a:ext>
            </a:extLst>
          </p:cNvPr>
          <p:cNvSpPr>
            <a:spLocks noGrp="1"/>
          </p:cNvSpPr>
          <p:nvPr/>
        </p:nvSpPr>
        <p:spPr>
          <a:xfrm>
            <a:off x="428625" y="6134100"/>
            <a:ext cx="11049000" cy="161925"/>
          </a:xfrm>
          <a:prstGeom prst="rect">
            <a:avLst/>
          </a:prstGeom>
          <a:noFill/>
          <a:ln w="0">
            <a:noFill/>
            <a:prstDash val="solid"/>
          </a:ln>
        </p:spPr>
        <p:txBody>
          <a:bodyPr wrap="square" lIns="0" tIns="0" rIns="0" bIns="0" anchor="t">
            <a:noAutofit/>
          </a:bodyPr>
          <a:lstStyle>
            <a:defPPr algn="l">
              <a:defRPr sz="938" b="0">
                <a:solidFill>
                  <a:srgbClr val="516477"/>
                </a:solidFill>
                <a:latin typeface="Nimbus Sans"/>
                <a:ea typeface="Nimbus Sans"/>
                <a:cs typeface="Nimbus Sans"/>
              </a:defRPr>
            </a:defPPr>
          </a:lstStyle>
          <a:p>
            <a:pPr algn="l">
              <a:defRPr sz="938" b="0">
                <a:solidFill>
                  <a:srgbClr val="516477"/>
                </a:solidFill>
                <a:latin typeface="Nimbus Sans"/>
                <a:ea typeface="Nimbus Sans"/>
                <a:cs typeface="Nimbus Sans"/>
              </a:defRPr>
            </a:pPr>
            <a:r>
              <a:rPr lang="cs-CZ" sz="938" b="0" dirty="0">
                <a:solidFill>
                  <a:srgbClr val="516477"/>
                </a:solidFill>
                <a:latin typeface="Nimbus Sans"/>
                <a:ea typeface="Nimbus Sans"/>
                <a:cs typeface="Nimbus Sans"/>
              </a:rPr>
              <a:t>Zdroje: USGS; USBR, </a:t>
            </a:r>
            <a:r>
              <a:rPr lang="cs-CZ" sz="938" b="0" dirty="0" err="1">
                <a:solidFill>
                  <a:srgbClr val="516477"/>
                </a:solidFill>
                <a:latin typeface="Nimbus Sans"/>
                <a:ea typeface="Nimbus Sans"/>
                <a:cs typeface="Nimbus Sans"/>
              </a:rPr>
              <a:t>Engineering</a:t>
            </a:r>
            <a:r>
              <a:rPr lang="cs-CZ" sz="938" b="0" dirty="0">
                <a:solidFill>
                  <a:srgbClr val="516477"/>
                </a:solidFill>
                <a:latin typeface="Nimbus Sans"/>
                <a:ea typeface="Nimbus Sans"/>
                <a:cs typeface="Nimbus Sans"/>
              </a:rPr>
              <a:t> Geology </a:t>
            </a:r>
            <a:r>
              <a:rPr lang="cs-CZ" sz="938" b="0" dirty="0" err="1">
                <a:solidFill>
                  <a:srgbClr val="516477"/>
                </a:solidFill>
                <a:latin typeface="Nimbus Sans"/>
                <a:ea typeface="Nimbus Sans"/>
                <a:cs typeface="Nimbus Sans"/>
              </a:rPr>
              <a:t>Field</a:t>
            </a:r>
            <a:r>
              <a:rPr lang="cs-CZ" sz="938" b="0" dirty="0">
                <a:solidFill>
                  <a:srgbClr val="516477"/>
                </a:solidFill>
                <a:latin typeface="Nimbus Sans"/>
                <a:ea typeface="Nimbus Sans"/>
                <a:cs typeface="Nimbus Sans"/>
              </a:rPr>
              <a:t> </a:t>
            </a:r>
            <a:r>
              <a:rPr lang="cs-CZ" sz="938" b="0" dirty="0" err="1">
                <a:solidFill>
                  <a:srgbClr val="516477"/>
                </a:solidFill>
                <a:latin typeface="Nimbus Sans"/>
                <a:ea typeface="Nimbus Sans"/>
                <a:cs typeface="Nimbus Sans"/>
              </a:rPr>
              <a:t>Manual</a:t>
            </a:r>
            <a:r>
              <a:rPr lang="cs-CZ" sz="938" b="0" dirty="0">
                <a:solidFill>
                  <a:srgbClr val="516477"/>
                </a:solidFill>
                <a:latin typeface="Nimbus Sans"/>
                <a:ea typeface="Nimbus Sans"/>
                <a:cs typeface="Nimbus Sans"/>
              </a:rPr>
              <a:t>, kap. 17; USDA–NRCS.</a:t>
            </a:r>
            <a:r>
              <a:rPr sz="938" b="0" dirty="0">
                <a:solidFill>
                  <a:srgbClr val="516477"/>
                </a:solidFill>
                <a:latin typeface="Nimbus Sans"/>
                <a:ea typeface="Nimbus Sans"/>
                <a:cs typeface="Nimbus Sans"/>
              </a:rPr>
              <a:t>.</a:t>
            </a:r>
          </a:p>
        </p:txBody>
      </p:sp>
    </p:spTree>
    <p:extLst>
      <p:ext uri="{BB962C8B-B14F-4D97-AF65-F5344CB8AC3E}">
        <p14:creationId xmlns:p14="http://schemas.microsoft.com/office/powerpoint/2010/main" val="15157145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BF6CF-5512-E859-6C88-721BF7357E53}"/>
            </a:ext>
          </a:extLst>
        </p:cNvPr>
        <p:cNvGrpSpPr/>
        <p:nvPr/>
      </p:nvGrpSpPr>
      <p:grpSpPr>
        <a:xfrm>
          <a:off x="0" y="0"/>
          <a:ext cx="0" cy="0"/>
          <a:chOff x="0" y="0"/>
          <a:chExt cx="0" cy="0"/>
        </a:xfrm>
      </p:grpSpPr>
      <p:pic>
        <p:nvPicPr>
          <p:cNvPr id="13" name="Obrázek 12">
            <a:extLst>
              <a:ext uri="{FF2B5EF4-FFF2-40B4-BE49-F238E27FC236}">
                <a16:creationId xmlns:a16="http://schemas.microsoft.com/office/drawing/2014/main" id="{1AA456E1-A953-2A6C-85E6-70FFB2EEBE85}"/>
              </a:ext>
            </a:extLst>
          </p:cNvPr>
          <p:cNvPicPr>
            <a:picLocks noChangeAspect="1"/>
          </p:cNvPicPr>
          <p:nvPr/>
        </p:nvPicPr>
        <p:blipFill>
          <a:blip r:embed="rId3"/>
          <a:stretch>
            <a:fillRect/>
          </a:stretch>
        </p:blipFill>
        <p:spPr>
          <a:xfrm rot="5400000">
            <a:off x="8535748" y="3189048"/>
            <a:ext cx="6858000" cy="479904"/>
          </a:xfrm>
          <a:prstGeom prst="rect">
            <a:avLst/>
          </a:prstGeom>
        </p:spPr>
      </p:pic>
      <p:sp>
        <p:nvSpPr>
          <p:cNvPr id="9" name="Obdélník 8">
            <a:extLst>
              <a:ext uri="{FF2B5EF4-FFF2-40B4-BE49-F238E27FC236}">
                <a16:creationId xmlns:a16="http://schemas.microsoft.com/office/drawing/2014/main" id="{CB8021CE-0A5C-5517-5E87-2482A621037A}"/>
              </a:ext>
            </a:extLst>
          </p:cNvPr>
          <p:cNvSpPr/>
          <p:nvPr/>
        </p:nvSpPr>
        <p:spPr>
          <a:xfrm>
            <a:off x="0" y="6328132"/>
            <a:ext cx="12192000" cy="529868"/>
          </a:xfrm>
          <a:prstGeom prst="rect">
            <a:avLst/>
          </a:prstGeom>
          <a:solidFill>
            <a:srgbClr val="0056B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cs-CZ" b="1" dirty="0">
                <a:latin typeface="Nimbus Sans"/>
                <a:ea typeface="Nimbus Sans"/>
                <a:cs typeface="Nimbus Sans"/>
              </a:rPr>
              <a:t>Ing. Ondřej Lhotský, Ph.D. </a:t>
            </a:r>
            <a:r>
              <a:rPr lang="cs-CZ" dirty="0">
                <a:latin typeface="Nimbus Sans"/>
                <a:ea typeface="Nimbus Sans"/>
                <a:cs typeface="Nimbus Sans"/>
              </a:rPr>
              <a:t>ondrej.lhotsky@dekonta.cz</a:t>
            </a:r>
            <a:r>
              <a:rPr lang="cs-CZ" b="1" dirty="0">
                <a:latin typeface="Nimbus Sans"/>
                <a:ea typeface="Nimbus Sans"/>
                <a:cs typeface="Nimbus Sans"/>
              </a:rPr>
              <a:t> </a:t>
            </a:r>
            <a:endParaRPr lang="cs-CZ" dirty="0"/>
          </a:p>
        </p:txBody>
      </p:sp>
      <p:pic>
        <p:nvPicPr>
          <p:cNvPr id="11" name="Obrázek 10">
            <a:extLst>
              <a:ext uri="{FF2B5EF4-FFF2-40B4-BE49-F238E27FC236}">
                <a16:creationId xmlns:a16="http://schemas.microsoft.com/office/drawing/2014/main" id="{17BFEE67-B468-2E84-1683-CED940E84315}"/>
              </a:ext>
            </a:extLst>
          </p:cNvPr>
          <p:cNvPicPr>
            <a:picLocks noChangeAspect="1"/>
          </p:cNvPicPr>
          <p:nvPr/>
        </p:nvPicPr>
        <p:blipFill>
          <a:blip r:embed="rId4"/>
          <a:stretch>
            <a:fillRect/>
          </a:stretch>
        </p:blipFill>
        <p:spPr>
          <a:xfrm>
            <a:off x="110989" y="6328132"/>
            <a:ext cx="1534226" cy="514960"/>
          </a:xfrm>
          <a:prstGeom prst="rect">
            <a:avLst/>
          </a:prstGeom>
        </p:spPr>
      </p:pic>
      <p:sp>
        <p:nvSpPr>
          <p:cNvPr id="500" name="iss-text-128">
            <a:extLst>
              <a:ext uri="{FF2B5EF4-FFF2-40B4-BE49-F238E27FC236}">
                <a16:creationId xmlns:a16="http://schemas.microsoft.com/office/drawing/2014/main" id="{5DC877A3-8DD5-E7B4-DB14-2427DC69CD61}"/>
              </a:ext>
            </a:extLst>
          </p:cNvPr>
          <p:cNvSpPr>
            <a:spLocks noGrp="1"/>
          </p:cNvSpPr>
          <p:nvPr/>
        </p:nvSpPr>
        <p:spPr>
          <a:xfrm>
            <a:off x="1438275" y="438150"/>
            <a:ext cx="10001250" cy="628650"/>
          </a:xfrm>
          <a:prstGeom prst="rect">
            <a:avLst/>
          </a:prstGeom>
          <a:noFill/>
          <a:ln w="0">
            <a:noFill/>
            <a:prstDash val="solid"/>
          </a:ln>
        </p:spPr>
        <p:txBody>
          <a:bodyPr wrap="square" lIns="0" tIns="0" rIns="0" bIns="0" anchor="ctr">
            <a:noAutofit/>
          </a:bodyPr>
          <a:lstStyle>
            <a:defPPr algn="l">
              <a:defRPr sz="3225" b="1">
                <a:solidFill>
                  <a:srgbClr val="063A70"/>
                </a:solidFill>
                <a:latin typeface="Nimbus Sans"/>
                <a:ea typeface="Nimbus Sans"/>
                <a:cs typeface="Nimbus Sans"/>
              </a:defRPr>
            </a:defPPr>
          </a:lstStyle>
          <a:p>
            <a:pPr>
              <a:defRPr sz="3225" b="1">
                <a:solidFill>
                  <a:srgbClr val="063A70"/>
                </a:solidFill>
                <a:latin typeface="Nimbus Sans"/>
                <a:ea typeface="Nimbus Sans"/>
                <a:cs typeface="Nimbus Sans"/>
              </a:defRPr>
            </a:pPr>
            <a:r>
              <a:rPr lang="cs-CZ" sz="3225" b="1" dirty="0">
                <a:solidFill>
                  <a:srgbClr val="063A70"/>
                </a:solidFill>
                <a:latin typeface="Nimbus Sans"/>
              </a:rPr>
              <a:t>Hydraulické profilování HPT</a:t>
            </a:r>
            <a:endParaRPr lang="cs-CZ" sz="3225" b="1" dirty="0">
              <a:solidFill>
                <a:srgbClr val="063A70"/>
              </a:solidFill>
              <a:latin typeface="Nimbus Sans"/>
              <a:ea typeface="Nimbus Sans"/>
              <a:cs typeface="Nimbus Sans"/>
            </a:endParaRPr>
          </a:p>
        </p:txBody>
      </p:sp>
      <p:sp>
        <p:nvSpPr>
          <p:cNvPr id="7" name="iss-text-167">
            <a:extLst>
              <a:ext uri="{FF2B5EF4-FFF2-40B4-BE49-F238E27FC236}">
                <a16:creationId xmlns:a16="http://schemas.microsoft.com/office/drawing/2014/main" id="{FA85470C-F078-C095-2923-62405E0CEE55}"/>
              </a:ext>
            </a:extLst>
          </p:cNvPr>
          <p:cNvSpPr>
            <a:spLocks noGrp="1"/>
          </p:cNvSpPr>
          <p:nvPr/>
        </p:nvSpPr>
        <p:spPr>
          <a:xfrm>
            <a:off x="110990" y="1499855"/>
            <a:ext cx="11874182" cy="3834145"/>
          </a:xfrm>
          <a:prstGeom prst="rect">
            <a:avLst/>
          </a:prstGeom>
          <a:noFill/>
          <a:ln w="0">
            <a:noFill/>
            <a:prstDash val="solid"/>
          </a:ln>
        </p:spPr>
        <p:txBody>
          <a:bodyPr wrap="square" lIns="0" tIns="0" rIns="0" bIns="0" anchor="t">
            <a:noAutofit/>
          </a:bodyPr>
          <a:lstStyle>
            <a:defPPr algn="l">
              <a:defRPr sz="2250" b="1">
                <a:solidFill>
                  <a:srgbClr val="063A70"/>
                </a:solidFill>
                <a:latin typeface="Nimbus Sans"/>
                <a:ea typeface="Nimbus Sans"/>
                <a:cs typeface="Nimbus Sans"/>
              </a:defRPr>
            </a:defPPr>
          </a:lstStyle>
          <a:p>
            <a:pPr algn="l">
              <a:defRPr sz="2250" b="1">
                <a:solidFill>
                  <a:srgbClr val="063A70"/>
                </a:solidFill>
                <a:latin typeface="Nimbus Sans"/>
                <a:ea typeface="Nimbus Sans"/>
                <a:cs typeface="Nimbus Sans"/>
              </a:defRPr>
            </a:pPr>
            <a:endParaRPr lang="cs-CZ" sz="2250" b="1" dirty="0">
              <a:solidFill>
                <a:srgbClr val="063A70"/>
              </a:solidFill>
              <a:latin typeface="Nimbus Sans"/>
              <a:ea typeface="Nimbus Sans"/>
              <a:cs typeface="Nimbus Sans"/>
            </a:endParaRPr>
          </a:p>
          <a:p>
            <a:pPr algn="l">
              <a:defRPr sz="2250" b="1">
                <a:solidFill>
                  <a:srgbClr val="063A70"/>
                </a:solidFill>
                <a:latin typeface="Nimbus Sans"/>
                <a:ea typeface="Nimbus Sans"/>
                <a:cs typeface="Nimbus Sans"/>
              </a:defRPr>
            </a:pPr>
            <a:endParaRPr sz="2250" b="1" dirty="0">
              <a:solidFill>
                <a:srgbClr val="063A70"/>
              </a:solidFill>
              <a:latin typeface="Nimbus Sans"/>
              <a:ea typeface="Nimbus Sans"/>
              <a:cs typeface="Nimbus Sans"/>
            </a:endParaRPr>
          </a:p>
        </p:txBody>
      </p:sp>
      <p:sp>
        <p:nvSpPr>
          <p:cNvPr id="12" name="TextovéPole 11">
            <a:extLst>
              <a:ext uri="{FF2B5EF4-FFF2-40B4-BE49-F238E27FC236}">
                <a16:creationId xmlns:a16="http://schemas.microsoft.com/office/drawing/2014/main" id="{057D3A25-D1E8-AA75-75BB-C5BF65CCA314}"/>
              </a:ext>
            </a:extLst>
          </p:cNvPr>
          <p:cNvSpPr txBox="1"/>
          <p:nvPr/>
        </p:nvSpPr>
        <p:spPr>
          <a:xfrm>
            <a:off x="5823857" y="1499855"/>
            <a:ext cx="5900939" cy="4062651"/>
          </a:xfrm>
          <a:prstGeom prst="rect">
            <a:avLst/>
          </a:prstGeom>
          <a:noFill/>
        </p:spPr>
        <p:txBody>
          <a:bodyPr wrap="square">
            <a:spAutoFit/>
          </a:bodyPr>
          <a:lstStyle/>
          <a:p>
            <a:pPr marL="342900" indent="-342900">
              <a:buFont typeface="Arial" panose="020B0604020202020204" pitchFamily="34" charset="0"/>
              <a:buChar char="•"/>
            </a:pPr>
            <a:r>
              <a:rPr lang="cs-CZ" sz="2400" dirty="0">
                <a:solidFill>
                  <a:srgbClr val="063A70"/>
                </a:solidFill>
                <a:latin typeface="Nimbus Sans"/>
              </a:rPr>
              <a:t>Postaveno na využití tzv. direct </a:t>
            </a:r>
            <a:r>
              <a:rPr lang="cs-CZ" sz="2400" dirty="0" err="1">
                <a:solidFill>
                  <a:srgbClr val="063A70"/>
                </a:solidFill>
                <a:latin typeface="Nimbus Sans"/>
              </a:rPr>
              <a:t>push</a:t>
            </a:r>
            <a:r>
              <a:rPr lang="cs-CZ" sz="2400" dirty="0">
                <a:solidFill>
                  <a:srgbClr val="063A70"/>
                </a:solidFill>
                <a:latin typeface="Nimbus Sans"/>
              </a:rPr>
              <a:t> (přímého vtláčení) → do horninového prostředí zarážena sonda </a:t>
            </a:r>
          </a:p>
          <a:p>
            <a:pPr marL="342900" indent="-342900">
              <a:buFont typeface="Arial" panose="020B0604020202020204" pitchFamily="34" charset="0"/>
              <a:buChar char="•"/>
            </a:pPr>
            <a:r>
              <a:rPr lang="cs-CZ" sz="2400" dirty="0">
                <a:solidFill>
                  <a:srgbClr val="063A70"/>
                </a:solidFill>
                <a:latin typeface="Nimbus Sans"/>
              </a:rPr>
              <a:t>Port na boku sondy pro injektáž vody</a:t>
            </a:r>
          </a:p>
          <a:p>
            <a:pPr marL="342900" indent="-342900">
              <a:buFont typeface="Arial" panose="020B0604020202020204" pitchFamily="34" charset="0"/>
              <a:buChar char="•"/>
            </a:pPr>
            <a:r>
              <a:rPr lang="cs-CZ" sz="2400" dirty="0">
                <a:solidFill>
                  <a:srgbClr val="063A70"/>
                </a:solidFill>
                <a:latin typeface="Nimbus Sans"/>
              </a:rPr>
              <a:t>Měření tlaku a průtoku </a:t>
            </a:r>
          </a:p>
          <a:p>
            <a:pPr marL="342900" indent="-342900">
              <a:buFont typeface="Arial" panose="020B0604020202020204" pitchFamily="34" charset="0"/>
              <a:buChar char="•"/>
            </a:pPr>
            <a:r>
              <a:rPr lang="cs-CZ" sz="2400" dirty="0">
                <a:solidFill>
                  <a:srgbClr val="063A70"/>
                </a:solidFill>
                <a:latin typeface="Nimbus Sans"/>
              </a:rPr>
              <a:t>Současné měření elektrické měrné vodivosti  </a:t>
            </a:r>
          </a:p>
          <a:p>
            <a:pPr marL="342900" indent="-342900">
              <a:buFont typeface="Arial" panose="020B0604020202020204" pitchFamily="34" charset="0"/>
              <a:buChar char="•"/>
            </a:pPr>
            <a:r>
              <a:rPr lang="cs-CZ" sz="2400" dirty="0">
                <a:solidFill>
                  <a:srgbClr val="063A70"/>
                </a:solidFill>
                <a:latin typeface="Nimbus Sans"/>
              </a:rPr>
              <a:t>Případně je možné horninové prostředí natáčet pomocí kamery s využitím kombinované sondy </a:t>
            </a:r>
            <a:r>
              <a:rPr lang="cs-CZ" sz="2400" dirty="0" err="1">
                <a:solidFill>
                  <a:srgbClr val="063A70"/>
                </a:solidFill>
                <a:latin typeface="Nimbus Sans"/>
              </a:rPr>
              <a:t>OiHPT</a:t>
            </a:r>
            <a:endParaRPr lang="cs-CZ" sz="2400" dirty="0">
              <a:solidFill>
                <a:srgbClr val="063A70"/>
              </a:solidFill>
              <a:latin typeface="Nimbus Sans"/>
            </a:endParaRPr>
          </a:p>
          <a:p>
            <a:pPr>
              <a:buNone/>
            </a:pPr>
            <a:endParaRPr lang="cs-CZ" b="1" dirty="0">
              <a:solidFill>
                <a:srgbClr val="063A70"/>
              </a:solidFill>
              <a:latin typeface="Nimbus Sans"/>
            </a:endParaRPr>
          </a:p>
        </p:txBody>
      </p:sp>
      <p:sp>
        <p:nvSpPr>
          <p:cNvPr id="16" name="iss-source-93">
            <a:extLst>
              <a:ext uri="{FF2B5EF4-FFF2-40B4-BE49-F238E27FC236}">
                <a16:creationId xmlns:a16="http://schemas.microsoft.com/office/drawing/2014/main" id="{69D82345-BA23-DCD7-EC55-9AE82BDF64F8}"/>
              </a:ext>
            </a:extLst>
          </p:cNvPr>
          <p:cNvSpPr>
            <a:spLocks noGrp="1"/>
          </p:cNvSpPr>
          <p:nvPr/>
        </p:nvSpPr>
        <p:spPr>
          <a:xfrm>
            <a:off x="415420" y="6103129"/>
            <a:ext cx="11049000" cy="199975"/>
          </a:xfrm>
          <a:prstGeom prst="rect">
            <a:avLst/>
          </a:prstGeom>
          <a:noFill/>
          <a:ln w="0">
            <a:noFill/>
            <a:prstDash val="solid"/>
          </a:ln>
        </p:spPr>
        <p:txBody>
          <a:bodyPr wrap="square" lIns="0" tIns="0" rIns="0" bIns="0" anchor="t">
            <a:noAutofit/>
          </a:bodyPr>
          <a:lstStyle>
            <a:defPPr algn="l">
              <a:defRPr sz="938" b="0">
                <a:solidFill>
                  <a:srgbClr val="516477"/>
                </a:solidFill>
                <a:latin typeface="Nimbus Sans"/>
                <a:ea typeface="Nimbus Sans"/>
                <a:cs typeface="Nimbus Sans"/>
              </a:defRPr>
            </a:defPPr>
          </a:lstStyle>
          <a:p>
            <a:pPr>
              <a:defRPr sz="938" b="0">
                <a:solidFill>
                  <a:srgbClr val="516477"/>
                </a:solidFill>
                <a:latin typeface="Nimbus Sans"/>
                <a:ea typeface="Nimbus Sans"/>
                <a:cs typeface="Nimbus Sans"/>
              </a:defRPr>
            </a:pPr>
            <a:r>
              <a:rPr lang="cs-CZ" sz="938" dirty="0">
                <a:solidFill>
                  <a:srgbClr val="516477"/>
                </a:solidFill>
                <a:latin typeface="Nimbus Sans"/>
                <a:ea typeface="Nimbus Sans"/>
                <a:cs typeface="Nimbus Sans"/>
              </a:rPr>
              <a:t>https://geoprobe.com/direct-image/hpt-hydraulic-profiling-tool</a:t>
            </a:r>
            <a:r>
              <a:rPr sz="938" b="0" dirty="0">
                <a:solidFill>
                  <a:srgbClr val="516477"/>
                </a:solidFill>
                <a:latin typeface="Nimbus Sans"/>
                <a:ea typeface="Nimbus Sans"/>
                <a:cs typeface="Nimbus Sans"/>
              </a:rPr>
              <a:t>.</a:t>
            </a:r>
          </a:p>
        </p:txBody>
      </p:sp>
      <p:sp>
        <p:nvSpPr>
          <p:cNvPr id="3" name="process-node-1">
            <a:extLst>
              <a:ext uri="{FF2B5EF4-FFF2-40B4-BE49-F238E27FC236}">
                <a16:creationId xmlns:a16="http://schemas.microsoft.com/office/drawing/2014/main" id="{480099E2-6523-F566-AC5D-2AA791745373}"/>
              </a:ext>
            </a:extLst>
          </p:cNvPr>
          <p:cNvSpPr>
            <a:spLocks noGrp="1"/>
          </p:cNvSpPr>
          <p:nvPr/>
        </p:nvSpPr>
        <p:spPr>
          <a:xfrm>
            <a:off x="579962" y="343805"/>
            <a:ext cx="756000" cy="756000"/>
          </a:xfrm>
          <a:prstGeom prst="ellipse">
            <a:avLst/>
          </a:prstGeom>
          <a:solidFill>
            <a:srgbClr val="0159AC"/>
          </a:solidFill>
          <a:ln w="28575">
            <a:solidFill>
              <a:srgbClr val="F7F9FB"/>
            </a:solidFill>
            <a:prstDash val="solid"/>
          </a:ln>
        </p:spPr>
        <p:txBody>
          <a:bodyPr lIns="0" tIns="0" rIns="0" bIns="0" anchor="ctr">
            <a:noAutofit/>
          </a:bodyPr>
          <a:lstStyle/>
          <a:p>
            <a:pPr algn="ctr">
              <a:defRPr sz="1050" b="1">
                <a:solidFill>
                  <a:srgbClr val="FFFFFF"/>
                </a:solidFill>
                <a:latin typeface="Nimbus Sans"/>
                <a:ea typeface="Nimbus Sans"/>
                <a:cs typeface="Nimbus Sans"/>
              </a:defRPr>
            </a:pPr>
            <a:r>
              <a:rPr lang="cs-CZ" sz="4000" b="1" dirty="0">
                <a:solidFill>
                  <a:srgbClr val="FFFFFF"/>
                </a:solidFill>
                <a:latin typeface="Nimbus Sans"/>
                <a:ea typeface="Nimbus Sans"/>
                <a:cs typeface="Nimbus Sans"/>
              </a:rPr>
              <a:t>8</a:t>
            </a:r>
            <a:endParaRPr sz="4000" b="1" dirty="0">
              <a:solidFill>
                <a:srgbClr val="FFFFFF"/>
              </a:solidFill>
              <a:latin typeface="Nimbus Sans"/>
              <a:ea typeface="Nimbus Sans"/>
              <a:cs typeface="Nimbus Sans"/>
            </a:endParaRPr>
          </a:p>
        </p:txBody>
      </p:sp>
      <p:pic>
        <p:nvPicPr>
          <p:cNvPr id="4" name="Picture 2">
            <a:extLst>
              <a:ext uri="{FF2B5EF4-FFF2-40B4-BE49-F238E27FC236}">
                <a16:creationId xmlns:a16="http://schemas.microsoft.com/office/drawing/2014/main" id="{E95A5B55-8F12-FCA7-BD8B-51362FABAFC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6828" y="1387320"/>
            <a:ext cx="5617029" cy="42827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75342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8D63A-B51C-00E6-C8AA-FBBED015AE9F}"/>
            </a:ext>
          </a:extLst>
        </p:cNvPr>
        <p:cNvGrpSpPr/>
        <p:nvPr/>
      </p:nvGrpSpPr>
      <p:grpSpPr>
        <a:xfrm>
          <a:off x="0" y="0"/>
          <a:ext cx="0" cy="0"/>
          <a:chOff x="0" y="0"/>
          <a:chExt cx="0" cy="0"/>
        </a:xfrm>
      </p:grpSpPr>
      <p:pic>
        <p:nvPicPr>
          <p:cNvPr id="13" name="Obrázek 12">
            <a:extLst>
              <a:ext uri="{FF2B5EF4-FFF2-40B4-BE49-F238E27FC236}">
                <a16:creationId xmlns:a16="http://schemas.microsoft.com/office/drawing/2014/main" id="{A91F52F3-CC0B-745D-5E82-398CEE9E5356}"/>
              </a:ext>
            </a:extLst>
          </p:cNvPr>
          <p:cNvPicPr>
            <a:picLocks noChangeAspect="1"/>
          </p:cNvPicPr>
          <p:nvPr/>
        </p:nvPicPr>
        <p:blipFill>
          <a:blip r:embed="rId3"/>
          <a:stretch>
            <a:fillRect/>
          </a:stretch>
        </p:blipFill>
        <p:spPr>
          <a:xfrm rot="5400000">
            <a:off x="8535748" y="3189048"/>
            <a:ext cx="6858000" cy="479904"/>
          </a:xfrm>
          <a:prstGeom prst="rect">
            <a:avLst/>
          </a:prstGeom>
        </p:spPr>
      </p:pic>
      <p:sp>
        <p:nvSpPr>
          <p:cNvPr id="9" name="Obdélník 8">
            <a:extLst>
              <a:ext uri="{FF2B5EF4-FFF2-40B4-BE49-F238E27FC236}">
                <a16:creationId xmlns:a16="http://schemas.microsoft.com/office/drawing/2014/main" id="{19E49F93-D3DA-F33E-D35E-DA06182F4166}"/>
              </a:ext>
            </a:extLst>
          </p:cNvPr>
          <p:cNvSpPr/>
          <p:nvPr/>
        </p:nvSpPr>
        <p:spPr>
          <a:xfrm>
            <a:off x="0" y="6328132"/>
            <a:ext cx="12192000" cy="529868"/>
          </a:xfrm>
          <a:prstGeom prst="rect">
            <a:avLst/>
          </a:prstGeom>
          <a:solidFill>
            <a:srgbClr val="0056B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cs-CZ" dirty="0"/>
          </a:p>
        </p:txBody>
      </p:sp>
      <p:sp>
        <p:nvSpPr>
          <p:cNvPr id="500" name="iss-text-128">
            <a:extLst>
              <a:ext uri="{FF2B5EF4-FFF2-40B4-BE49-F238E27FC236}">
                <a16:creationId xmlns:a16="http://schemas.microsoft.com/office/drawing/2014/main" id="{13A5993F-23C6-7449-0249-BBFFCA63F155}"/>
              </a:ext>
            </a:extLst>
          </p:cNvPr>
          <p:cNvSpPr>
            <a:spLocks noGrp="1"/>
          </p:cNvSpPr>
          <p:nvPr/>
        </p:nvSpPr>
        <p:spPr>
          <a:xfrm>
            <a:off x="1183861" y="121278"/>
            <a:ext cx="10001250" cy="628650"/>
          </a:xfrm>
          <a:prstGeom prst="rect">
            <a:avLst/>
          </a:prstGeom>
          <a:noFill/>
          <a:ln w="0">
            <a:noFill/>
            <a:prstDash val="solid"/>
          </a:ln>
        </p:spPr>
        <p:txBody>
          <a:bodyPr wrap="square" lIns="0" tIns="0" rIns="0" bIns="0" anchor="ctr">
            <a:noAutofit/>
          </a:bodyPr>
          <a:lstStyle>
            <a:defPPr algn="l">
              <a:defRPr sz="3225" b="1">
                <a:solidFill>
                  <a:srgbClr val="063A70"/>
                </a:solidFill>
                <a:latin typeface="Nimbus Sans"/>
                <a:ea typeface="Nimbus Sans"/>
                <a:cs typeface="Nimbus Sans"/>
              </a:defRPr>
            </a:defPPr>
          </a:lstStyle>
          <a:p>
            <a:pPr algn="l">
              <a:defRPr sz="3225" b="1">
                <a:solidFill>
                  <a:srgbClr val="063A70"/>
                </a:solidFill>
                <a:latin typeface="Nimbus Sans"/>
                <a:ea typeface="Nimbus Sans"/>
                <a:cs typeface="Nimbus Sans"/>
              </a:defRPr>
            </a:pPr>
            <a:r>
              <a:rPr lang="cs-CZ" sz="3225" b="1" dirty="0">
                <a:solidFill>
                  <a:srgbClr val="063A70"/>
                </a:solidFill>
                <a:latin typeface="Nimbus Sans"/>
                <a:ea typeface="Nimbus Sans"/>
                <a:cs typeface="Nimbus Sans"/>
              </a:rPr>
              <a:t>HPT – výsledný záznam  </a:t>
            </a:r>
          </a:p>
        </p:txBody>
      </p:sp>
      <p:sp>
        <p:nvSpPr>
          <p:cNvPr id="7" name="iss-text-167">
            <a:extLst>
              <a:ext uri="{FF2B5EF4-FFF2-40B4-BE49-F238E27FC236}">
                <a16:creationId xmlns:a16="http://schemas.microsoft.com/office/drawing/2014/main" id="{52BE4C75-01E1-EED8-9615-E5938F7A0084}"/>
              </a:ext>
            </a:extLst>
          </p:cNvPr>
          <p:cNvSpPr>
            <a:spLocks noGrp="1"/>
          </p:cNvSpPr>
          <p:nvPr/>
        </p:nvSpPr>
        <p:spPr>
          <a:xfrm>
            <a:off x="110990" y="1499855"/>
            <a:ext cx="11874182" cy="3834145"/>
          </a:xfrm>
          <a:prstGeom prst="rect">
            <a:avLst/>
          </a:prstGeom>
          <a:noFill/>
          <a:ln w="0">
            <a:noFill/>
            <a:prstDash val="solid"/>
          </a:ln>
        </p:spPr>
        <p:txBody>
          <a:bodyPr wrap="square" lIns="0" tIns="0" rIns="0" bIns="0" anchor="t">
            <a:noAutofit/>
          </a:bodyPr>
          <a:lstStyle>
            <a:defPPr algn="l">
              <a:defRPr sz="2250" b="1">
                <a:solidFill>
                  <a:srgbClr val="063A70"/>
                </a:solidFill>
                <a:latin typeface="Nimbus Sans"/>
                <a:ea typeface="Nimbus Sans"/>
                <a:cs typeface="Nimbus Sans"/>
              </a:defRPr>
            </a:defPPr>
          </a:lstStyle>
          <a:p>
            <a:pPr algn="l">
              <a:defRPr sz="2250" b="1">
                <a:solidFill>
                  <a:srgbClr val="063A70"/>
                </a:solidFill>
                <a:latin typeface="Nimbus Sans"/>
                <a:ea typeface="Nimbus Sans"/>
                <a:cs typeface="Nimbus Sans"/>
              </a:defRPr>
            </a:pPr>
            <a:endParaRPr lang="cs-CZ" sz="2250" b="1" dirty="0">
              <a:solidFill>
                <a:srgbClr val="063A70"/>
              </a:solidFill>
              <a:latin typeface="Nimbus Sans"/>
              <a:ea typeface="Nimbus Sans"/>
              <a:cs typeface="Nimbus Sans"/>
            </a:endParaRPr>
          </a:p>
          <a:p>
            <a:pPr algn="l">
              <a:defRPr sz="2250" b="1">
                <a:solidFill>
                  <a:srgbClr val="063A70"/>
                </a:solidFill>
                <a:latin typeface="Nimbus Sans"/>
                <a:ea typeface="Nimbus Sans"/>
                <a:cs typeface="Nimbus Sans"/>
              </a:defRPr>
            </a:pPr>
            <a:endParaRPr sz="2250" b="1" dirty="0">
              <a:solidFill>
                <a:srgbClr val="063A70"/>
              </a:solidFill>
              <a:latin typeface="Nimbus Sans"/>
              <a:ea typeface="Nimbus Sans"/>
              <a:cs typeface="Nimbus Sans"/>
            </a:endParaRPr>
          </a:p>
        </p:txBody>
      </p:sp>
      <p:sp>
        <p:nvSpPr>
          <p:cNvPr id="12" name="TextovéPole 11">
            <a:extLst>
              <a:ext uri="{FF2B5EF4-FFF2-40B4-BE49-F238E27FC236}">
                <a16:creationId xmlns:a16="http://schemas.microsoft.com/office/drawing/2014/main" id="{EB345A66-6B7B-E013-664F-F6AD88579CBD}"/>
              </a:ext>
            </a:extLst>
          </p:cNvPr>
          <p:cNvSpPr txBox="1"/>
          <p:nvPr/>
        </p:nvSpPr>
        <p:spPr>
          <a:xfrm>
            <a:off x="5679633" y="749928"/>
            <a:ext cx="5941736" cy="5586145"/>
          </a:xfrm>
          <a:prstGeom prst="rect">
            <a:avLst/>
          </a:prstGeom>
          <a:noFill/>
        </p:spPr>
        <p:txBody>
          <a:bodyPr wrap="square">
            <a:spAutoFit/>
          </a:bodyPr>
          <a:lstStyle/>
          <a:p>
            <a:pPr marL="342900" indent="-342900">
              <a:buFont typeface="Arial" panose="020B0604020202020204" pitchFamily="34" charset="0"/>
              <a:buChar char="•"/>
            </a:pPr>
            <a:r>
              <a:rPr lang="cs-CZ" sz="2550" dirty="0">
                <a:solidFill>
                  <a:srgbClr val="063A70"/>
                </a:solidFill>
                <a:latin typeface="Nimbus Sans"/>
              </a:rPr>
              <a:t>Výsledkem je vertikální profil měření s různými hodnotami</a:t>
            </a:r>
          </a:p>
          <a:p>
            <a:pPr marL="342900" indent="-342900">
              <a:buFont typeface="Arial" panose="020B0604020202020204" pitchFamily="34" charset="0"/>
              <a:buChar char="•"/>
            </a:pPr>
            <a:r>
              <a:rPr lang="cs-CZ" sz="2550" dirty="0">
                <a:solidFill>
                  <a:srgbClr val="063A70"/>
                </a:solidFill>
                <a:latin typeface="Nimbus Sans"/>
              </a:rPr>
              <a:t>Měrná elektrická vodivost běžně koreluje se zrnitostí horninového prostředí a je možné jí využít pro stopovací zkoušky</a:t>
            </a:r>
          </a:p>
          <a:p>
            <a:pPr marL="342900" indent="-342900">
              <a:buFont typeface="Arial" panose="020B0604020202020204" pitchFamily="34" charset="0"/>
              <a:buChar char="•"/>
            </a:pPr>
            <a:r>
              <a:rPr lang="cs-CZ" sz="2550" dirty="0">
                <a:solidFill>
                  <a:srgbClr val="063A70"/>
                </a:solidFill>
                <a:latin typeface="Nimbus Sans"/>
              </a:rPr>
              <a:t>Při srovnatelném průtoku ukazuje nižší korigovaný tlak na hydraulicky vodivější prostředí.</a:t>
            </a:r>
          </a:p>
          <a:p>
            <a:pPr marL="342900" indent="-342900">
              <a:buFont typeface="Arial" panose="020B0604020202020204" pitchFamily="34" charset="0"/>
              <a:buChar char="•"/>
            </a:pPr>
            <a:r>
              <a:rPr lang="cs-CZ" sz="2550" dirty="0">
                <a:solidFill>
                  <a:srgbClr val="063A70"/>
                </a:solidFill>
                <a:latin typeface="Nimbus Sans"/>
              </a:rPr>
              <a:t>Z ustáleného tlaku při přerušení injektáže odvozujeme piezometrickou úroveň.</a:t>
            </a:r>
          </a:p>
          <a:p>
            <a:pPr marL="342900" indent="-342900">
              <a:buFont typeface="Arial" panose="020B0604020202020204" pitchFamily="34" charset="0"/>
              <a:buChar char="•"/>
            </a:pPr>
            <a:r>
              <a:rPr lang="cs-CZ" sz="2550" dirty="0">
                <a:solidFill>
                  <a:srgbClr val="063A70"/>
                </a:solidFill>
                <a:latin typeface="Nimbus Sans"/>
              </a:rPr>
              <a:t>Z korigovaného injekčního tlaku a průtoku odhadujeme K v nasyceném prostředí.</a:t>
            </a:r>
          </a:p>
        </p:txBody>
      </p:sp>
      <p:sp>
        <p:nvSpPr>
          <p:cNvPr id="16" name="iss-source-93">
            <a:extLst>
              <a:ext uri="{FF2B5EF4-FFF2-40B4-BE49-F238E27FC236}">
                <a16:creationId xmlns:a16="http://schemas.microsoft.com/office/drawing/2014/main" id="{1F78C66D-6382-A500-8B0A-1D5305001483}"/>
              </a:ext>
            </a:extLst>
          </p:cNvPr>
          <p:cNvSpPr>
            <a:spLocks noGrp="1"/>
          </p:cNvSpPr>
          <p:nvPr/>
        </p:nvSpPr>
        <p:spPr>
          <a:xfrm>
            <a:off x="428625" y="6134100"/>
            <a:ext cx="11049000" cy="161925"/>
          </a:xfrm>
          <a:prstGeom prst="rect">
            <a:avLst/>
          </a:prstGeom>
          <a:noFill/>
          <a:ln w="0">
            <a:noFill/>
            <a:prstDash val="solid"/>
          </a:ln>
        </p:spPr>
        <p:txBody>
          <a:bodyPr wrap="square" lIns="0" tIns="0" rIns="0" bIns="0" anchor="t">
            <a:noAutofit/>
          </a:bodyPr>
          <a:lstStyle>
            <a:defPPr algn="l">
              <a:defRPr sz="938" b="0">
                <a:solidFill>
                  <a:srgbClr val="516477"/>
                </a:solidFill>
                <a:latin typeface="Nimbus Sans"/>
                <a:ea typeface="Nimbus Sans"/>
                <a:cs typeface="Nimbus Sans"/>
              </a:defRPr>
            </a:defPPr>
          </a:lstStyle>
          <a:p>
            <a:pPr algn="l">
              <a:defRPr sz="938" b="0">
                <a:solidFill>
                  <a:srgbClr val="516477"/>
                </a:solidFill>
                <a:latin typeface="Nimbus Sans"/>
                <a:ea typeface="Nimbus Sans"/>
                <a:cs typeface="Nimbus Sans"/>
              </a:defRPr>
            </a:pPr>
            <a:r>
              <a:rPr lang="cs-CZ" sz="938" b="0" dirty="0">
                <a:solidFill>
                  <a:srgbClr val="516477"/>
                </a:solidFill>
                <a:latin typeface="Nimbus Sans"/>
                <a:ea typeface="Nimbus Sans"/>
                <a:cs typeface="Nimbus Sans"/>
              </a:rPr>
              <a:t>Zdroje: USGS; USBR, </a:t>
            </a:r>
            <a:r>
              <a:rPr lang="cs-CZ" sz="938" b="0" dirty="0" err="1">
                <a:solidFill>
                  <a:srgbClr val="516477"/>
                </a:solidFill>
                <a:latin typeface="Nimbus Sans"/>
                <a:ea typeface="Nimbus Sans"/>
                <a:cs typeface="Nimbus Sans"/>
              </a:rPr>
              <a:t>Engineering</a:t>
            </a:r>
            <a:r>
              <a:rPr lang="cs-CZ" sz="938" b="0" dirty="0">
                <a:solidFill>
                  <a:srgbClr val="516477"/>
                </a:solidFill>
                <a:latin typeface="Nimbus Sans"/>
                <a:ea typeface="Nimbus Sans"/>
                <a:cs typeface="Nimbus Sans"/>
              </a:rPr>
              <a:t> Geology </a:t>
            </a:r>
            <a:r>
              <a:rPr lang="cs-CZ" sz="938" b="0" dirty="0" err="1">
                <a:solidFill>
                  <a:srgbClr val="516477"/>
                </a:solidFill>
                <a:latin typeface="Nimbus Sans"/>
                <a:ea typeface="Nimbus Sans"/>
                <a:cs typeface="Nimbus Sans"/>
              </a:rPr>
              <a:t>Field</a:t>
            </a:r>
            <a:r>
              <a:rPr lang="cs-CZ" sz="938" b="0" dirty="0">
                <a:solidFill>
                  <a:srgbClr val="516477"/>
                </a:solidFill>
                <a:latin typeface="Nimbus Sans"/>
                <a:ea typeface="Nimbus Sans"/>
                <a:cs typeface="Nimbus Sans"/>
              </a:rPr>
              <a:t> </a:t>
            </a:r>
            <a:r>
              <a:rPr lang="cs-CZ" sz="938" b="0" dirty="0" err="1">
                <a:solidFill>
                  <a:srgbClr val="516477"/>
                </a:solidFill>
                <a:latin typeface="Nimbus Sans"/>
                <a:ea typeface="Nimbus Sans"/>
                <a:cs typeface="Nimbus Sans"/>
              </a:rPr>
              <a:t>Manual</a:t>
            </a:r>
            <a:r>
              <a:rPr lang="cs-CZ" sz="938" b="0" dirty="0">
                <a:solidFill>
                  <a:srgbClr val="516477"/>
                </a:solidFill>
                <a:latin typeface="Nimbus Sans"/>
                <a:ea typeface="Nimbus Sans"/>
                <a:cs typeface="Nimbus Sans"/>
              </a:rPr>
              <a:t>, kap. 17; USDA–NRCS.</a:t>
            </a:r>
            <a:r>
              <a:rPr sz="938" b="0" dirty="0">
                <a:solidFill>
                  <a:srgbClr val="516477"/>
                </a:solidFill>
                <a:latin typeface="Nimbus Sans"/>
                <a:ea typeface="Nimbus Sans"/>
                <a:cs typeface="Nimbus Sans"/>
              </a:rPr>
              <a:t>.</a:t>
            </a:r>
          </a:p>
        </p:txBody>
      </p:sp>
      <p:sp>
        <p:nvSpPr>
          <p:cNvPr id="3" name="process-node-1">
            <a:extLst>
              <a:ext uri="{FF2B5EF4-FFF2-40B4-BE49-F238E27FC236}">
                <a16:creationId xmlns:a16="http://schemas.microsoft.com/office/drawing/2014/main" id="{0EDCD95A-8A13-534B-3112-8CCD3C845EFF}"/>
              </a:ext>
            </a:extLst>
          </p:cNvPr>
          <p:cNvSpPr>
            <a:spLocks noGrp="1"/>
          </p:cNvSpPr>
          <p:nvPr/>
        </p:nvSpPr>
        <p:spPr>
          <a:xfrm>
            <a:off x="180690" y="60150"/>
            <a:ext cx="756000" cy="756000"/>
          </a:xfrm>
          <a:prstGeom prst="ellipse">
            <a:avLst/>
          </a:prstGeom>
          <a:solidFill>
            <a:srgbClr val="F98302"/>
          </a:solidFill>
          <a:ln w="28575">
            <a:solidFill>
              <a:srgbClr val="F7F9FB"/>
            </a:solidFill>
            <a:prstDash val="solid"/>
          </a:ln>
        </p:spPr>
        <p:txBody>
          <a:bodyPr lIns="0" tIns="0" rIns="0" bIns="0" anchor="ctr">
            <a:noAutofit/>
          </a:bodyPr>
          <a:lstStyle/>
          <a:p>
            <a:pPr algn="ctr">
              <a:defRPr sz="1050" b="1">
                <a:solidFill>
                  <a:srgbClr val="FFFFFF"/>
                </a:solidFill>
                <a:latin typeface="Nimbus Sans"/>
                <a:ea typeface="Nimbus Sans"/>
                <a:cs typeface="Nimbus Sans"/>
              </a:defRPr>
            </a:pPr>
            <a:r>
              <a:rPr lang="cs-CZ" sz="4000" b="1" dirty="0">
                <a:solidFill>
                  <a:srgbClr val="FFFFFF"/>
                </a:solidFill>
                <a:latin typeface="Nimbus Sans"/>
                <a:ea typeface="Nimbus Sans"/>
                <a:cs typeface="Nimbus Sans"/>
              </a:rPr>
              <a:t>9</a:t>
            </a:r>
            <a:endParaRPr sz="4000" b="1" dirty="0">
              <a:solidFill>
                <a:srgbClr val="FFFFFF"/>
              </a:solidFill>
              <a:latin typeface="Nimbus Sans"/>
              <a:ea typeface="Nimbus Sans"/>
              <a:cs typeface="Nimbus Sans"/>
            </a:endParaRPr>
          </a:p>
        </p:txBody>
      </p:sp>
      <p:pic>
        <p:nvPicPr>
          <p:cNvPr id="17" name="Obrázek 16">
            <a:extLst>
              <a:ext uri="{FF2B5EF4-FFF2-40B4-BE49-F238E27FC236}">
                <a16:creationId xmlns:a16="http://schemas.microsoft.com/office/drawing/2014/main" id="{94398F78-DE2E-F70D-8C95-AD9E96214B88}"/>
              </a:ext>
            </a:extLst>
          </p:cNvPr>
          <p:cNvPicPr>
            <a:picLocks noChangeAspect="1"/>
          </p:cNvPicPr>
          <p:nvPr/>
        </p:nvPicPr>
        <p:blipFill>
          <a:blip r:embed="rId4"/>
          <a:stretch>
            <a:fillRect/>
          </a:stretch>
        </p:blipFill>
        <p:spPr>
          <a:xfrm>
            <a:off x="194154" y="848257"/>
            <a:ext cx="5382052" cy="5926963"/>
          </a:xfrm>
          <a:prstGeom prst="rect">
            <a:avLst/>
          </a:prstGeom>
        </p:spPr>
      </p:pic>
      <p:sp>
        <p:nvSpPr>
          <p:cNvPr id="4" name="iss-source-93">
            <a:extLst>
              <a:ext uri="{FF2B5EF4-FFF2-40B4-BE49-F238E27FC236}">
                <a16:creationId xmlns:a16="http://schemas.microsoft.com/office/drawing/2014/main" id="{924ACD78-6776-3BB1-86ED-56CDAF5C36A0}"/>
              </a:ext>
            </a:extLst>
          </p:cNvPr>
          <p:cNvSpPr>
            <a:spLocks noGrp="1"/>
          </p:cNvSpPr>
          <p:nvPr/>
        </p:nvSpPr>
        <p:spPr>
          <a:xfrm>
            <a:off x="6429133" y="6496618"/>
            <a:ext cx="5243950" cy="192896"/>
          </a:xfrm>
          <a:prstGeom prst="rect">
            <a:avLst/>
          </a:prstGeom>
          <a:solidFill>
            <a:schemeClr val="bg1"/>
          </a:solidFill>
          <a:ln w="0">
            <a:noFill/>
            <a:prstDash val="solid"/>
          </a:ln>
        </p:spPr>
        <p:txBody>
          <a:bodyPr wrap="square" lIns="0" tIns="0" rIns="0" bIns="0" anchor="t">
            <a:noAutofit/>
          </a:bodyPr>
          <a:lstStyle>
            <a:defPPr algn="l">
              <a:defRPr sz="938" b="0">
                <a:solidFill>
                  <a:srgbClr val="516477"/>
                </a:solidFill>
                <a:latin typeface="Nimbus Sans"/>
                <a:ea typeface="Nimbus Sans"/>
                <a:cs typeface="Nimbus Sans"/>
              </a:defRPr>
            </a:defPPr>
          </a:lstStyle>
          <a:p>
            <a:pPr>
              <a:defRPr sz="938" b="0">
                <a:solidFill>
                  <a:srgbClr val="516477"/>
                </a:solidFill>
                <a:latin typeface="Nimbus Sans"/>
                <a:ea typeface="Nimbus Sans"/>
                <a:cs typeface="Nimbus Sans"/>
              </a:defRPr>
            </a:pPr>
            <a:r>
              <a:rPr lang="cs-CZ" sz="938" dirty="0">
                <a:solidFill>
                  <a:srgbClr val="516477"/>
                </a:solidFill>
                <a:latin typeface="Nimbus Sans"/>
                <a:ea typeface="Nimbus Sans"/>
                <a:cs typeface="Nimbus Sans"/>
              </a:rPr>
              <a:t>https://geoprobe.com/direct-image/hpt-hydraulic-profiling-tool</a:t>
            </a:r>
            <a:r>
              <a:rPr sz="938" b="0" dirty="0">
                <a:solidFill>
                  <a:srgbClr val="516477"/>
                </a:solidFill>
                <a:latin typeface="Nimbus Sans"/>
                <a:ea typeface="Nimbus Sans"/>
                <a:cs typeface="Nimbus Sans"/>
              </a:rPr>
              <a:t>.</a:t>
            </a:r>
          </a:p>
        </p:txBody>
      </p:sp>
    </p:spTree>
    <p:extLst>
      <p:ext uri="{BB962C8B-B14F-4D97-AF65-F5344CB8AC3E}">
        <p14:creationId xmlns:p14="http://schemas.microsoft.com/office/powerpoint/2010/main" val="27576285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2CCDB-27DE-87B0-A34A-5D24278A2C2A}"/>
            </a:ext>
          </a:extLst>
        </p:cNvPr>
        <p:cNvGrpSpPr/>
        <p:nvPr/>
      </p:nvGrpSpPr>
      <p:grpSpPr>
        <a:xfrm>
          <a:off x="0" y="0"/>
          <a:ext cx="0" cy="0"/>
          <a:chOff x="0" y="0"/>
          <a:chExt cx="0" cy="0"/>
        </a:xfrm>
      </p:grpSpPr>
      <p:pic>
        <p:nvPicPr>
          <p:cNvPr id="13" name="Obrázek 12">
            <a:extLst>
              <a:ext uri="{FF2B5EF4-FFF2-40B4-BE49-F238E27FC236}">
                <a16:creationId xmlns:a16="http://schemas.microsoft.com/office/drawing/2014/main" id="{B84CE58E-ADE8-8E9B-6985-309F92DDF66B}"/>
              </a:ext>
            </a:extLst>
          </p:cNvPr>
          <p:cNvPicPr>
            <a:picLocks noChangeAspect="1"/>
          </p:cNvPicPr>
          <p:nvPr/>
        </p:nvPicPr>
        <p:blipFill>
          <a:blip r:embed="rId3"/>
          <a:stretch>
            <a:fillRect/>
          </a:stretch>
        </p:blipFill>
        <p:spPr>
          <a:xfrm rot="5400000">
            <a:off x="8535748" y="3189048"/>
            <a:ext cx="6858000" cy="479904"/>
          </a:xfrm>
          <a:prstGeom prst="rect">
            <a:avLst/>
          </a:prstGeom>
        </p:spPr>
      </p:pic>
      <p:sp>
        <p:nvSpPr>
          <p:cNvPr id="500" name="iss-text-128">
            <a:extLst>
              <a:ext uri="{FF2B5EF4-FFF2-40B4-BE49-F238E27FC236}">
                <a16:creationId xmlns:a16="http://schemas.microsoft.com/office/drawing/2014/main" id="{3B901F35-CB60-40DB-E6BC-903E809D5F13}"/>
              </a:ext>
            </a:extLst>
          </p:cNvPr>
          <p:cNvSpPr>
            <a:spLocks noGrp="1"/>
          </p:cNvSpPr>
          <p:nvPr/>
        </p:nvSpPr>
        <p:spPr>
          <a:xfrm>
            <a:off x="1183861" y="121278"/>
            <a:ext cx="10001250" cy="628650"/>
          </a:xfrm>
          <a:prstGeom prst="rect">
            <a:avLst/>
          </a:prstGeom>
          <a:noFill/>
          <a:ln w="0">
            <a:noFill/>
            <a:prstDash val="solid"/>
          </a:ln>
        </p:spPr>
        <p:txBody>
          <a:bodyPr wrap="square" lIns="0" tIns="0" rIns="0" bIns="0" anchor="ctr">
            <a:noAutofit/>
          </a:bodyPr>
          <a:lstStyle>
            <a:defPPr algn="l">
              <a:defRPr sz="3225" b="1">
                <a:solidFill>
                  <a:srgbClr val="063A70"/>
                </a:solidFill>
                <a:latin typeface="Nimbus Sans"/>
                <a:ea typeface="Nimbus Sans"/>
                <a:cs typeface="Nimbus Sans"/>
              </a:defRPr>
            </a:defPPr>
          </a:lstStyle>
          <a:p>
            <a:pPr algn="l">
              <a:defRPr sz="3225" b="1">
                <a:solidFill>
                  <a:srgbClr val="063A70"/>
                </a:solidFill>
                <a:latin typeface="Nimbus Sans"/>
                <a:ea typeface="Nimbus Sans"/>
                <a:cs typeface="Nimbus Sans"/>
              </a:defRPr>
            </a:pPr>
            <a:r>
              <a:rPr lang="cs-CZ" sz="3225" b="1" dirty="0">
                <a:solidFill>
                  <a:srgbClr val="063A70"/>
                </a:solidFill>
                <a:latin typeface="Nimbus Sans"/>
                <a:ea typeface="Nimbus Sans"/>
                <a:cs typeface="Nimbus Sans"/>
              </a:rPr>
              <a:t>HPT – při hledání průsaku hráze </a:t>
            </a:r>
          </a:p>
        </p:txBody>
      </p:sp>
      <p:sp>
        <p:nvSpPr>
          <p:cNvPr id="7" name="iss-text-167">
            <a:extLst>
              <a:ext uri="{FF2B5EF4-FFF2-40B4-BE49-F238E27FC236}">
                <a16:creationId xmlns:a16="http://schemas.microsoft.com/office/drawing/2014/main" id="{1DBFB0D6-4430-21E3-5E13-BF8B651D485F}"/>
              </a:ext>
            </a:extLst>
          </p:cNvPr>
          <p:cNvSpPr>
            <a:spLocks noGrp="1"/>
          </p:cNvSpPr>
          <p:nvPr/>
        </p:nvSpPr>
        <p:spPr>
          <a:xfrm>
            <a:off x="110990" y="1499855"/>
            <a:ext cx="11874182" cy="3834145"/>
          </a:xfrm>
          <a:prstGeom prst="rect">
            <a:avLst/>
          </a:prstGeom>
          <a:noFill/>
          <a:ln w="0">
            <a:noFill/>
            <a:prstDash val="solid"/>
          </a:ln>
        </p:spPr>
        <p:txBody>
          <a:bodyPr wrap="square" lIns="0" tIns="0" rIns="0" bIns="0" anchor="t">
            <a:noAutofit/>
          </a:bodyPr>
          <a:lstStyle>
            <a:defPPr algn="l">
              <a:defRPr sz="2250" b="1">
                <a:solidFill>
                  <a:srgbClr val="063A70"/>
                </a:solidFill>
                <a:latin typeface="Nimbus Sans"/>
                <a:ea typeface="Nimbus Sans"/>
                <a:cs typeface="Nimbus Sans"/>
              </a:defRPr>
            </a:defPPr>
          </a:lstStyle>
          <a:p>
            <a:pPr algn="l">
              <a:defRPr sz="2250" b="1">
                <a:solidFill>
                  <a:srgbClr val="063A70"/>
                </a:solidFill>
                <a:latin typeface="Nimbus Sans"/>
                <a:ea typeface="Nimbus Sans"/>
                <a:cs typeface="Nimbus Sans"/>
              </a:defRPr>
            </a:pPr>
            <a:endParaRPr lang="cs-CZ" sz="2250" b="1" dirty="0">
              <a:solidFill>
                <a:srgbClr val="063A70"/>
              </a:solidFill>
              <a:latin typeface="Nimbus Sans"/>
              <a:ea typeface="Nimbus Sans"/>
              <a:cs typeface="Nimbus Sans"/>
            </a:endParaRPr>
          </a:p>
          <a:p>
            <a:pPr algn="l">
              <a:defRPr sz="2250" b="1">
                <a:solidFill>
                  <a:srgbClr val="063A70"/>
                </a:solidFill>
                <a:latin typeface="Nimbus Sans"/>
                <a:ea typeface="Nimbus Sans"/>
                <a:cs typeface="Nimbus Sans"/>
              </a:defRPr>
            </a:pPr>
            <a:endParaRPr sz="2250" b="1" dirty="0">
              <a:solidFill>
                <a:srgbClr val="063A70"/>
              </a:solidFill>
              <a:latin typeface="Nimbus Sans"/>
              <a:ea typeface="Nimbus Sans"/>
              <a:cs typeface="Nimbus Sans"/>
            </a:endParaRPr>
          </a:p>
        </p:txBody>
      </p:sp>
      <p:sp>
        <p:nvSpPr>
          <p:cNvPr id="3" name="process-node-1">
            <a:extLst>
              <a:ext uri="{FF2B5EF4-FFF2-40B4-BE49-F238E27FC236}">
                <a16:creationId xmlns:a16="http://schemas.microsoft.com/office/drawing/2014/main" id="{23D3F077-A74E-C144-B55D-532B4F8D55FD}"/>
              </a:ext>
            </a:extLst>
          </p:cNvPr>
          <p:cNvSpPr>
            <a:spLocks noGrp="1"/>
          </p:cNvSpPr>
          <p:nvPr/>
        </p:nvSpPr>
        <p:spPr>
          <a:xfrm>
            <a:off x="180690" y="60150"/>
            <a:ext cx="756000" cy="756000"/>
          </a:xfrm>
          <a:prstGeom prst="ellipse">
            <a:avLst/>
          </a:prstGeom>
          <a:solidFill>
            <a:srgbClr val="EB1B1A"/>
          </a:solidFill>
          <a:ln w="28575">
            <a:solidFill>
              <a:srgbClr val="F7F9FB"/>
            </a:solidFill>
            <a:prstDash val="solid"/>
          </a:ln>
        </p:spPr>
        <p:txBody>
          <a:bodyPr lIns="0" tIns="0" rIns="0" bIns="0" anchor="ctr">
            <a:noAutofit/>
          </a:bodyPr>
          <a:lstStyle/>
          <a:p>
            <a:pPr algn="ctr">
              <a:defRPr sz="1050" b="1">
                <a:solidFill>
                  <a:srgbClr val="FFFFFF"/>
                </a:solidFill>
                <a:latin typeface="Nimbus Sans"/>
                <a:ea typeface="Nimbus Sans"/>
                <a:cs typeface="Nimbus Sans"/>
              </a:defRPr>
            </a:pPr>
            <a:r>
              <a:rPr lang="cs-CZ" sz="4000" b="1" dirty="0">
                <a:solidFill>
                  <a:srgbClr val="FFFFFF"/>
                </a:solidFill>
                <a:latin typeface="Nimbus Sans"/>
                <a:ea typeface="Nimbus Sans"/>
                <a:cs typeface="Nimbus Sans"/>
              </a:rPr>
              <a:t>10</a:t>
            </a:r>
            <a:endParaRPr sz="4000" b="1" dirty="0">
              <a:solidFill>
                <a:srgbClr val="FFFFFF"/>
              </a:solidFill>
              <a:latin typeface="Nimbus Sans"/>
              <a:ea typeface="Nimbus Sans"/>
              <a:cs typeface="Nimbus Sans"/>
            </a:endParaRPr>
          </a:p>
        </p:txBody>
      </p:sp>
      <p:pic>
        <p:nvPicPr>
          <p:cNvPr id="4" name="Obrázek 3">
            <a:extLst>
              <a:ext uri="{FF2B5EF4-FFF2-40B4-BE49-F238E27FC236}">
                <a16:creationId xmlns:a16="http://schemas.microsoft.com/office/drawing/2014/main" id="{EB77CEDC-30E7-5617-EE7F-4859781152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51229" y="909608"/>
            <a:ext cx="6505019" cy="5301426"/>
          </a:xfrm>
          <a:prstGeom prst="rect">
            <a:avLst/>
          </a:prstGeom>
        </p:spPr>
      </p:pic>
      <p:cxnSp>
        <p:nvCxnSpPr>
          <p:cNvPr id="6" name="Přímá spojnice se šipkou 5">
            <a:extLst>
              <a:ext uri="{FF2B5EF4-FFF2-40B4-BE49-F238E27FC236}">
                <a16:creationId xmlns:a16="http://schemas.microsoft.com/office/drawing/2014/main" id="{DF1383A8-03F4-245A-CE44-572B2DF44F94}"/>
              </a:ext>
            </a:extLst>
          </p:cNvPr>
          <p:cNvCxnSpPr/>
          <p:nvPr/>
        </p:nvCxnSpPr>
        <p:spPr>
          <a:xfrm flipH="1">
            <a:off x="4613138" y="2870200"/>
            <a:ext cx="1295400" cy="0"/>
          </a:xfrm>
          <a:prstGeom prst="straightConnector1">
            <a:avLst/>
          </a:prstGeom>
          <a:ln w="76200">
            <a:solidFill>
              <a:srgbClr val="F98302"/>
            </a:solidFill>
            <a:tailEnd type="triangle"/>
          </a:ln>
        </p:spPr>
        <p:style>
          <a:lnRef idx="2">
            <a:schemeClr val="accent1"/>
          </a:lnRef>
          <a:fillRef idx="0">
            <a:schemeClr val="accent1"/>
          </a:fillRef>
          <a:effectRef idx="1">
            <a:schemeClr val="accent1"/>
          </a:effectRef>
          <a:fontRef idx="minor">
            <a:schemeClr val="tx1"/>
          </a:fontRef>
        </p:style>
      </p:cxnSp>
      <p:sp>
        <p:nvSpPr>
          <p:cNvPr id="10" name="iss-photo-label-38">
            <a:extLst>
              <a:ext uri="{FF2B5EF4-FFF2-40B4-BE49-F238E27FC236}">
                <a16:creationId xmlns:a16="http://schemas.microsoft.com/office/drawing/2014/main" id="{320C60F7-50EA-CF88-9C2C-CA68D7757F57}"/>
              </a:ext>
            </a:extLst>
          </p:cNvPr>
          <p:cNvSpPr>
            <a:spLocks noGrp="1"/>
          </p:cNvSpPr>
          <p:nvPr/>
        </p:nvSpPr>
        <p:spPr>
          <a:xfrm>
            <a:off x="1371600" y="2968152"/>
            <a:ext cx="3719159" cy="399114"/>
          </a:xfrm>
          <a:prstGeom prst="rect">
            <a:avLst/>
          </a:prstGeom>
          <a:solidFill>
            <a:schemeClr val="bg1"/>
          </a:solidFill>
          <a:ln w="0">
            <a:noFill/>
            <a:prstDash val="solid"/>
          </a:ln>
        </p:spPr>
        <p:txBody>
          <a:bodyPr wrap="square" lIns="0" tIns="0" rIns="0" bIns="0" anchor="t">
            <a:noAutofit/>
          </a:bodyPr>
          <a:lstStyle>
            <a:defPPr algn="l">
              <a:defRPr sz="1800" b="1">
                <a:solidFill>
                  <a:srgbClr val="063A70"/>
                </a:solidFill>
                <a:latin typeface="Nimbus Sans"/>
                <a:ea typeface="Nimbus Sans"/>
                <a:cs typeface="Nimbus Sans"/>
              </a:defRPr>
            </a:defPPr>
          </a:lstStyle>
          <a:p>
            <a:pPr algn="l">
              <a:defRPr sz="1800" b="1">
                <a:solidFill>
                  <a:srgbClr val="063A70"/>
                </a:solidFill>
                <a:latin typeface="Nimbus Sans"/>
                <a:ea typeface="Nimbus Sans"/>
                <a:cs typeface="Nimbus Sans"/>
              </a:defRPr>
            </a:pPr>
            <a:r>
              <a:rPr lang="cs-CZ" sz="2400" b="1" dirty="0">
                <a:solidFill>
                  <a:srgbClr val="F98302"/>
                </a:solidFill>
                <a:latin typeface="Nimbus Sans"/>
                <a:ea typeface="Nimbus Sans"/>
                <a:cs typeface="Nimbus Sans"/>
              </a:rPr>
              <a:t>Korigovaný injekční tlak HPT</a:t>
            </a:r>
            <a:endParaRPr sz="2400" b="1" dirty="0">
              <a:solidFill>
                <a:srgbClr val="F98302"/>
              </a:solidFill>
              <a:latin typeface="Nimbus Sans"/>
              <a:ea typeface="Nimbus Sans"/>
              <a:cs typeface="Nimbus Sans"/>
            </a:endParaRPr>
          </a:p>
        </p:txBody>
      </p:sp>
      <p:sp>
        <p:nvSpPr>
          <p:cNvPr id="14" name="iss-photo-label-38">
            <a:extLst>
              <a:ext uri="{FF2B5EF4-FFF2-40B4-BE49-F238E27FC236}">
                <a16:creationId xmlns:a16="http://schemas.microsoft.com/office/drawing/2014/main" id="{8F8D6F27-01E5-F654-512B-C7DB0DEAFA45}"/>
              </a:ext>
            </a:extLst>
          </p:cNvPr>
          <p:cNvSpPr>
            <a:spLocks noGrp="1"/>
          </p:cNvSpPr>
          <p:nvPr/>
        </p:nvSpPr>
        <p:spPr>
          <a:xfrm>
            <a:off x="2610789" y="4425177"/>
            <a:ext cx="2479969" cy="399115"/>
          </a:xfrm>
          <a:prstGeom prst="rect">
            <a:avLst/>
          </a:prstGeom>
          <a:solidFill>
            <a:schemeClr val="bg1"/>
          </a:solidFill>
          <a:ln w="0">
            <a:noFill/>
            <a:prstDash val="solid"/>
          </a:ln>
        </p:spPr>
        <p:txBody>
          <a:bodyPr wrap="square" lIns="0" tIns="0" rIns="0" bIns="0" anchor="t">
            <a:noAutofit/>
          </a:bodyPr>
          <a:lstStyle>
            <a:defPPr algn="l">
              <a:defRPr sz="1800" b="1">
                <a:solidFill>
                  <a:srgbClr val="063A70"/>
                </a:solidFill>
                <a:latin typeface="Nimbus Sans"/>
                <a:ea typeface="Nimbus Sans"/>
                <a:cs typeface="Nimbus Sans"/>
              </a:defRPr>
            </a:defPPr>
          </a:lstStyle>
          <a:p>
            <a:pPr algn="l">
              <a:defRPr sz="1800" b="1">
                <a:solidFill>
                  <a:srgbClr val="063A70"/>
                </a:solidFill>
                <a:latin typeface="Nimbus Sans"/>
                <a:ea typeface="Nimbus Sans"/>
                <a:cs typeface="Nimbus Sans"/>
              </a:defRPr>
            </a:pPr>
            <a:r>
              <a:rPr lang="cs-CZ" sz="2400" b="1" dirty="0">
                <a:solidFill>
                  <a:srgbClr val="F98302"/>
                </a:solidFill>
                <a:latin typeface="Nimbus Sans"/>
                <a:ea typeface="Nimbus Sans"/>
                <a:cs typeface="Nimbus Sans"/>
              </a:rPr>
              <a:t>Propustná poloha</a:t>
            </a:r>
            <a:endParaRPr sz="2400" b="1" dirty="0">
              <a:solidFill>
                <a:srgbClr val="F98302"/>
              </a:solidFill>
              <a:latin typeface="Nimbus Sans"/>
              <a:ea typeface="Nimbus Sans"/>
              <a:cs typeface="Nimbus Sans"/>
            </a:endParaRPr>
          </a:p>
        </p:txBody>
      </p:sp>
      <p:cxnSp>
        <p:nvCxnSpPr>
          <p:cNvPr id="15" name="Přímá spojnice se šipkou 14">
            <a:extLst>
              <a:ext uri="{FF2B5EF4-FFF2-40B4-BE49-F238E27FC236}">
                <a16:creationId xmlns:a16="http://schemas.microsoft.com/office/drawing/2014/main" id="{CB6EB41F-447E-4747-9399-1CA65C633C75}"/>
              </a:ext>
            </a:extLst>
          </p:cNvPr>
          <p:cNvCxnSpPr>
            <a:cxnSpLocks/>
          </p:cNvCxnSpPr>
          <p:nvPr/>
        </p:nvCxnSpPr>
        <p:spPr>
          <a:xfrm>
            <a:off x="4985781" y="4577572"/>
            <a:ext cx="644662" cy="257990"/>
          </a:xfrm>
          <a:prstGeom prst="straightConnector1">
            <a:avLst/>
          </a:prstGeom>
          <a:ln w="76200">
            <a:solidFill>
              <a:srgbClr val="F98302"/>
            </a:solidFill>
            <a:tailEnd type="triangle"/>
          </a:ln>
        </p:spPr>
        <p:style>
          <a:lnRef idx="2">
            <a:schemeClr val="accent1"/>
          </a:lnRef>
          <a:fillRef idx="0">
            <a:schemeClr val="accent1"/>
          </a:fillRef>
          <a:effectRef idx="1">
            <a:schemeClr val="accent1"/>
          </a:effectRef>
          <a:fontRef idx="minor">
            <a:schemeClr val="tx1"/>
          </a:fontRef>
        </p:style>
      </p:cxnSp>
      <p:cxnSp>
        <p:nvCxnSpPr>
          <p:cNvPr id="20" name="Přímá spojnice se šipkou 19">
            <a:extLst>
              <a:ext uri="{FF2B5EF4-FFF2-40B4-BE49-F238E27FC236}">
                <a16:creationId xmlns:a16="http://schemas.microsoft.com/office/drawing/2014/main" id="{A5252CFC-1E46-7E0C-5048-B6D32EE660A8}"/>
              </a:ext>
            </a:extLst>
          </p:cNvPr>
          <p:cNvCxnSpPr>
            <a:cxnSpLocks/>
          </p:cNvCxnSpPr>
          <p:nvPr/>
        </p:nvCxnSpPr>
        <p:spPr>
          <a:xfrm>
            <a:off x="5908538" y="4824292"/>
            <a:ext cx="593862" cy="11270"/>
          </a:xfrm>
          <a:prstGeom prst="straightConnector1">
            <a:avLst/>
          </a:prstGeom>
          <a:ln w="127000">
            <a:solidFill>
              <a:srgbClr val="EB1B1A"/>
            </a:solidFill>
            <a:tailEnd type="triangle"/>
          </a:ln>
        </p:spPr>
        <p:style>
          <a:lnRef idx="2">
            <a:schemeClr val="accent1"/>
          </a:lnRef>
          <a:fillRef idx="0">
            <a:schemeClr val="accent1"/>
          </a:fillRef>
          <a:effectRef idx="1">
            <a:schemeClr val="accent1"/>
          </a:effectRef>
          <a:fontRef idx="minor">
            <a:schemeClr val="tx1"/>
          </a:fontRef>
        </p:style>
      </p:cxnSp>
      <p:sp>
        <p:nvSpPr>
          <p:cNvPr id="25" name="iss-photo-label-38">
            <a:extLst>
              <a:ext uri="{FF2B5EF4-FFF2-40B4-BE49-F238E27FC236}">
                <a16:creationId xmlns:a16="http://schemas.microsoft.com/office/drawing/2014/main" id="{FF5D66BF-2406-DD7C-C1DA-0C7EFA779927}"/>
              </a:ext>
            </a:extLst>
          </p:cNvPr>
          <p:cNvSpPr>
            <a:spLocks noGrp="1"/>
          </p:cNvSpPr>
          <p:nvPr/>
        </p:nvSpPr>
        <p:spPr>
          <a:xfrm>
            <a:off x="6502400" y="4992842"/>
            <a:ext cx="4419600" cy="365303"/>
          </a:xfrm>
          <a:prstGeom prst="rect">
            <a:avLst/>
          </a:prstGeom>
          <a:solidFill>
            <a:schemeClr val="bg1"/>
          </a:solidFill>
          <a:ln w="0">
            <a:noFill/>
            <a:prstDash val="solid"/>
          </a:ln>
        </p:spPr>
        <p:txBody>
          <a:bodyPr wrap="square" lIns="0" tIns="0" rIns="0" bIns="0" anchor="t">
            <a:noAutofit/>
          </a:bodyPr>
          <a:lstStyle>
            <a:defPPr algn="l">
              <a:defRPr sz="1800" b="1">
                <a:solidFill>
                  <a:srgbClr val="063A70"/>
                </a:solidFill>
                <a:latin typeface="Nimbus Sans"/>
                <a:ea typeface="Nimbus Sans"/>
                <a:cs typeface="Nimbus Sans"/>
              </a:defRPr>
            </a:defPPr>
          </a:lstStyle>
          <a:p>
            <a:pPr algn="l">
              <a:defRPr sz="1800" b="1">
                <a:solidFill>
                  <a:srgbClr val="063A70"/>
                </a:solidFill>
                <a:latin typeface="Nimbus Sans"/>
                <a:ea typeface="Nimbus Sans"/>
                <a:cs typeface="Nimbus Sans"/>
              </a:defRPr>
            </a:pPr>
            <a:r>
              <a:rPr lang="cs-CZ" sz="2400" b="1" dirty="0">
                <a:solidFill>
                  <a:srgbClr val="FF0000"/>
                </a:solidFill>
                <a:latin typeface="Nimbus Sans"/>
                <a:ea typeface="Nimbus Sans"/>
                <a:cs typeface="Nimbus Sans"/>
              </a:rPr>
              <a:t>Navazující cílená injektáž</a:t>
            </a:r>
            <a:endParaRPr sz="2400" b="1" dirty="0">
              <a:solidFill>
                <a:srgbClr val="FF0000"/>
              </a:solidFill>
              <a:latin typeface="Nimbus Sans"/>
              <a:ea typeface="Nimbus Sans"/>
              <a:cs typeface="Nimbus Sans"/>
            </a:endParaRPr>
          </a:p>
        </p:txBody>
      </p:sp>
      <p:sp>
        <p:nvSpPr>
          <p:cNvPr id="27" name="Obdélník 26">
            <a:extLst>
              <a:ext uri="{FF2B5EF4-FFF2-40B4-BE49-F238E27FC236}">
                <a16:creationId xmlns:a16="http://schemas.microsoft.com/office/drawing/2014/main" id="{2507AC01-05D5-C624-FC5F-C8DC557F6DEB}"/>
              </a:ext>
            </a:extLst>
          </p:cNvPr>
          <p:cNvSpPr/>
          <p:nvPr/>
        </p:nvSpPr>
        <p:spPr>
          <a:xfrm>
            <a:off x="0" y="6328132"/>
            <a:ext cx="12192000" cy="529868"/>
          </a:xfrm>
          <a:prstGeom prst="rect">
            <a:avLst/>
          </a:prstGeom>
          <a:solidFill>
            <a:srgbClr val="0056B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cs-CZ" b="1" dirty="0">
                <a:latin typeface="Nimbus Sans"/>
                <a:ea typeface="Nimbus Sans"/>
                <a:cs typeface="Nimbus Sans"/>
              </a:rPr>
              <a:t>Ing. Ondřej Lhotský, Ph.D. </a:t>
            </a:r>
            <a:r>
              <a:rPr lang="cs-CZ" dirty="0">
                <a:latin typeface="Nimbus Sans"/>
                <a:ea typeface="Nimbus Sans"/>
                <a:cs typeface="Nimbus Sans"/>
              </a:rPr>
              <a:t>ondrej.lhotsky@dekonta.cz</a:t>
            </a:r>
            <a:r>
              <a:rPr lang="cs-CZ" b="1" dirty="0">
                <a:latin typeface="Nimbus Sans"/>
                <a:ea typeface="Nimbus Sans"/>
                <a:cs typeface="Nimbus Sans"/>
              </a:rPr>
              <a:t> </a:t>
            </a:r>
            <a:endParaRPr lang="cs-CZ" dirty="0"/>
          </a:p>
        </p:txBody>
      </p:sp>
      <p:pic>
        <p:nvPicPr>
          <p:cNvPr id="29" name="Obrázek 28">
            <a:extLst>
              <a:ext uri="{FF2B5EF4-FFF2-40B4-BE49-F238E27FC236}">
                <a16:creationId xmlns:a16="http://schemas.microsoft.com/office/drawing/2014/main" id="{94C8D0EF-81C9-588C-2FF2-97CA635B5D9E}"/>
              </a:ext>
            </a:extLst>
          </p:cNvPr>
          <p:cNvPicPr>
            <a:picLocks noChangeAspect="1"/>
          </p:cNvPicPr>
          <p:nvPr/>
        </p:nvPicPr>
        <p:blipFill>
          <a:blip r:embed="rId5"/>
          <a:stretch>
            <a:fillRect/>
          </a:stretch>
        </p:blipFill>
        <p:spPr>
          <a:xfrm>
            <a:off x="110989" y="6328132"/>
            <a:ext cx="1534226" cy="514960"/>
          </a:xfrm>
          <a:prstGeom prst="rect">
            <a:avLst/>
          </a:prstGeom>
        </p:spPr>
      </p:pic>
    </p:spTree>
    <p:extLst>
      <p:ext uri="{BB962C8B-B14F-4D97-AF65-F5344CB8AC3E}">
        <p14:creationId xmlns:p14="http://schemas.microsoft.com/office/powerpoint/2010/main" val="4225475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5E90B-E35D-8D63-FAB7-BAC2BABDB223}"/>
            </a:ext>
          </a:extLst>
        </p:cNvPr>
        <p:cNvGrpSpPr/>
        <p:nvPr/>
      </p:nvGrpSpPr>
      <p:grpSpPr>
        <a:xfrm>
          <a:off x="0" y="0"/>
          <a:ext cx="0" cy="0"/>
          <a:chOff x="0" y="0"/>
          <a:chExt cx="0" cy="0"/>
        </a:xfrm>
      </p:grpSpPr>
      <p:pic>
        <p:nvPicPr>
          <p:cNvPr id="13" name="Obrázek 12">
            <a:extLst>
              <a:ext uri="{FF2B5EF4-FFF2-40B4-BE49-F238E27FC236}">
                <a16:creationId xmlns:a16="http://schemas.microsoft.com/office/drawing/2014/main" id="{82354017-21E3-CD4A-3FA3-CFE9602632EB}"/>
              </a:ext>
            </a:extLst>
          </p:cNvPr>
          <p:cNvPicPr>
            <a:picLocks noChangeAspect="1"/>
          </p:cNvPicPr>
          <p:nvPr/>
        </p:nvPicPr>
        <p:blipFill>
          <a:blip r:embed="rId3"/>
          <a:stretch>
            <a:fillRect/>
          </a:stretch>
        </p:blipFill>
        <p:spPr>
          <a:xfrm rot="5400000">
            <a:off x="8535748" y="3189048"/>
            <a:ext cx="6858000" cy="479904"/>
          </a:xfrm>
          <a:prstGeom prst="rect">
            <a:avLst/>
          </a:prstGeom>
        </p:spPr>
      </p:pic>
      <p:sp>
        <p:nvSpPr>
          <p:cNvPr id="500" name="iss-text-128">
            <a:extLst>
              <a:ext uri="{FF2B5EF4-FFF2-40B4-BE49-F238E27FC236}">
                <a16:creationId xmlns:a16="http://schemas.microsoft.com/office/drawing/2014/main" id="{5388939B-5F12-21DA-A183-C2FE12905D7A}"/>
              </a:ext>
            </a:extLst>
          </p:cNvPr>
          <p:cNvSpPr>
            <a:spLocks noGrp="1"/>
          </p:cNvSpPr>
          <p:nvPr/>
        </p:nvSpPr>
        <p:spPr>
          <a:xfrm>
            <a:off x="1183861" y="121278"/>
            <a:ext cx="10001250" cy="628650"/>
          </a:xfrm>
          <a:prstGeom prst="rect">
            <a:avLst/>
          </a:prstGeom>
          <a:noFill/>
          <a:ln w="0">
            <a:noFill/>
            <a:prstDash val="solid"/>
          </a:ln>
        </p:spPr>
        <p:txBody>
          <a:bodyPr wrap="square" lIns="0" tIns="0" rIns="0" bIns="0" anchor="ctr">
            <a:noAutofit/>
          </a:bodyPr>
          <a:lstStyle>
            <a:defPPr algn="l">
              <a:defRPr sz="3225" b="1">
                <a:solidFill>
                  <a:srgbClr val="063A70"/>
                </a:solidFill>
                <a:latin typeface="Nimbus Sans"/>
                <a:ea typeface="Nimbus Sans"/>
                <a:cs typeface="Nimbus Sans"/>
              </a:defRPr>
            </a:defPPr>
          </a:lstStyle>
          <a:p>
            <a:pPr algn="l">
              <a:defRPr sz="3225" b="1">
                <a:solidFill>
                  <a:srgbClr val="063A70"/>
                </a:solidFill>
                <a:latin typeface="Nimbus Sans"/>
                <a:ea typeface="Nimbus Sans"/>
                <a:cs typeface="Nimbus Sans"/>
              </a:defRPr>
            </a:pPr>
            <a:r>
              <a:rPr lang="cs-CZ" sz="3225" b="1" dirty="0">
                <a:solidFill>
                  <a:srgbClr val="063A70"/>
                </a:solidFill>
                <a:latin typeface="Nimbus Sans"/>
                <a:ea typeface="Nimbus Sans"/>
                <a:cs typeface="Nimbus Sans"/>
              </a:rPr>
              <a:t>Doplňkové metody</a:t>
            </a:r>
          </a:p>
        </p:txBody>
      </p:sp>
      <p:sp>
        <p:nvSpPr>
          <p:cNvPr id="7" name="iss-text-167">
            <a:extLst>
              <a:ext uri="{FF2B5EF4-FFF2-40B4-BE49-F238E27FC236}">
                <a16:creationId xmlns:a16="http://schemas.microsoft.com/office/drawing/2014/main" id="{B8BF4FC5-3DFA-ED96-8E42-A1AB8DD048B9}"/>
              </a:ext>
            </a:extLst>
          </p:cNvPr>
          <p:cNvSpPr>
            <a:spLocks noGrp="1"/>
          </p:cNvSpPr>
          <p:nvPr/>
        </p:nvSpPr>
        <p:spPr>
          <a:xfrm>
            <a:off x="110990" y="1499855"/>
            <a:ext cx="11874182" cy="3834145"/>
          </a:xfrm>
          <a:prstGeom prst="rect">
            <a:avLst/>
          </a:prstGeom>
          <a:noFill/>
          <a:ln w="0">
            <a:noFill/>
            <a:prstDash val="solid"/>
          </a:ln>
        </p:spPr>
        <p:txBody>
          <a:bodyPr wrap="square" lIns="0" tIns="0" rIns="0" bIns="0" anchor="t">
            <a:noAutofit/>
          </a:bodyPr>
          <a:lstStyle>
            <a:defPPr algn="l">
              <a:defRPr sz="2250" b="1">
                <a:solidFill>
                  <a:srgbClr val="063A70"/>
                </a:solidFill>
                <a:latin typeface="Nimbus Sans"/>
                <a:ea typeface="Nimbus Sans"/>
                <a:cs typeface="Nimbus Sans"/>
              </a:defRPr>
            </a:defPPr>
          </a:lstStyle>
          <a:p>
            <a:pPr algn="l">
              <a:defRPr sz="2250" b="1">
                <a:solidFill>
                  <a:srgbClr val="063A70"/>
                </a:solidFill>
                <a:latin typeface="Nimbus Sans"/>
                <a:ea typeface="Nimbus Sans"/>
                <a:cs typeface="Nimbus Sans"/>
              </a:defRPr>
            </a:pPr>
            <a:endParaRPr lang="cs-CZ" sz="2250" b="1" dirty="0">
              <a:solidFill>
                <a:srgbClr val="063A70"/>
              </a:solidFill>
              <a:latin typeface="Nimbus Sans"/>
              <a:ea typeface="Nimbus Sans"/>
              <a:cs typeface="Nimbus Sans"/>
            </a:endParaRPr>
          </a:p>
          <a:p>
            <a:pPr algn="l">
              <a:defRPr sz="2250" b="1">
                <a:solidFill>
                  <a:srgbClr val="063A70"/>
                </a:solidFill>
                <a:latin typeface="Nimbus Sans"/>
                <a:ea typeface="Nimbus Sans"/>
                <a:cs typeface="Nimbus Sans"/>
              </a:defRPr>
            </a:pPr>
            <a:endParaRPr sz="2250" b="1" dirty="0">
              <a:solidFill>
                <a:srgbClr val="063A70"/>
              </a:solidFill>
              <a:latin typeface="Nimbus Sans"/>
              <a:ea typeface="Nimbus Sans"/>
              <a:cs typeface="Nimbus Sans"/>
            </a:endParaRPr>
          </a:p>
        </p:txBody>
      </p:sp>
      <p:sp>
        <p:nvSpPr>
          <p:cNvPr id="12" name="TextovéPole 11">
            <a:extLst>
              <a:ext uri="{FF2B5EF4-FFF2-40B4-BE49-F238E27FC236}">
                <a16:creationId xmlns:a16="http://schemas.microsoft.com/office/drawing/2014/main" id="{0CE1D9FE-36AC-FFC0-5A97-3AE379A9B5E2}"/>
              </a:ext>
            </a:extLst>
          </p:cNvPr>
          <p:cNvSpPr txBox="1"/>
          <p:nvPr/>
        </p:nvSpPr>
        <p:spPr>
          <a:xfrm>
            <a:off x="2702960" y="882646"/>
            <a:ext cx="3481525" cy="2492990"/>
          </a:xfrm>
          <a:prstGeom prst="rect">
            <a:avLst/>
          </a:prstGeom>
          <a:noFill/>
        </p:spPr>
        <p:txBody>
          <a:bodyPr wrap="square">
            <a:spAutoFit/>
          </a:bodyPr>
          <a:lstStyle/>
          <a:p>
            <a:pPr marL="342900" indent="-342900">
              <a:buFont typeface="Arial" panose="020B0604020202020204" pitchFamily="34" charset="0"/>
              <a:buChar char="•"/>
            </a:pPr>
            <a:r>
              <a:rPr lang="cs-CZ" sz="2600" dirty="0">
                <a:solidFill>
                  <a:srgbClr val="063A70"/>
                </a:solidFill>
                <a:latin typeface="Nimbus Sans"/>
              </a:rPr>
              <a:t>Odběr jader materiálů z hráze do 1,5 palce plastového pouzdra, popis geologie a zrnitostní analýzy atd.</a:t>
            </a:r>
          </a:p>
        </p:txBody>
      </p:sp>
      <p:sp>
        <p:nvSpPr>
          <p:cNvPr id="3" name="process-node-1">
            <a:extLst>
              <a:ext uri="{FF2B5EF4-FFF2-40B4-BE49-F238E27FC236}">
                <a16:creationId xmlns:a16="http://schemas.microsoft.com/office/drawing/2014/main" id="{14EA6027-124D-E6A8-B2BB-32AC47978E5D}"/>
              </a:ext>
            </a:extLst>
          </p:cNvPr>
          <p:cNvSpPr>
            <a:spLocks noGrp="1"/>
          </p:cNvSpPr>
          <p:nvPr/>
        </p:nvSpPr>
        <p:spPr>
          <a:xfrm>
            <a:off x="180690" y="60150"/>
            <a:ext cx="756000" cy="756000"/>
          </a:xfrm>
          <a:prstGeom prst="ellipse">
            <a:avLst/>
          </a:prstGeom>
          <a:solidFill>
            <a:srgbClr val="01A7A3"/>
          </a:solidFill>
          <a:ln w="28575">
            <a:solidFill>
              <a:srgbClr val="F7F9FB"/>
            </a:solidFill>
            <a:prstDash val="solid"/>
          </a:ln>
        </p:spPr>
        <p:txBody>
          <a:bodyPr lIns="0" tIns="0" rIns="0" bIns="0" anchor="ctr">
            <a:noAutofit/>
          </a:bodyPr>
          <a:lstStyle/>
          <a:p>
            <a:pPr algn="ctr">
              <a:defRPr sz="1050" b="1">
                <a:solidFill>
                  <a:srgbClr val="FFFFFF"/>
                </a:solidFill>
                <a:latin typeface="Nimbus Sans"/>
                <a:ea typeface="Nimbus Sans"/>
                <a:cs typeface="Nimbus Sans"/>
              </a:defRPr>
            </a:pPr>
            <a:r>
              <a:rPr lang="cs-CZ" sz="4000" b="1" dirty="0">
                <a:solidFill>
                  <a:srgbClr val="FFFFFF"/>
                </a:solidFill>
                <a:latin typeface="Nimbus Sans"/>
                <a:ea typeface="Nimbus Sans"/>
                <a:cs typeface="Nimbus Sans"/>
              </a:rPr>
              <a:t>11</a:t>
            </a:r>
            <a:endParaRPr sz="4000" b="1" dirty="0">
              <a:solidFill>
                <a:srgbClr val="FFFFFF"/>
              </a:solidFill>
              <a:latin typeface="Nimbus Sans"/>
              <a:ea typeface="Nimbus Sans"/>
              <a:cs typeface="Nimbus Sans"/>
            </a:endParaRPr>
          </a:p>
        </p:txBody>
      </p:sp>
      <p:pic>
        <p:nvPicPr>
          <p:cNvPr id="4" name="Picture 2" descr="Geoprobe &amp; Soil Sampling Services: Soil Core &amp; Push Tube Sampling - Legion  Drilling">
            <a:extLst>
              <a:ext uri="{FF2B5EF4-FFF2-40B4-BE49-F238E27FC236}">
                <a16:creationId xmlns:a16="http://schemas.microsoft.com/office/drawing/2014/main" id="{7261B7C5-41E2-79CE-61B9-A9CCC26E68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9324" y="734332"/>
            <a:ext cx="2376264" cy="248378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Pre Packed Well Screens | Geoprobe® Monitoring Well">
            <a:extLst>
              <a:ext uri="{FF2B5EF4-FFF2-40B4-BE49-F238E27FC236}">
                <a16:creationId xmlns:a16="http://schemas.microsoft.com/office/drawing/2014/main" id="{CDD2C5D9-6F2A-E028-A856-EA33B09260C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989" y="3350830"/>
            <a:ext cx="2488211" cy="2905641"/>
          </a:xfrm>
          <a:prstGeom prst="rect">
            <a:avLst/>
          </a:prstGeom>
          <a:noFill/>
          <a:extLst>
            <a:ext uri="{909E8E84-426E-40DD-AFC4-6F175D3DCCD1}">
              <a14:hiddenFill xmlns:a14="http://schemas.microsoft.com/office/drawing/2010/main">
                <a:solidFill>
                  <a:srgbClr val="FFFFFF"/>
                </a:solidFill>
              </a14:hiddenFill>
            </a:ext>
          </a:extLst>
        </p:spPr>
      </p:pic>
      <p:sp>
        <p:nvSpPr>
          <p:cNvPr id="14" name="Obdélník 13">
            <a:extLst>
              <a:ext uri="{FF2B5EF4-FFF2-40B4-BE49-F238E27FC236}">
                <a16:creationId xmlns:a16="http://schemas.microsoft.com/office/drawing/2014/main" id="{42A5A778-322B-D41E-501A-D03B50C559B4}"/>
              </a:ext>
            </a:extLst>
          </p:cNvPr>
          <p:cNvSpPr/>
          <p:nvPr/>
        </p:nvSpPr>
        <p:spPr>
          <a:xfrm>
            <a:off x="0" y="6328132"/>
            <a:ext cx="12192000" cy="529868"/>
          </a:xfrm>
          <a:prstGeom prst="rect">
            <a:avLst/>
          </a:prstGeom>
          <a:solidFill>
            <a:srgbClr val="0056B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cs-CZ" b="1" dirty="0">
                <a:latin typeface="Nimbus Sans"/>
                <a:ea typeface="Nimbus Sans"/>
                <a:cs typeface="Nimbus Sans"/>
              </a:rPr>
              <a:t>Ing. Ondřej Lhotský, Ph.D. </a:t>
            </a:r>
            <a:r>
              <a:rPr lang="cs-CZ" dirty="0">
                <a:latin typeface="Nimbus Sans"/>
                <a:ea typeface="Nimbus Sans"/>
                <a:cs typeface="Nimbus Sans"/>
              </a:rPr>
              <a:t>ondrej.lhotsky@dekonta.cz</a:t>
            </a:r>
            <a:r>
              <a:rPr lang="cs-CZ" b="1" dirty="0">
                <a:latin typeface="Nimbus Sans"/>
                <a:ea typeface="Nimbus Sans"/>
                <a:cs typeface="Nimbus Sans"/>
              </a:rPr>
              <a:t> </a:t>
            </a:r>
            <a:endParaRPr lang="cs-CZ" dirty="0"/>
          </a:p>
        </p:txBody>
      </p:sp>
      <p:pic>
        <p:nvPicPr>
          <p:cNvPr id="18" name="Obrázek 17">
            <a:extLst>
              <a:ext uri="{FF2B5EF4-FFF2-40B4-BE49-F238E27FC236}">
                <a16:creationId xmlns:a16="http://schemas.microsoft.com/office/drawing/2014/main" id="{59E37251-CFBF-63EB-B84A-BE4C09E83D41}"/>
              </a:ext>
            </a:extLst>
          </p:cNvPr>
          <p:cNvPicPr>
            <a:picLocks noChangeAspect="1"/>
          </p:cNvPicPr>
          <p:nvPr/>
        </p:nvPicPr>
        <p:blipFill>
          <a:blip r:embed="rId6"/>
          <a:stretch>
            <a:fillRect/>
          </a:stretch>
        </p:blipFill>
        <p:spPr>
          <a:xfrm>
            <a:off x="110989" y="6328132"/>
            <a:ext cx="1534226" cy="514960"/>
          </a:xfrm>
          <a:prstGeom prst="rect">
            <a:avLst/>
          </a:prstGeom>
        </p:spPr>
      </p:pic>
      <p:sp>
        <p:nvSpPr>
          <p:cNvPr id="20" name="TextovéPole 19">
            <a:extLst>
              <a:ext uri="{FF2B5EF4-FFF2-40B4-BE49-F238E27FC236}">
                <a16:creationId xmlns:a16="http://schemas.microsoft.com/office/drawing/2014/main" id="{AEE12A16-89D1-6D98-57EF-3CA6BF146585}"/>
              </a:ext>
            </a:extLst>
          </p:cNvPr>
          <p:cNvSpPr txBox="1"/>
          <p:nvPr/>
        </p:nvSpPr>
        <p:spPr>
          <a:xfrm>
            <a:off x="2702961" y="3702424"/>
            <a:ext cx="3481525" cy="2492990"/>
          </a:xfrm>
          <a:prstGeom prst="rect">
            <a:avLst/>
          </a:prstGeom>
          <a:noFill/>
        </p:spPr>
        <p:txBody>
          <a:bodyPr wrap="square">
            <a:spAutoFit/>
          </a:bodyPr>
          <a:lstStyle/>
          <a:p>
            <a:pPr marL="342900" indent="-342900">
              <a:buFont typeface="Arial" panose="020B0604020202020204" pitchFamily="34" charset="0"/>
              <a:buChar char="•"/>
            </a:pPr>
            <a:r>
              <a:rPr lang="cs-CZ" sz="2600" dirty="0">
                <a:solidFill>
                  <a:srgbClr val="063A70"/>
                </a:solidFill>
                <a:latin typeface="Nimbus Sans"/>
              </a:rPr>
              <a:t>Instalace úzkoprofilových sond pro sledování </a:t>
            </a:r>
            <a:r>
              <a:rPr lang="cs-CZ" sz="2600" dirty="0" err="1">
                <a:solidFill>
                  <a:srgbClr val="063A70"/>
                </a:solidFill>
                <a:latin typeface="Nimbus Sans"/>
              </a:rPr>
              <a:t>h.p.v</a:t>
            </a:r>
            <a:r>
              <a:rPr lang="cs-CZ" sz="2600" dirty="0">
                <a:solidFill>
                  <a:srgbClr val="063A70"/>
                </a:solidFill>
                <a:latin typeface="Nimbus Sans"/>
              </a:rPr>
              <a:t>. a provedení vsakovacích a stopovacích testů</a:t>
            </a:r>
          </a:p>
        </p:txBody>
      </p:sp>
      <p:pic>
        <p:nvPicPr>
          <p:cNvPr id="24" name="Obrázek 23">
            <a:extLst>
              <a:ext uri="{FF2B5EF4-FFF2-40B4-BE49-F238E27FC236}">
                <a16:creationId xmlns:a16="http://schemas.microsoft.com/office/drawing/2014/main" id="{435D512E-8A9C-07DA-6888-51B503371EAA}"/>
              </a:ext>
            </a:extLst>
          </p:cNvPr>
          <p:cNvPicPr>
            <a:picLocks noChangeAspect="1"/>
          </p:cNvPicPr>
          <p:nvPr/>
        </p:nvPicPr>
        <p:blipFill>
          <a:blip r:embed="rId7"/>
          <a:stretch>
            <a:fillRect/>
          </a:stretch>
        </p:blipFill>
        <p:spPr>
          <a:xfrm>
            <a:off x="6202029" y="121278"/>
            <a:ext cx="2873923" cy="6299200"/>
          </a:xfrm>
          <a:prstGeom prst="rect">
            <a:avLst/>
          </a:prstGeom>
        </p:spPr>
      </p:pic>
      <p:sp>
        <p:nvSpPr>
          <p:cNvPr id="26" name="TextovéPole 25">
            <a:extLst>
              <a:ext uri="{FF2B5EF4-FFF2-40B4-BE49-F238E27FC236}">
                <a16:creationId xmlns:a16="http://schemas.microsoft.com/office/drawing/2014/main" id="{7807F4F9-FE0B-2C1B-12B9-8E6BCF8FF59C}"/>
              </a:ext>
            </a:extLst>
          </p:cNvPr>
          <p:cNvSpPr txBox="1"/>
          <p:nvPr/>
        </p:nvSpPr>
        <p:spPr>
          <a:xfrm>
            <a:off x="9093495" y="1337528"/>
            <a:ext cx="2681464" cy="4493538"/>
          </a:xfrm>
          <a:prstGeom prst="rect">
            <a:avLst/>
          </a:prstGeom>
          <a:noFill/>
        </p:spPr>
        <p:txBody>
          <a:bodyPr wrap="square">
            <a:spAutoFit/>
          </a:bodyPr>
          <a:lstStyle/>
          <a:p>
            <a:pPr marL="342900" indent="-342900">
              <a:buFont typeface="Arial" panose="020B0604020202020204" pitchFamily="34" charset="0"/>
              <a:buChar char="•"/>
            </a:pPr>
            <a:r>
              <a:rPr lang="cs-CZ" sz="2600" dirty="0">
                <a:solidFill>
                  <a:srgbClr val="063A70"/>
                </a:solidFill>
                <a:latin typeface="Nimbus Sans"/>
              </a:rPr>
              <a:t>Ověření přítomnosti stopovače s využitím měření měrné elektrické vodivosti, alternativně kamerového záznamu pod UV světlem</a:t>
            </a:r>
          </a:p>
        </p:txBody>
      </p:sp>
    </p:spTree>
    <p:extLst>
      <p:ext uri="{BB962C8B-B14F-4D97-AF65-F5344CB8AC3E}">
        <p14:creationId xmlns:p14="http://schemas.microsoft.com/office/powerpoint/2010/main" val="41907145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8D00E4-FB50-588C-DA88-EF1EF30389F9}"/>
            </a:ext>
          </a:extLst>
        </p:cNvPr>
        <p:cNvGrpSpPr/>
        <p:nvPr/>
      </p:nvGrpSpPr>
      <p:grpSpPr>
        <a:xfrm>
          <a:off x="0" y="0"/>
          <a:ext cx="0" cy="0"/>
          <a:chOff x="0" y="0"/>
          <a:chExt cx="0" cy="0"/>
        </a:xfrm>
      </p:grpSpPr>
      <p:pic>
        <p:nvPicPr>
          <p:cNvPr id="13" name="Obrázek 12">
            <a:extLst>
              <a:ext uri="{FF2B5EF4-FFF2-40B4-BE49-F238E27FC236}">
                <a16:creationId xmlns:a16="http://schemas.microsoft.com/office/drawing/2014/main" id="{C434BC3A-C160-F244-B59B-BF9F9FA14FBF}"/>
              </a:ext>
            </a:extLst>
          </p:cNvPr>
          <p:cNvPicPr>
            <a:picLocks noChangeAspect="1"/>
          </p:cNvPicPr>
          <p:nvPr/>
        </p:nvPicPr>
        <p:blipFill>
          <a:blip r:embed="rId3"/>
          <a:stretch>
            <a:fillRect/>
          </a:stretch>
        </p:blipFill>
        <p:spPr>
          <a:xfrm rot="5400000">
            <a:off x="8535748" y="3189048"/>
            <a:ext cx="6858000" cy="479904"/>
          </a:xfrm>
          <a:prstGeom prst="rect">
            <a:avLst/>
          </a:prstGeom>
        </p:spPr>
      </p:pic>
      <p:sp>
        <p:nvSpPr>
          <p:cNvPr id="500" name="iss-text-128">
            <a:extLst>
              <a:ext uri="{FF2B5EF4-FFF2-40B4-BE49-F238E27FC236}">
                <a16:creationId xmlns:a16="http://schemas.microsoft.com/office/drawing/2014/main" id="{5FE6D20B-4DA7-860D-A472-303AE41E84B3}"/>
              </a:ext>
            </a:extLst>
          </p:cNvPr>
          <p:cNvSpPr>
            <a:spLocks noGrp="1"/>
          </p:cNvSpPr>
          <p:nvPr/>
        </p:nvSpPr>
        <p:spPr>
          <a:xfrm>
            <a:off x="1183861" y="121278"/>
            <a:ext cx="10001250" cy="628650"/>
          </a:xfrm>
          <a:prstGeom prst="rect">
            <a:avLst/>
          </a:prstGeom>
          <a:noFill/>
          <a:ln w="0">
            <a:noFill/>
            <a:prstDash val="solid"/>
          </a:ln>
        </p:spPr>
        <p:txBody>
          <a:bodyPr wrap="square" lIns="0" tIns="0" rIns="0" bIns="0" anchor="ctr">
            <a:noAutofit/>
          </a:bodyPr>
          <a:lstStyle>
            <a:defPPr algn="l">
              <a:defRPr sz="3225" b="1">
                <a:solidFill>
                  <a:srgbClr val="063A70"/>
                </a:solidFill>
                <a:latin typeface="Nimbus Sans"/>
                <a:ea typeface="Nimbus Sans"/>
                <a:cs typeface="Nimbus Sans"/>
              </a:defRPr>
            </a:defPPr>
          </a:lstStyle>
          <a:p>
            <a:pPr algn="l">
              <a:defRPr sz="3225" b="1">
                <a:solidFill>
                  <a:srgbClr val="063A70"/>
                </a:solidFill>
                <a:latin typeface="Nimbus Sans"/>
                <a:ea typeface="Nimbus Sans"/>
                <a:cs typeface="Nimbus Sans"/>
              </a:defRPr>
            </a:pPr>
            <a:r>
              <a:rPr lang="cs-CZ" sz="3225" b="1" dirty="0">
                <a:solidFill>
                  <a:srgbClr val="063A70"/>
                </a:solidFill>
                <a:latin typeface="Nimbus Sans"/>
                <a:ea typeface="Nimbus Sans"/>
                <a:cs typeface="Nimbus Sans"/>
              </a:rPr>
              <a:t>Cílená injektáž bentonitu</a:t>
            </a:r>
          </a:p>
        </p:txBody>
      </p:sp>
      <p:sp>
        <p:nvSpPr>
          <p:cNvPr id="7" name="iss-text-167">
            <a:extLst>
              <a:ext uri="{FF2B5EF4-FFF2-40B4-BE49-F238E27FC236}">
                <a16:creationId xmlns:a16="http://schemas.microsoft.com/office/drawing/2014/main" id="{A241A221-03F5-0C58-A77C-34660FDE8520}"/>
              </a:ext>
            </a:extLst>
          </p:cNvPr>
          <p:cNvSpPr>
            <a:spLocks noGrp="1"/>
          </p:cNvSpPr>
          <p:nvPr/>
        </p:nvSpPr>
        <p:spPr>
          <a:xfrm>
            <a:off x="110990" y="1499855"/>
            <a:ext cx="11874182" cy="3834145"/>
          </a:xfrm>
          <a:prstGeom prst="rect">
            <a:avLst/>
          </a:prstGeom>
          <a:noFill/>
          <a:ln w="0">
            <a:noFill/>
            <a:prstDash val="solid"/>
          </a:ln>
        </p:spPr>
        <p:txBody>
          <a:bodyPr wrap="square" lIns="0" tIns="0" rIns="0" bIns="0" anchor="t">
            <a:noAutofit/>
          </a:bodyPr>
          <a:lstStyle>
            <a:defPPr algn="l">
              <a:defRPr sz="2250" b="1">
                <a:solidFill>
                  <a:srgbClr val="063A70"/>
                </a:solidFill>
                <a:latin typeface="Nimbus Sans"/>
                <a:ea typeface="Nimbus Sans"/>
                <a:cs typeface="Nimbus Sans"/>
              </a:defRPr>
            </a:defPPr>
          </a:lstStyle>
          <a:p>
            <a:pPr algn="l">
              <a:defRPr sz="2250" b="1">
                <a:solidFill>
                  <a:srgbClr val="063A70"/>
                </a:solidFill>
                <a:latin typeface="Nimbus Sans"/>
                <a:ea typeface="Nimbus Sans"/>
                <a:cs typeface="Nimbus Sans"/>
              </a:defRPr>
            </a:pPr>
            <a:endParaRPr lang="cs-CZ" sz="2250" b="1" dirty="0">
              <a:solidFill>
                <a:srgbClr val="063A70"/>
              </a:solidFill>
              <a:latin typeface="Nimbus Sans"/>
              <a:ea typeface="Nimbus Sans"/>
              <a:cs typeface="Nimbus Sans"/>
            </a:endParaRPr>
          </a:p>
          <a:p>
            <a:pPr algn="l">
              <a:defRPr sz="2250" b="1">
                <a:solidFill>
                  <a:srgbClr val="063A70"/>
                </a:solidFill>
                <a:latin typeface="Nimbus Sans"/>
                <a:ea typeface="Nimbus Sans"/>
                <a:cs typeface="Nimbus Sans"/>
              </a:defRPr>
            </a:pPr>
            <a:endParaRPr sz="2250" b="1" dirty="0">
              <a:solidFill>
                <a:srgbClr val="063A70"/>
              </a:solidFill>
              <a:latin typeface="Nimbus Sans"/>
              <a:ea typeface="Nimbus Sans"/>
              <a:cs typeface="Nimbus Sans"/>
            </a:endParaRPr>
          </a:p>
        </p:txBody>
      </p:sp>
      <p:sp>
        <p:nvSpPr>
          <p:cNvPr id="3" name="process-node-1">
            <a:extLst>
              <a:ext uri="{FF2B5EF4-FFF2-40B4-BE49-F238E27FC236}">
                <a16:creationId xmlns:a16="http://schemas.microsoft.com/office/drawing/2014/main" id="{50E3AE72-F3DB-EE98-DF21-51D45D9B0EFB}"/>
              </a:ext>
            </a:extLst>
          </p:cNvPr>
          <p:cNvSpPr>
            <a:spLocks noGrp="1"/>
          </p:cNvSpPr>
          <p:nvPr/>
        </p:nvSpPr>
        <p:spPr>
          <a:xfrm>
            <a:off x="180690" y="60150"/>
            <a:ext cx="756000" cy="756000"/>
          </a:xfrm>
          <a:prstGeom prst="ellipse">
            <a:avLst/>
          </a:prstGeom>
          <a:solidFill>
            <a:srgbClr val="0056B1"/>
          </a:solidFill>
          <a:ln w="28575">
            <a:solidFill>
              <a:srgbClr val="F7F9FB"/>
            </a:solidFill>
            <a:prstDash val="solid"/>
          </a:ln>
        </p:spPr>
        <p:txBody>
          <a:bodyPr lIns="0" tIns="0" rIns="0" bIns="0" anchor="ctr">
            <a:noAutofit/>
          </a:bodyPr>
          <a:lstStyle/>
          <a:p>
            <a:pPr algn="ctr">
              <a:defRPr sz="1050" b="1">
                <a:solidFill>
                  <a:srgbClr val="FFFFFF"/>
                </a:solidFill>
                <a:latin typeface="Nimbus Sans"/>
                <a:ea typeface="Nimbus Sans"/>
                <a:cs typeface="Nimbus Sans"/>
              </a:defRPr>
            </a:pPr>
            <a:r>
              <a:rPr lang="cs-CZ" sz="4000" b="1" dirty="0">
                <a:solidFill>
                  <a:srgbClr val="FFFFFF"/>
                </a:solidFill>
                <a:latin typeface="Nimbus Sans"/>
                <a:ea typeface="Nimbus Sans"/>
                <a:cs typeface="Nimbus Sans"/>
              </a:rPr>
              <a:t>12</a:t>
            </a:r>
            <a:endParaRPr sz="4000" b="1" dirty="0">
              <a:solidFill>
                <a:srgbClr val="FFFFFF"/>
              </a:solidFill>
              <a:latin typeface="Nimbus Sans"/>
              <a:ea typeface="Nimbus Sans"/>
              <a:cs typeface="Nimbus Sans"/>
            </a:endParaRPr>
          </a:p>
        </p:txBody>
      </p:sp>
      <p:sp>
        <p:nvSpPr>
          <p:cNvPr id="14" name="Obdélník 13">
            <a:extLst>
              <a:ext uri="{FF2B5EF4-FFF2-40B4-BE49-F238E27FC236}">
                <a16:creationId xmlns:a16="http://schemas.microsoft.com/office/drawing/2014/main" id="{8A891E4C-DC1F-14DD-E2BA-C1C0B5722B39}"/>
              </a:ext>
            </a:extLst>
          </p:cNvPr>
          <p:cNvSpPr/>
          <p:nvPr/>
        </p:nvSpPr>
        <p:spPr>
          <a:xfrm>
            <a:off x="0" y="6328132"/>
            <a:ext cx="12192000" cy="529868"/>
          </a:xfrm>
          <a:prstGeom prst="rect">
            <a:avLst/>
          </a:prstGeom>
          <a:solidFill>
            <a:srgbClr val="0056B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cs-CZ" b="1" dirty="0">
                <a:latin typeface="Nimbus Sans"/>
                <a:ea typeface="Nimbus Sans"/>
                <a:cs typeface="Nimbus Sans"/>
              </a:rPr>
              <a:t>Ing. Ondřej Lhotský, Ph.D. </a:t>
            </a:r>
            <a:r>
              <a:rPr lang="cs-CZ" dirty="0">
                <a:latin typeface="Nimbus Sans"/>
                <a:ea typeface="Nimbus Sans"/>
                <a:cs typeface="Nimbus Sans"/>
              </a:rPr>
              <a:t>ondrej.lhotsky@dekonta.cz</a:t>
            </a:r>
            <a:r>
              <a:rPr lang="cs-CZ" b="1" dirty="0">
                <a:latin typeface="Nimbus Sans"/>
                <a:ea typeface="Nimbus Sans"/>
                <a:cs typeface="Nimbus Sans"/>
              </a:rPr>
              <a:t> </a:t>
            </a:r>
            <a:endParaRPr lang="cs-CZ" dirty="0"/>
          </a:p>
        </p:txBody>
      </p:sp>
      <p:pic>
        <p:nvPicPr>
          <p:cNvPr id="18" name="Obrázek 17">
            <a:extLst>
              <a:ext uri="{FF2B5EF4-FFF2-40B4-BE49-F238E27FC236}">
                <a16:creationId xmlns:a16="http://schemas.microsoft.com/office/drawing/2014/main" id="{880A855A-4817-16B4-5FD5-49A2F4A48416}"/>
              </a:ext>
            </a:extLst>
          </p:cNvPr>
          <p:cNvPicPr>
            <a:picLocks noChangeAspect="1"/>
          </p:cNvPicPr>
          <p:nvPr/>
        </p:nvPicPr>
        <p:blipFill>
          <a:blip r:embed="rId4"/>
          <a:stretch>
            <a:fillRect/>
          </a:stretch>
        </p:blipFill>
        <p:spPr>
          <a:xfrm>
            <a:off x="110989" y="6328132"/>
            <a:ext cx="1534226" cy="514960"/>
          </a:xfrm>
          <a:prstGeom prst="rect">
            <a:avLst/>
          </a:prstGeom>
        </p:spPr>
      </p:pic>
      <p:pic>
        <p:nvPicPr>
          <p:cNvPr id="5" name="Obrázek 4">
            <a:extLst>
              <a:ext uri="{FF2B5EF4-FFF2-40B4-BE49-F238E27FC236}">
                <a16:creationId xmlns:a16="http://schemas.microsoft.com/office/drawing/2014/main" id="{05957DF4-8C99-654D-1A76-19AF581D8638}"/>
              </a:ext>
            </a:extLst>
          </p:cNvPr>
          <p:cNvPicPr>
            <a:picLocks noChangeAspect="1"/>
          </p:cNvPicPr>
          <p:nvPr/>
        </p:nvPicPr>
        <p:blipFill>
          <a:blip r:embed="rId5"/>
          <a:stretch>
            <a:fillRect/>
          </a:stretch>
        </p:blipFill>
        <p:spPr>
          <a:xfrm>
            <a:off x="1038594" y="816150"/>
            <a:ext cx="9639410" cy="5425050"/>
          </a:xfrm>
          <a:prstGeom prst="rect">
            <a:avLst/>
          </a:prstGeom>
        </p:spPr>
      </p:pic>
      <p:sp>
        <p:nvSpPr>
          <p:cNvPr id="8" name="iss-photo-label-38">
            <a:extLst>
              <a:ext uri="{FF2B5EF4-FFF2-40B4-BE49-F238E27FC236}">
                <a16:creationId xmlns:a16="http://schemas.microsoft.com/office/drawing/2014/main" id="{B8FC3775-D2D9-E34F-8515-516768A5C698}"/>
              </a:ext>
            </a:extLst>
          </p:cNvPr>
          <p:cNvSpPr>
            <a:spLocks noGrp="1"/>
          </p:cNvSpPr>
          <p:nvPr/>
        </p:nvSpPr>
        <p:spPr>
          <a:xfrm>
            <a:off x="1580677" y="3494170"/>
            <a:ext cx="2318464" cy="370464"/>
          </a:xfrm>
          <a:prstGeom prst="rect">
            <a:avLst/>
          </a:prstGeom>
          <a:solidFill>
            <a:schemeClr val="bg1"/>
          </a:solidFill>
          <a:ln w="0">
            <a:noFill/>
            <a:prstDash val="solid"/>
          </a:ln>
        </p:spPr>
        <p:txBody>
          <a:bodyPr wrap="square" lIns="0" tIns="0" rIns="0" bIns="0" anchor="t">
            <a:noAutofit/>
          </a:bodyPr>
          <a:lstStyle>
            <a:defPPr algn="l">
              <a:defRPr sz="1800" b="1">
                <a:solidFill>
                  <a:srgbClr val="063A70"/>
                </a:solidFill>
                <a:latin typeface="Nimbus Sans"/>
                <a:ea typeface="Nimbus Sans"/>
                <a:cs typeface="Nimbus Sans"/>
              </a:defRPr>
            </a:defPPr>
          </a:lstStyle>
          <a:p>
            <a:pPr algn="l">
              <a:defRPr sz="1800" b="1">
                <a:solidFill>
                  <a:srgbClr val="063A70"/>
                </a:solidFill>
                <a:latin typeface="Nimbus Sans"/>
                <a:ea typeface="Nimbus Sans"/>
                <a:cs typeface="Nimbus Sans"/>
              </a:defRPr>
            </a:pPr>
            <a:r>
              <a:rPr lang="cs-CZ" sz="2400" b="1" dirty="0">
                <a:solidFill>
                  <a:srgbClr val="F98302"/>
                </a:solidFill>
                <a:latin typeface="Nimbus Sans"/>
                <a:ea typeface="Nimbus Sans"/>
                <a:cs typeface="Nimbus Sans"/>
              </a:rPr>
              <a:t>Příprava suspenze</a:t>
            </a:r>
            <a:endParaRPr sz="2400" b="1" dirty="0">
              <a:solidFill>
                <a:srgbClr val="F98302"/>
              </a:solidFill>
              <a:latin typeface="Nimbus Sans"/>
              <a:ea typeface="Nimbus Sans"/>
              <a:cs typeface="Nimbus Sans"/>
            </a:endParaRPr>
          </a:p>
        </p:txBody>
      </p:sp>
      <p:sp>
        <p:nvSpPr>
          <p:cNvPr id="11" name="iss-photo-label-38">
            <a:extLst>
              <a:ext uri="{FF2B5EF4-FFF2-40B4-BE49-F238E27FC236}">
                <a16:creationId xmlns:a16="http://schemas.microsoft.com/office/drawing/2014/main" id="{241B5A35-F24B-BAFF-B334-1DE433739FB3}"/>
              </a:ext>
            </a:extLst>
          </p:cNvPr>
          <p:cNvSpPr>
            <a:spLocks noGrp="1"/>
          </p:cNvSpPr>
          <p:nvPr/>
        </p:nvSpPr>
        <p:spPr>
          <a:xfrm>
            <a:off x="3539835" y="1042459"/>
            <a:ext cx="1644640" cy="391174"/>
          </a:xfrm>
          <a:prstGeom prst="rect">
            <a:avLst/>
          </a:prstGeom>
          <a:solidFill>
            <a:schemeClr val="bg1"/>
          </a:solidFill>
          <a:ln w="0">
            <a:noFill/>
            <a:prstDash val="solid"/>
          </a:ln>
        </p:spPr>
        <p:txBody>
          <a:bodyPr wrap="square" lIns="0" tIns="0" rIns="0" bIns="0" anchor="t">
            <a:noAutofit/>
          </a:bodyPr>
          <a:lstStyle>
            <a:defPPr algn="l">
              <a:defRPr sz="1800" b="1">
                <a:solidFill>
                  <a:srgbClr val="063A70"/>
                </a:solidFill>
                <a:latin typeface="Nimbus Sans"/>
                <a:ea typeface="Nimbus Sans"/>
                <a:cs typeface="Nimbus Sans"/>
              </a:defRPr>
            </a:defPPr>
          </a:lstStyle>
          <a:p>
            <a:pPr algn="l">
              <a:defRPr sz="1800" b="1">
                <a:solidFill>
                  <a:srgbClr val="063A70"/>
                </a:solidFill>
                <a:latin typeface="Nimbus Sans"/>
                <a:ea typeface="Nimbus Sans"/>
                <a:cs typeface="Nimbus Sans"/>
              </a:defRPr>
            </a:pPr>
            <a:r>
              <a:rPr lang="cs-CZ" sz="2400" b="1" dirty="0">
                <a:solidFill>
                  <a:srgbClr val="F98302"/>
                </a:solidFill>
                <a:latin typeface="Nimbus Sans"/>
                <a:ea typeface="Nimbus Sans"/>
                <a:cs typeface="Nimbus Sans"/>
              </a:rPr>
              <a:t>Domíchávač</a:t>
            </a:r>
            <a:endParaRPr sz="2400" b="1" dirty="0">
              <a:solidFill>
                <a:srgbClr val="F98302"/>
              </a:solidFill>
              <a:latin typeface="Nimbus Sans"/>
              <a:ea typeface="Nimbus Sans"/>
              <a:cs typeface="Nimbus Sans"/>
            </a:endParaRPr>
          </a:p>
        </p:txBody>
      </p:sp>
      <p:sp>
        <p:nvSpPr>
          <p:cNvPr id="16" name="iss-photo-label-38">
            <a:extLst>
              <a:ext uri="{FF2B5EF4-FFF2-40B4-BE49-F238E27FC236}">
                <a16:creationId xmlns:a16="http://schemas.microsoft.com/office/drawing/2014/main" id="{0AF7E945-5052-DB66-FEFD-EC811F708D33}"/>
              </a:ext>
            </a:extLst>
          </p:cNvPr>
          <p:cNvSpPr>
            <a:spLocks noGrp="1"/>
          </p:cNvSpPr>
          <p:nvPr/>
        </p:nvSpPr>
        <p:spPr>
          <a:xfrm>
            <a:off x="4856253" y="3468291"/>
            <a:ext cx="2479494" cy="391174"/>
          </a:xfrm>
          <a:prstGeom prst="rect">
            <a:avLst/>
          </a:prstGeom>
          <a:solidFill>
            <a:schemeClr val="bg1"/>
          </a:solidFill>
          <a:ln w="0">
            <a:noFill/>
            <a:prstDash val="solid"/>
          </a:ln>
        </p:spPr>
        <p:txBody>
          <a:bodyPr wrap="square" lIns="0" tIns="0" rIns="0" bIns="0" anchor="t">
            <a:noAutofit/>
          </a:bodyPr>
          <a:lstStyle>
            <a:defPPr algn="l">
              <a:defRPr sz="1800" b="1">
                <a:solidFill>
                  <a:srgbClr val="063A70"/>
                </a:solidFill>
                <a:latin typeface="Nimbus Sans"/>
                <a:ea typeface="Nimbus Sans"/>
                <a:cs typeface="Nimbus Sans"/>
              </a:defRPr>
            </a:defPPr>
          </a:lstStyle>
          <a:p>
            <a:pPr algn="l">
              <a:defRPr sz="1800" b="1">
                <a:solidFill>
                  <a:srgbClr val="063A70"/>
                </a:solidFill>
                <a:latin typeface="Nimbus Sans"/>
                <a:ea typeface="Nimbus Sans"/>
                <a:cs typeface="Nimbus Sans"/>
              </a:defRPr>
            </a:pPr>
            <a:r>
              <a:rPr lang="cs-CZ" sz="2400" b="1" dirty="0">
                <a:solidFill>
                  <a:srgbClr val="F98302"/>
                </a:solidFill>
                <a:latin typeface="Nimbus Sans"/>
                <a:ea typeface="Nimbus Sans"/>
                <a:cs typeface="Nimbus Sans"/>
              </a:rPr>
              <a:t>Injektážní čerpadlo</a:t>
            </a:r>
            <a:endParaRPr sz="2400" b="1" dirty="0">
              <a:solidFill>
                <a:srgbClr val="F98302"/>
              </a:solidFill>
              <a:latin typeface="Nimbus Sans"/>
              <a:ea typeface="Nimbus Sans"/>
              <a:cs typeface="Nimbus Sans"/>
            </a:endParaRPr>
          </a:p>
        </p:txBody>
      </p:sp>
      <p:sp>
        <p:nvSpPr>
          <p:cNvPr id="19" name="iss-photo-label-38">
            <a:extLst>
              <a:ext uri="{FF2B5EF4-FFF2-40B4-BE49-F238E27FC236}">
                <a16:creationId xmlns:a16="http://schemas.microsoft.com/office/drawing/2014/main" id="{0DDDDEC7-94CF-7D52-8DEE-66C1BF4E58BD}"/>
              </a:ext>
            </a:extLst>
          </p:cNvPr>
          <p:cNvSpPr>
            <a:spLocks noGrp="1"/>
          </p:cNvSpPr>
          <p:nvPr/>
        </p:nvSpPr>
        <p:spPr>
          <a:xfrm>
            <a:off x="9025774" y="4889333"/>
            <a:ext cx="2479494" cy="743716"/>
          </a:xfrm>
          <a:prstGeom prst="rect">
            <a:avLst/>
          </a:prstGeom>
          <a:solidFill>
            <a:schemeClr val="bg1"/>
          </a:solidFill>
          <a:ln w="0">
            <a:noFill/>
            <a:prstDash val="solid"/>
          </a:ln>
        </p:spPr>
        <p:txBody>
          <a:bodyPr wrap="square" lIns="0" tIns="0" rIns="0" bIns="0" anchor="t">
            <a:noAutofit/>
          </a:bodyPr>
          <a:lstStyle>
            <a:defPPr algn="l">
              <a:defRPr sz="1800" b="1">
                <a:solidFill>
                  <a:srgbClr val="063A70"/>
                </a:solidFill>
                <a:latin typeface="Nimbus Sans"/>
                <a:ea typeface="Nimbus Sans"/>
                <a:cs typeface="Nimbus Sans"/>
              </a:defRPr>
            </a:defPPr>
          </a:lstStyle>
          <a:p>
            <a:pPr algn="l">
              <a:defRPr sz="1800" b="1">
                <a:solidFill>
                  <a:srgbClr val="063A70"/>
                </a:solidFill>
                <a:latin typeface="Nimbus Sans"/>
                <a:ea typeface="Nimbus Sans"/>
                <a:cs typeface="Nimbus Sans"/>
              </a:defRPr>
            </a:pPr>
            <a:r>
              <a:rPr lang="cs-CZ" sz="2400" b="1" dirty="0">
                <a:solidFill>
                  <a:srgbClr val="F98302"/>
                </a:solidFill>
                <a:latin typeface="Nimbus Sans"/>
                <a:ea typeface="Nimbus Sans"/>
                <a:cs typeface="Nimbus Sans"/>
              </a:rPr>
              <a:t>Cílený </a:t>
            </a:r>
            <a:r>
              <a:rPr lang="cs-CZ" sz="2400" b="1" dirty="0" err="1">
                <a:solidFill>
                  <a:srgbClr val="F98302"/>
                </a:solidFill>
                <a:latin typeface="Nimbus Sans"/>
                <a:ea typeface="Nimbus Sans"/>
                <a:cs typeface="Nimbus Sans"/>
              </a:rPr>
              <a:t>zásak</a:t>
            </a:r>
            <a:r>
              <a:rPr lang="cs-CZ" sz="2400" b="1" dirty="0">
                <a:solidFill>
                  <a:srgbClr val="F98302"/>
                </a:solidFill>
                <a:latin typeface="Nimbus Sans"/>
                <a:ea typeface="Nimbus Sans"/>
                <a:cs typeface="Nimbus Sans"/>
              </a:rPr>
              <a:t> do propustné zóny</a:t>
            </a:r>
            <a:endParaRPr sz="2400" b="1" dirty="0">
              <a:solidFill>
                <a:srgbClr val="F98302"/>
              </a:solidFill>
              <a:latin typeface="Nimbus Sans"/>
              <a:ea typeface="Nimbus Sans"/>
              <a:cs typeface="Nimbus Sans"/>
            </a:endParaRPr>
          </a:p>
        </p:txBody>
      </p:sp>
    </p:spTree>
    <p:extLst>
      <p:ext uri="{BB962C8B-B14F-4D97-AF65-F5344CB8AC3E}">
        <p14:creationId xmlns:p14="http://schemas.microsoft.com/office/powerpoint/2010/main" val="17431352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91D830-90A9-3477-CE08-A9BC8FAF20C9}"/>
            </a:ext>
          </a:extLst>
        </p:cNvPr>
        <p:cNvGrpSpPr/>
        <p:nvPr/>
      </p:nvGrpSpPr>
      <p:grpSpPr>
        <a:xfrm>
          <a:off x="0" y="0"/>
          <a:ext cx="0" cy="0"/>
          <a:chOff x="0" y="0"/>
          <a:chExt cx="0" cy="0"/>
        </a:xfrm>
      </p:grpSpPr>
      <p:pic>
        <p:nvPicPr>
          <p:cNvPr id="13" name="Obrázek 12">
            <a:extLst>
              <a:ext uri="{FF2B5EF4-FFF2-40B4-BE49-F238E27FC236}">
                <a16:creationId xmlns:a16="http://schemas.microsoft.com/office/drawing/2014/main" id="{41AFB5E8-EE48-5419-9C01-2BECBE1FE75A}"/>
              </a:ext>
            </a:extLst>
          </p:cNvPr>
          <p:cNvPicPr>
            <a:picLocks noChangeAspect="1"/>
          </p:cNvPicPr>
          <p:nvPr/>
        </p:nvPicPr>
        <p:blipFill>
          <a:blip r:embed="rId3"/>
          <a:stretch>
            <a:fillRect/>
          </a:stretch>
        </p:blipFill>
        <p:spPr>
          <a:xfrm rot="5400000">
            <a:off x="8535748" y="3189048"/>
            <a:ext cx="6858000" cy="479904"/>
          </a:xfrm>
          <a:prstGeom prst="rect">
            <a:avLst/>
          </a:prstGeom>
        </p:spPr>
      </p:pic>
      <p:sp>
        <p:nvSpPr>
          <p:cNvPr id="500" name="iss-text-128">
            <a:extLst>
              <a:ext uri="{FF2B5EF4-FFF2-40B4-BE49-F238E27FC236}">
                <a16:creationId xmlns:a16="http://schemas.microsoft.com/office/drawing/2014/main" id="{D1BDB65D-8AF2-0140-B0EF-366C4FCBF9DF}"/>
              </a:ext>
            </a:extLst>
          </p:cNvPr>
          <p:cNvSpPr>
            <a:spLocks noGrp="1"/>
          </p:cNvSpPr>
          <p:nvPr/>
        </p:nvSpPr>
        <p:spPr>
          <a:xfrm>
            <a:off x="1183861" y="121278"/>
            <a:ext cx="10001250" cy="628650"/>
          </a:xfrm>
          <a:prstGeom prst="rect">
            <a:avLst/>
          </a:prstGeom>
          <a:noFill/>
          <a:ln w="0">
            <a:noFill/>
            <a:prstDash val="solid"/>
          </a:ln>
        </p:spPr>
        <p:txBody>
          <a:bodyPr wrap="none" lIns="0" tIns="0" rIns="0" bIns="0" anchor="ctr">
            <a:noAutofit/>
          </a:bodyPr>
          <a:lstStyle>
            <a:defPPr algn="l">
              <a:defRPr sz="3225" b="1">
                <a:solidFill>
                  <a:srgbClr val="063A70"/>
                </a:solidFill>
                <a:latin typeface="Nimbus Sans"/>
                <a:ea typeface="Nimbus Sans"/>
                <a:cs typeface="Nimbus Sans"/>
              </a:defRPr>
            </a:defPPr>
            <a:lvl1pPr algn="l">
              <a:defRPr sz="3225" b="1">
                <a:solidFill>
                  <a:srgbClr val="063A70"/>
                </a:solidFill>
                <a:latin typeface="Nimbus Sans"/>
                <a:ea typeface="Nimbus Sans"/>
                <a:cs typeface="Nimbus Sans"/>
              </a:defRPr>
            </a:lvl1pPr>
            <a:lvl2pPr algn="l">
              <a:defRPr sz="3225" b="1">
                <a:solidFill>
                  <a:srgbClr val="063A70"/>
                </a:solidFill>
                <a:latin typeface="Nimbus Sans"/>
                <a:ea typeface="Nimbus Sans"/>
                <a:cs typeface="Nimbus Sans"/>
              </a:defRPr>
            </a:lvl2pPr>
            <a:lvl3pPr algn="l">
              <a:defRPr sz="3225" b="1">
                <a:solidFill>
                  <a:srgbClr val="063A70"/>
                </a:solidFill>
                <a:latin typeface="Nimbus Sans"/>
                <a:ea typeface="Nimbus Sans"/>
                <a:cs typeface="Nimbus Sans"/>
              </a:defRPr>
            </a:lvl3pPr>
            <a:lvl4pPr algn="l">
              <a:defRPr sz="3225" b="1">
                <a:solidFill>
                  <a:srgbClr val="063A70"/>
                </a:solidFill>
                <a:latin typeface="Nimbus Sans"/>
                <a:ea typeface="Nimbus Sans"/>
                <a:cs typeface="Nimbus Sans"/>
              </a:defRPr>
            </a:lvl4pPr>
            <a:lvl5pPr algn="l">
              <a:defRPr sz="3225" b="1">
                <a:solidFill>
                  <a:srgbClr val="063A70"/>
                </a:solidFill>
                <a:latin typeface="Nimbus Sans"/>
                <a:ea typeface="Nimbus Sans"/>
                <a:cs typeface="Nimbus Sans"/>
              </a:defRPr>
            </a:lvl5pPr>
            <a:lvl6pPr algn="l">
              <a:defRPr sz="3225" b="1">
                <a:solidFill>
                  <a:srgbClr val="063A70"/>
                </a:solidFill>
                <a:latin typeface="Nimbus Sans"/>
                <a:ea typeface="Nimbus Sans"/>
                <a:cs typeface="Nimbus Sans"/>
              </a:defRPr>
            </a:lvl6pPr>
            <a:lvl7pPr algn="l">
              <a:defRPr sz="3225" b="1">
                <a:solidFill>
                  <a:srgbClr val="063A70"/>
                </a:solidFill>
                <a:latin typeface="Nimbus Sans"/>
                <a:ea typeface="Nimbus Sans"/>
                <a:cs typeface="Nimbus Sans"/>
              </a:defRPr>
            </a:lvl7pPr>
            <a:lvl8pPr algn="l">
              <a:defRPr sz="3225" b="1">
                <a:solidFill>
                  <a:srgbClr val="063A70"/>
                </a:solidFill>
                <a:latin typeface="Nimbus Sans"/>
                <a:ea typeface="Nimbus Sans"/>
                <a:cs typeface="Nimbus Sans"/>
              </a:defRPr>
            </a:lvl8pPr>
            <a:lvl9pPr algn="l">
              <a:defRPr sz="3225" b="1">
                <a:solidFill>
                  <a:srgbClr val="063A70"/>
                </a:solidFill>
                <a:latin typeface="Nimbus Sans"/>
                <a:ea typeface="Nimbus Sans"/>
                <a:cs typeface="Nimbus Sans"/>
              </a:defRPr>
            </a:lvl9pPr>
          </a:lstStyle>
          <a:p>
            <a:pPr algn="l">
              <a:buNone/>
              <a:defRPr sz="3225" b="1">
                <a:solidFill>
                  <a:srgbClr val="063A70"/>
                </a:solidFill>
                <a:latin typeface="Nimbus Sans"/>
                <a:ea typeface="Nimbus Sans"/>
                <a:cs typeface="Nimbus Sans"/>
              </a:defRPr>
            </a:pPr>
            <a:r>
              <a:rPr sz="3225" b="1">
                <a:solidFill>
                  <a:srgbClr val="063A70"/>
                </a:solidFill>
                <a:latin typeface="Nimbus Sans"/>
                <a:ea typeface="Nimbus Sans"/>
                <a:cs typeface="Nimbus Sans"/>
              </a:rPr>
              <a:t>Utěsnění pórového prostoru</a:t>
            </a:r>
          </a:p>
        </p:txBody>
      </p:sp>
      <p:sp>
        <p:nvSpPr>
          <p:cNvPr id="3" name="process-node-1">
            <a:extLst>
              <a:ext uri="{FF2B5EF4-FFF2-40B4-BE49-F238E27FC236}">
                <a16:creationId xmlns:a16="http://schemas.microsoft.com/office/drawing/2014/main" id="{036D415A-810C-F6E6-F8B7-3E5D0EB2EC3C}"/>
              </a:ext>
            </a:extLst>
          </p:cNvPr>
          <p:cNvSpPr>
            <a:spLocks noGrp="1"/>
          </p:cNvSpPr>
          <p:nvPr/>
        </p:nvSpPr>
        <p:spPr>
          <a:xfrm>
            <a:off x="180690" y="60150"/>
            <a:ext cx="756000" cy="756000"/>
          </a:xfrm>
          <a:prstGeom prst="ellipse">
            <a:avLst/>
          </a:prstGeom>
          <a:solidFill>
            <a:srgbClr val="0056B1"/>
          </a:solidFill>
          <a:ln w="28575">
            <a:solidFill>
              <a:srgbClr val="F7F9FB"/>
            </a:solidFill>
            <a:prstDash val="solid"/>
          </a:ln>
        </p:spPr>
        <p:txBody>
          <a:bodyPr wrap="none" lIns="0" tIns="0" rIns="0" bIns="0" anchor="ctr">
            <a:noAutofit/>
          </a:bodyPr>
          <a:lstStyle>
            <a:defPPr algn="ctr">
              <a:defRPr sz="3500" b="1">
                <a:solidFill>
                  <a:srgbClr val="FFFFFF"/>
                </a:solidFill>
                <a:latin typeface="Nimbus Sans"/>
                <a:ea typeface="Nimbus Sans"/>
                <a:cs typeface="Nimbus Sans"/>
              </a:defRPr>
            </a:defPPr>
            <a:lvl1pPr algn="ctr">
              <a:defRPr sz="3500" b="1">
                <a:solidFill>
                  <a:srgbClr val="FFFFFF"/>
                </a:solidFill>
                <a:latin typeface="Nimbus Sans"/>
                <a:ea typeface="Nimbus Sans"/>
                <a:cs typeface="Nimbus Sans"/>
              </a:defRPr>
            </a:lvl1pPr>
            <a:lvl2pPr algn="ctr">
              <a:defRPr sz="3500" b="1">
                <a:solidFill>
                  <a:srgbClr val="FFFFFF"/>
                </a:solidFill>
                <a:latin typeface="Nimbus Sans"/>
                <a:ea typeface="Nimbus Sans"/>
                <a:cs typeface="Nimbus Sans"/>
              </a:defRPr>
            </a:lvl2pPr>
            <a:lvl3pPr algn="ctr">
              <a:defRPr sz="3500" b="1">
                <a:solidFill>
                  <a:srgbClr val="FFFFFF"/>
                </a:solidFill>
                <a:latin typeface="Nimbus Sans"/>
                <a:ea typeface="Nimbus Sans"/>
                <a:cs typeface="Nimbus Sans"/>
              </a:defRPr>
            </a:lvl3pPr>
            <a:lvl4pPr algn="ctr">
              <a:defRPr sz="3500" b="1">
                <a:solidFill>
                  <a:srgbClr val="FFFFFF"/>
                </a:solidFill>
                <a:latin typeface="Nimbus Sans"/>
                <a:ea typeface="Nimbus Sans"/>
                <a:cs typeface="Nimbus Sans"/>
              </a:defRPr>
            </a:lvl4pPr>
            <a:lvl5pPr algn="ctr">
              <a:defRPr sz="3500" b="1">
                <a:solidFill>
                  <a:srgbClr val="FFFFFF"/>
                </a:solidFill>
                <a:latin typeface="Nimbus Sans"/>
                <a:ea typeface="Nimbus Sans"/>
                <a:cs typeface="Nimbus Sans"/>
              </a:defRPr>
            </a:lvl5pPr>
            <a:lvl6pPr algn="ctr">
              <a:defRPr sz="3500" b="1">
                <a:solidFill>
                  <a:srgbClr val="FFFFFF"/>
                </a:solidFill>
                <a:latin typeface="Nimbus Sans"/>
                <a:ea typeface="Nimbus Sans"/>
                <a:cs typeface="Nimbus Sans"/>
              </a:defRPr>
            </a:lvl6pPr>
            <a:lvl7pPr algn="ctr">
              <a:defRPr sz="3500" b="1">
                <a:solidFill>
                  <a:srgbClr val="FFFFFF"/>
                </a:solidFill>
                <a:latin typeface="Nimbus Sans"/>
                <a:ea typeface="Nimbus Sans"/>
                <a:cs typeface="Nimbus Sans"/>
              </a:defRPr>
            </a:lvl7pPr>
            <a:lvl8pPr algn="ctr">
              <a:defRPr sz="3500" b="1">
                <a:solidFill>
                  <a:srgbClr val="FFFFFF"/>
                </a:solidFill>
                <a:latin typeface="Nimbus Sans"/>
                <a:ea typeface="Nimbus Sans"/>
                <a:cs typeface="Nimbus Sans"/>
              </a:defRPr>
            </a:lvl8pPr>
            <a:lvl9pPr algn="ctr">
              <a:defRPr sz="3500" b="1">
                <a:solidFill>
                  <a:srgbClr val="FFFFFF"/>
                </a:solidFill>
                <a:latin typeface="Nimbus Sans"/>
                <a:ea typeface="Nimbus Sans"/>
                <a:cs typeface="Nimbus Sans"/>
              </a:defRPr>
            </a:lvl9pPr>
          </a:lstStyle>
          <a:p>
            <a:pPr algn="ctr">
              <a:buNone/>
              <a:defRPr sz="3500" b="1">
                <a:solidFill>
                  <a:srgbClr val="FFFFFF"/>
                </a:solidFill>
                <a:latin typeface="Nimbus Sans"/>
                <a:ea typeface="Nimbus Sans"/>
                <a:cs typeface="Nimbus Sans"/>
              </a:defRPr>
            </a:pPr>
            <a:r>
              <a:rPr sz="3500" b="1">
                <a:solidFill>
                  <a:srgbClr val="FFFFFF"/>
                </a:solidFill>
                <a:latin typeface="Nimbus Sans"/>
                <a:ea typeface="Nimbus Sans"/>
                <a:cs typeface="Nimbus Sans"/>
              </a:rPr>
              <a:t>13</a:t>
            </a:r>
            <a:endParaRPr sz="4000" b="1">
              <a:solidFill>
                <a:srgbClr val="FFFFFF"/>
              </a:solidFill>
              <a:latin typeface="Nimbus Sans"/>
              <a:ea typeface="Nimbus Sans"/>
              <a:cs typeface="Nimbus Sans"/>
            </a:endParaRPr>
          </a:p>
        </p:txBody>
      </p:sp>
      <p:sp>
        <p:nvSpPr>
          <p:cNvPr id="14" name="Obdélník 13">
            <a:extLst>
              <a:ext uri="{FF2B5EF4-FFF2-40B4-BE49-F238E27FC236}">
                <a16:creationId xmlns:a16="http://schemas.microsoft.com/office/drawing/2014/main" id="{0DC2563C-301B-DC41-9379-1CE46A062308}"/>
              </a:ext>
            </a:extLst>
          </p:cNvPr>
          <p:cNvSpPr>
            <a:spLocks noGrp="1"/>
          </p:cNvSpPr>
          <p:nvPr/>
        </p:nvSpPr>
        <p:spPr>
          <a:xfrm>
            <a:off x="0" y="6328132"/>
            <a:ext cx="12192000" cy="529868"/>
          </a:xfrm>
          <a:prstGeom prst="rect">
            <a:avLst/>
          </a:prstGeom>
          <a:solidFill>
            <a:srgbClr val="0056B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r">
              <a:buNone/>
            </a:pPr>
            <a:r>
              <a:rPr b="1">
                <a:latin typeface="Nimbus Sans"/>
                <a:ea typeface="Nimbus Sans"/>
                <a:cs typeface="Nimbus Sans"/>
              </a:rPr>
              <a:t>Ing. Ondřej Lhotský, Ph.D. </a:t>
            </a:r>
            <a:r>
              <a:rPr>
                <a:latin typeface="Nimbus Sans"/>
                <a:ea typeface="Nimbus Sans"/>
                <a:cs typeface="Nimbus Sans"/>
              </a:rPr>
              <a:t>ondrej.lhotsky@dekonta.cz</a:t>
            </a:r>
            <a:r>
              <a:rPr b="1">
                <a:latin typeface="Nimbus Sans"/>
                <a:ea typeface="Nimbus Sans"/>
                <a:cs typeface="Nimbus Sans"/>
              </a:rPr>
              <a:t> </a:t>
            </a:r>
            <a:endParaRPr/>
          </a:p>
        </p:txBody>
      </p:sp>
      <p:pic>
        <p:nvPicPr>
          <p:cNvPr id="18" name="Obrázek 17">
            <a:extLst>
              <a:ext uri="{FF2B5EF4-FFF2-40B4-BE49-F238E27FC236}">
                <a16:creationId xmlns:a16="http://schemas.microsoft.com/office/drawing/2014/main" id="{87FCF725-662E-DBE6-CBEB-F49D5332349D}"/>
              </a:ext>
            </a:extLst>
          </p:cNvPr>
          <p:cNvPicPr>
            <a:picLocks noChangeAspect="1"/>
          </p:cNvPicPr>
          <p:nvPr/>
        </p:nvPicPr>
        <p:blipFill>
          <a:blip r:embed="rId4"/>
          <a:stretch>
            <a:fillRect/>
          </a:stretch>
        </p:blipFill>
        <p:spPr>
          <a:xfrm>
            <a:off x="110989" y="6328132"/>
            <a:ext cx="1534226" cy="514960"/>
          </a:xfrm>
          <a:prstGeom prst="rect">
            <a:avLst/>
          </a:prstGeom>
        </p:spPr>
      </p:pic>
      <p:sp>
        <p:nvSpPr>
          <p:cNvPr id="501" name="state-caption">
            <a:extLst>
              <a:ext uri="{FF2B5EF4-FFF2-40B4-BE49-F238E27FC236}">
                <a16:creationId xmlns:a16="http://schemas.microsoft.com/office/drawing/2014/main" id="{7826F13A-86B0-0A4A-C198-F18B69698A54}"/>
              </a:ext>
            </a:extLst>
          </p:cNvPr>
          <p:cNvSpPr>
            <a:spLocks noGrp="1"/>
          </p:cNvSpPr>
          <p:nvPr/>
        </p:nvSpPr>
        <p:spPr>
          <a:xfrm>
            <a:off x="428625" y="1019175"/>
            <a:ext cx="7029450" cy="295275"/>
          </a:xfrm>
          <a:prstGeom prst="rect">
            <a:avLst/>
          </a:prstGeom>
          <a:noFill/>
          <a:ln w="0">
            <a:noFill/>
          </a:ln>
        </p:spPr>
        <p:txBody>
          <a:bodyPr wrap="square" lIns="0" tIns="0" rIns="0" bIns="0" anchor="t">
            <a:noAutofit/>
          </a:bodyPr>
          <a:lstStyle>
            <a:defPPr algn="l">
              <a:defRPr sz="1725" b="1">
                <a:solidFill>
                  <a:srgbClr val="063A70"/>
                </a:solidFill>
                <a:latin typeface="Nimbus Sans"/>
                <a:ea typeface="Nimbus Sans"/>
                <a:cs typeface="Nimbus Sans"/>
              </a:defRPr>
            </a:defPPr>
            <a:lvl1pPr algn="l">
              <a:defRPr sz="1725" b="1">
                <a:solidFill>
                  <a:srgbClr val="063A70"/>
                </a:solidFill>
                <a:latin typeface="Nimbus Sans"/>
                <a:ea typeface="Nimbus Sans"/>
                <a:cs typeface="Nimbus Sans"/>
              </a:defRPr>
            </a:lvl1pPr>
            <a:lvl2pPr algn="l">
              <a:defRPr sz="1725" b="1">
                <a:solidFill>
                  <a:srgbClr val="063A70"/>
                </a:solidFill>
                <a:latin typeface="Nimbus Sans"/>
                <a:ea typeface="Nimbus Sans"/>
                <a:cs typeface="Nimbus Sans"/>
              </a:defRPr>
            </a:lvl2pPr>
            <a:lvl3pPr algn="l">
              <a:defRPr sz="1725" b="1">
                <a:solidFill>
                  <a:srgbClr val="063A70"/>
                </a:solidFill>
                <a:latin typeface="Nimbus Sans"/>
                <a:ea typeface="Nimbus Sans"/>
                <a:cs typeface="Nimbus Sans"/>
              </a:defRPr>
            </a:lvl3pPr>
            <a:lvl4pPr algn="l">
              <a:defRPr sz="1725" b="1">
                <a:solidFill>
                  <a:srgbClr val="063A70"/>
                </a:solidFill>
                <a:latin typeface="Nimbus Sans"/>
                <a:ea typeface="Nimbus Sans"/>
                <a:cs typeface="Nimbus Sans"/>
              </a:defRPr>
            </a:lvl4pPr>
            <a:lvl5pPr algn="l">
              <a:defRPr sz="1725" b="1">
                <a:solidFill>
                  <a:srgbClr val="063A70"/>
                </a:solidFill>
                <a:latin typeface="Nimbus Sans"/>
                <a:ea typeface="Nimbus Sans"/>
                <a:cs typeface="Nimbus Sans"/>
              </a:defRPr>
            </a:lvl5pPr>
            <a:lvl6pPr algn="l">
              <a:defRPr sz="1725" b="1">
                <a:solidFill>
                  <a:srgbClr val="063A70"/>
                </a:solidFill>
                <a:latin typeface="Nimbus Sans"/>
                <a:ea typeface="Nimbus Sans"/>
                <a:cs typeface="Nimbus Sans"/>
              </a:defRPr>
            </a:lvl6pPr>
            <a:lvl7pPr algn="l">
              <a:defRPr sz="1725" b="1">
                <a:solidFill>
                  <a:srgbClr val="063A70"/>
                </a:solidFill>
                <a:latin typeface="Nimbus Sans"/>
                <a:ea typeface="Nimbus Sans"/>
                <a:cs typeface="Nimbus Sans"/>
              </a:defRPr>
            </a:lvl7pPr>
            <a:lvl8pPr algn="l">
              <a:defRPr sz="1725" b="1">
                <a:solidFill>
                  <a:srgbClr val="063A70"/>
                </a:solidFill>
                <a:latin typeface="Nimbus Sans"/>
                <a:ea typeface="Nimbus Sans"/>
                <a:cs typeface="Nimbus Sans"/>
              </a:defRPr>
            </a:lvl8pPr>
            <a:lvl9pPr algn="l">
              <a:defRPr sz="1725" b="1">
                <a:solidFill>
                  <a:srgbClr val="063A70"/>
                </a:solidFill>
                <a:latin typeface="Nimbus Sans"/>
                <a:ea typeface="Nimbus Sans"/>
                <a:cs typeface="Nimbus Sans"/>
              </a:defRPr>
            </a:lvl9pPr>
          </a:lstStyle>
          <a:p>
            <a:pPr algn="l">
              <a:defRPr sz="1725" b="1">
                <a:solidFill>
                  <a:srgbClr val="063A70"/>
                </a:solidFill>
                <a:latin typeface="Nimbus Sans"/>
                <a:ea typeface="Nimbus Sans"/>
                <a:cs typeface="Nimbus Sans"/>
              </a:defRPr>
            </a:pPr>
            <a:r>
              <a:rPr sz="1725" b="1">
                <a:solidFill>
                  <a:srgbClr val="063A70"/>
                </a:solidFill>
                <a:latin typeface="Nimbus Sans"/>
                <a:ea typeface="Nimbus Sans"/>
                <a:cs typeface="Nimbus Sans"/>
              </a:rPr>
              <a:t>Stav po injektáži a hydrataci bentonitu</a:t>
            </a:r>
          </a:p>
        </p:txBody>
      </p:sp>
      <p:pic>
        <p:nvPicPr>
          <p:cNvPr id="502" name="Obrázek 501">
            <a:extLst>
              <a:ext uri="{FF2B5EF4-FFF2-40B4-BE49-F238E27FC236}">
                <a16:creationId xmlns:a16="http://schemas.microsoft.com/office/drawing/2014/main" id="{CC75A53A-F515-81B1-D3D7-2A844BE92226}"/>
              </a:ext>
            </a:extLst>
          </p:cNvPr>
          <p:cNvPicPr>
            <a:picLocks noChangeAspect="1"/>
          </p:cNvPicPr>
          <p:nvPr/>
        </p:nvPicPr>
        <p:blipFill>
          <a:blip r:embed="rId5"/>
          <a:stretch/>
        </p:blipFill>
        <p:spPr>
          <a:xfrm>
            <a:off x="428625" y="1381134"/>
            <a:ext cx="7010400" cy="4003530"/>
          </a:xfrm>
          <a:prstGeom prst="rect">
            <a:avLst/>
          </a:prstGeom>
        </p:spPr>
      </p:pic>
      <p:sp>
        <p:nvSpPr>
          <p:cNvPr id="503" name="mechanism-entry-heading">
            <a:extLst>
              <a:ext uri="{FF2B5EF4-FFF2-40B4-BE49-F238E27FC236}">
                <a16:creationId xmlns:a16="http://schemas.microsoft.com/office/drawing/2014/main" id="{65CCD4B2-DB41-C982-3005-DAB59DFEDDCF}"/>
              </a:ext>
            </a:extLst>
          </p:cNvPr>
          <p:cNvSpPr>
            <a:spLocks noGrp="1"/>
          </p:cNvSpPr>
          <p:nvPr/>
        </p:nvSpPr>
        <p:spPr>
          <a:xfrm>
            <a:off x="7829550" y="1390650"/>
            <a:ext cx="3667125" cy="381000"/>
          </a:xfrm>
          <a:prstGeom prst="rect">
            <a:avLst/>
          </a:prstGeom>
          <a:noFill/>
          <a:ln w="0">
            <a:noFill/>
          </a:ln>
        </p:spPr>
        <p:txBody>
          <a:bodyPr wrap="square" lIns="0" tIns="0" rIns="0" bIns="0" anchor="t">
            <a:noAutofit/>
          </a:bodyPr>
          <a:lstStyle>
            <a:defPPr algn="l">
              <a:defRPr sz="2250" b="1">
                <a:solidFill>
                  <a:srgbClr val="063A70"/>
                </a:solidFill>
                <a:latin typeface="Nimbus Sans"/>
                <a:ea typeface="Nimbus Sans"/>
                <a:cs typeface="Nimbus Sans"/>
              </a:defRPr>
            </a:defPPr>
            <a:lvl1pPr algn="l">
              <a:defRPr sz="2250" b="1">
                <a:solidFill>
                  <a:srgbClr val="063A70"/>
                </a:solidFill>
                <a:latin typeface="Nimbus Sans"/>
                <a:ea typeface="Nimbus Sans"/>
                <a:cs typeface="Nimbus Sans"/>
              </a:defRPr>
            </a:lvl1pPr>
            <a:lvl2pPr algn="l">
              <a:defRPr sz="2250" b="1">
                <a:solidFill>
                  <a:srgbClr val="063A70"/>
                </a:solidFill>
                <a:latin typeface="Nimbus Sans"/>
                <a:ea typeface="Nimbus Sans"/>
                <a:cs typeface="Nimbus Sans"/>
              </a:defRPr>
            </a:lvl2pPr>
            <a:lvl3pPr algn="l">
              <a:defRPr sz="2250" b="1">
                <a:solidFill>
                  <a:srgbClr val="063A70"/>
                </a:solidFill>
                <a:latin typeface="Nimbus Sans"/>
                <a:ea typeface="Nimbus Sans"/>
                <a:cs typeface="Nimbus Sans"/>
              </a:defRPr>
            </a:lvl3pPr>
            <a:lvl4pPr algn="l">
              <a:defRPr sz="2250" b="1">
                <a:solidFill>
                  <a:srgbClr val="063A70"/>
                </a:solidFill>
                <a:latin typeface="Nimbus Sans"/>
                <a:ea typeface="Nimbus Sans"/>
                <a:cs typeface="Nimbus Sans"/>
              </a:defRPr>
            </a:lvl4pPr>
            <a:lvl5pPr algn="l">
              <a:defRPr sz="2250" b="1">
                <a:solidFill>
                  <a:srgbClr val="063A70"/>
                </a:solidFill>
                <a:latin typeface="Nimbus Sans"/>
                <a:ea typeface="Nimbus Sans"/>
                <a:cs typeface="Nimbus Sans"/>
              </a:defRPr>
            </a:lvl5pPr>
            <a:lvl6pPr algn="l">
              <a:defRPr sz="2250" b="1">
                <a:solidFill>
                  <a:srgbClr val="063A70"/>
                </a:solidFill>
                <a:latin typeface="Nimbus Sans"/>
                <a:ea typeface="Nimbus Sans"/>
                <a:cs typeface="Nimbus Sans"/>
              </a:defRPr>
            </a:lvl6pPr>
            <a:lvl7pPr algn="l">
              <a:defRPr sz="2250" b="1">
                <a:solidFill>
                  <a:srgbClr val="063A70"/>
                </a:solidFill>
                <a:latin typeface="Nimbus Sans"/>
                <a:ea typeface="Nimbus Sans"/>
                <a:cs typeface="Nimbus Sans"/>
              </a:defRPr>
            </a:lvl7pPr>
            <a:lvl8pPr algn="l">
              <a:defRPr sz="2250" b="1">
                <a:solidFill>
                  <a:srgbClr val="063A70"/>
                </a:solidFill>
                <a:latin typeface="Nimbus Sans"/>
                <a:ea typeface="Nimbus Sans"/>
                <a:cs typeface="Nimbus Sans"/>
              </a:defRPr>
            </a:lvl8pPr>
            <a:lvl9pPr algn="l">
              <a:defRPr sz="2250" b="1">
                <a:solidFill>
                  <a:srgbClr val="063A70"/>
                </a:solidFill>
                <a:latin typeface="Nimbus Sans"/>
                <a:ea typeface="Nimbus Sans"/>
                <a:cs typeface="Nimbus Sans"/>
              </a:defRPr>
            </a:lvl9pPr>
          </a:lstStyle>
          <a:p>
            <a:pPr algn="l">
              <a:defRPr sz="2250" b="1">
                <a:solidFill>
                  <a:srgbClr val="063A70"/>
                </a:solidFill>
                <a:latin typeface="Nimbus Sans"/>
                <a:ea typeface="Nimbus Sans"/>
                <a:cs typeface="Nimbus Sans"/>
              </a:defRPr>
            </a:pPr>
            <a:r>
              <a:rPr sz="2250" b="1">
                <a:solidFill>
                  <a:srgbClr val="063A70"/>
                </a:solidFill>
                <a:latin typeface="Nimbus Sans"/>
                <a:ea typeface="Nimbus Sans"/>
                <a:cs typeface="Nimbus Sans"/>
              </a:rPr>
              <a:t>Pronikání suspenze</a:t>
            </a:r>
          </a:p>
        </p:txBody>
      </p:sp>
      <p:sp>
        <p:nvSpPr>
          <p:cNvPr id="504" name="mechanism-entry-detail">
            <a:extLst>
              <a:ext uri="{FF2B5EF4-FFF2-40B4-BE49-F238E27FC236}">
                <a16:creationId xmlns:a16="http://schemas.microsoft.com/office/drawing/2014/main" id="{DC26572C-816C-8BD3-0F73-28B115E83C16}"/>
              </a:ext>
            </a:extLst>
          </p:cNvPr>
          <p:cNvSpPr>
            <a:spLocks noGrp="1"/>
          </p:cNvSpPr>
          <p:nvPr/>
        </p:nvSpPr>
        <p:spPr>
          <a:xfrm>
            <a:off x="7829550" y="1838325"/>
            <a:ext cx="3667125" cy="704850"/>
          </a:xfrm>
          <a:prstGeom prst="rect">
            <a:avLst/>
          </a:prstGeom>
          <a:noFill/>
          <a:ln w="0">
            <a:noFill/>
          </a:ln>
        </p:spPr>
        <p:txBody>
          <a:bodyPr wrap="square" lIns="0" tIns="0" rIns="0" bIns="0" anchor="t">
            <a:noAutofit/>
          </a:bodyPr>
          <a:lstStyle>
            <a:defPPr algn="l">
              <a:defRPr sz="1950" b="0">
                <a:solidFill>
                  <a:srgbClr val="063A70"/>
                </a:solidFill>
                <a:latin typeface="Nimbus Sans"/>
                <a:ea typeface="Nimbus Sans"/>
                <a:cs typeface="Nimbus Sans"/>
              </a:defRPr>
            </a:defPPr>
            <a:lvl1pPr algn="l">
              <a:defRPr sz="1950" b="0">
                <a:solidFill>
                  <a:srgbClr val="063A70"/>
                </a:solidFill>
                <a:latin typeface="Nimbus Sans"/>
                <a:ea typeface="Nimbus Sans"/>
                <a:cs typeface="Nimbus Sans"/>
              </a:defRPr>
            </a:lvl1pPr>
            <a:lvl2pPr algn="l">
              <a:defRPr sz="1950" b="0">
                <a:solidFill>
                  <a:srgbClr val="063A70"/>
                </a:solidFill>
                <a:latin typeface="Nimbus Sans"/>
                <a:ea typeface="Nimbus Sans"/>
                <a:cs typeface="Nimbus Sans"/>
              </a:defRPr>
            </a:lvl2pPr>
            <a:lvl3pPr algn="l">
              <a:defRPr sz="1950" b="0">
                <a:solidFill>
                  <a:srgbClr val="063A70"/>
                </a:solidFill>
                <a:latin typeface="Nimbus Sans"/>
                <a:ea typeface="Nimbus Sans"/>
                <a:cs typeface="Nimbus Sans"/>
              </a:defRPr>
            </a:lvl3pPr>
            <a:lvl4pPr algn="l">
              <a:defRPr sz="1950" b="0">
                <a:solidFill>
                  <a:srgbClr val="063A70"/>
                </a:solidFill>
                <a:latin typeface="Nimbus Sans"/>
                <a:ea typeface="Nimbus Sans"/>
                <a:cs typeface="Nimbus Sans"/>
              </a:defRPr>
            </a:lvl4pPr>
            <a:lvl5pPr algn="l">
              <a:defRPr sz="1950" b="0">
                <a:solidFill>
                  <a:srgbClr val="063A70"/>
                </a:solidFill>
                <a:latin typeface="Nimbus Sans"/>
                <a:ea typeface="Nimbus Sans"/>
                <a:cs typeface="Nimbus Sans"/>
              </a:defRPr>
            </a:lvl5pPr>
            <a:lvl6pPr algn="l">
              <a:defRPr sz="1950" b="0">
                <a:solidFill>
                  <a:srgbClr val="063A70"/>
                </a:solidFill>
                <a:latin typeface="Nimbus Sans"/>
                <a:ea typeface="Nimbus Sans"/>
                <a:cs typeface="Nimbus Sans"/>
              </a:defRPr>
            </a:lvl6pPr>
            <a:lvl7pPr algn="l">
              <a:defRPr sz="1950" b="0">
                <a:solidFill>
                  <a:srgbClr val="063A70"/>
                </a:solidFill>
                <a:latin typeface="Nimbus Sans"/>
                <a:ea typeface="Nimbus Sans"/>
                <a:cs typeface="Nimbus Sans"/>
              </a:defRPr>
            </a:lvl7pPr>
            <a:lvl8pPr algn="l">
              <a:defRPr sz="1950" b="0">
                <a:solidFill>
                  <a:srgbClr val="063A70"/>
                </a:solidFill>
                <a:latin typeface="Nimbus Sans"/>
                <a:ea typeface="Nimbus Sans"/>
                <a:cs typeface="Nimbus Sans"/>
              </a:defRPr>
            </a:lvl8pPr>
            <a:lvl9pPr algn="l">
              <a:defRPr sz="1950" b="0">
                <a:solidFill>
                  <a:srgbClr val="063A70"/>
                </a:solidFill>
                <a:latin typeface="Nimbus Sans"/>
                <a:ea typeface="Nimbus Sans"/>
                <a:cs typeface="Nimbus Sans"/>
              </a:defRPr>
            </a:lvl9pPr>
          </a:lstStyle>
          <a:p>
            <a:pPr algn="l">
              <a:defRPr sz="1950" b="0">
                <a:solidFill>
                  <a:srgbClr val="063A70"/>
                </a:solidFill>
                <a:latin typeface="Nimbus Sans"/>
                <a:ea typeface="Nimbus Sans"/>
                <a:cs typeface="Nimbus Sans"/>
              </a:defRPr>
            </a:pPr>
            <a:r>
              <a:rPr sz="1950" b="0">
                <a:solidFill>
                  <a:srgbClr val="063A70"/>
                </a:solidFill>
                <a:latin typeface="Nimbus Sans"/>
                <a:ea typeface="Nimbus Sans"/>
                <a:cs typeface="Nimbus Sans"/>
              </a:rPr>
              <a:t>Jemné částice se zachycují</a:t>
            </a:r>
          </a:p>
          <a:p>
            <a:pPr algn="l">
              <a:defRPr sz="1950" b="0">
                <a:solidFill>
                  <a:srgbClr val="063A70"/>
                </a:solidFill>
                <a:latin typeface="Nimbus Sans"/>
                <a:ea typeface="Nimbus Sans"/>
                <a:cs typeface="Nimbus Sans"/>
              </a:defRPr>
            </a:pPr>
            <a:r>
              <a:rPr sz="1950" b="0">
                <a:solidFill>
                  <a:srgbClr val="063A70"/>
                </a:solidFill>
                <a:latin typeface="Nimbus Sans"/>
                <a:ea typeface="Nimbus Sans"/>
                <a:cs typeface="Nimbus Sans"/>
              </a:rPr>
              <a:t>v přístupných pórech.</a:t>
            </a:r>
          </a:p>
        </p:txBody>
      </p:sp>
      <p:sp>
        <p:nvSpPr>
          <p:cNvPr id="505" name="mechanism-hydration-heading">
            <a:extLst>
              <a:ext uri="{FF2B5EF4-FFF2-40B4-BE49-F238E27FC236}">
                <a16:creationId xmlns:a16="http://schemas.microsoft.com/office/drawing/2014/main" id="{61408F70-B269-D1EE-E3F0-07369F9EF021}"/>
              </a:ext>
            </a:extLst>
          </p:cNvPr>
          <p:cNvSpPr>
            <a:spLocks noGrp="1"/>
          </p:cNvSpPr>
          <p:nvPr/>
        </p:nvSpPr>
        <p:spPr>
          <a:xfrm>
            <a:off x="7829550" y="2867025"/>
            <a:ext cx="3667125" cy="381000"/>
          </a:xfrm>
          <a:prstGeom prst="rect">
            <a:avLst/>
          </a:prstGeom>
          <a:noFill/>
          <a:ln w="0">
            <a:noFill/>
          </a:ln>
        </p:spPr>
        <p:txBody>
          <a:bodyPr wrap="square" lIns="0" tIns="0" rIns="0" bIns="0" anchor="t">
            <a:noAutofit/>
          </a:bodyPr>
          <a:lstStyle>
            <a:defPPr algn="l">
              <a:defRPr sz="2250" b="1">
                <a:solidFill>
                  <a:srgbClr val="063A70"/>
                </a:solidFill>
                <a:latin typeface="Nimbus Sans"/>
                <a:ea typeface="Nimbus Sans"/>
                <a:cs typeface="Nimbus Sans"/>
              </a:defRPr>
            </a:defPPr>
            <a:lvl1pPr algn="l">
              <a:defRPr sz="2250" b="1">
                <a:solidFill>
                  <a:srgbClr val="063A70"/>
                </a:solidFill>
                <a:latin typeface="Nimbus Sans"/>
                <a:ea typeface="Nimbus Sans"/>
                <a:cs typeface="Nimbus Sans"/>
              </a:defRPr>
            </a:lvl1pPr>
            <a:lvl2pPr algn="l">
              <a:defRPr sz="2250" b="1">
                <a:solidFill>
                  <a:srgbClr val="063A70"/>
                </a:solidFill>
                <a:latin typeface="Nimbus Sans"/>
                <a:ea typeface="Nimbus Sans"/>
                <a:cs typeface="Nimbus Sans"/>
              </a:defRPr>
            </a:lvl2pPr>
            <a:lvl3pPr algn="l">
              <a:defRPr sz="2250" b="1">
                <a:solidFill>
                  <a:srgbClr val="063A70"/>
                </a:solidFill>
                <a:latin typeface="Nimbus Sans"/>
                <a:ea typeface="Nimbus Sans"/>
                <a:cs typeface="Nimbus Sans"/>
              </a:defRPr>
            </a:lvl3pPr>
            <a:lvl4pPr algn="l">
              <a:defRPr sz="2250" b="1">
                <a:solidFill>
                  <a:srgbClr val="063A70"/>
                </a:solidFill>
                <a:latin typeface="Nimbus Sans"/>
                <a:ea typeface="Nimbus Sans"/>
                <a:cs typeface="Nimbus Sans"/>
              </a:defRPr>
            </a:lvl4pPr>
            <a:lvl5pPr algn="l">
              <a:defRPr sz="2250" b="1">
                <a:solidFill>
                  <a:srgbClr val="063A70"/>
                </a:solidFill>
                <a:latin typeface="Nimbus Sans"/>
                <a:ea typeface="Nimbus Sans"/>
                <a:cs typeface="Nimbus Sans"/>
              </a:defRPr>
            </a:lvl5pPr>
            <a:lvl6pPr algn="l">
              <a:defRPr sz="2250" b="1">
                <a:solidFill>
                  <a:srgbClr val="063A70"/>
                </a:solidFill>
                <a:latin typeface="Nimbus Sans"/>
                <a:ea typeface="Nimbus Sans"/>
                <a:cs typeface="Nimbus Sans"/>
              </a:defRPr>
            </a:lvl6pPr>
            <a:lvl7pPr algn="l">
              <a:defRPr sz="2250" b="1">
                <a:solidFill>
                  <a:srgbClr val="063A70"/>
                </a:solidFill>
                <a:latin typeface="Nimbus Sans"/>
                <a:ea typeface="Nimbus Sans"/>
                <a:cs typeface="Nimbus Sans"/>
              </a:defRPr>
            </a:lvl7pPr>
            <a:lvl8pPr algn="l">
              <a:defRPr sz="2250" b="1">
                <a:solidFill>
                  <a:srgbClr val="063A70"/>
                </a:solidFill>
                <a:latin typeface="Nimbus Sans"/>
                <a:ea typeface="Nimbus Sans"/>
                <a:cs typeface="Nimbus Sans"/>
              </a:defRPr>
            </a:lvl8pPr>
            <a:lvl9pPr algn="l">
              <a:defRPr sz="2250" b="1">
                <a:solidFill>
                  <a:srgbClr val="063A70"/>
                </a:solidFill>
                <a:latin typeface="Nimbus Sans"/>
                <a:ea typeface="Nimbus Sans"/>
                <a:cs typeface="Nimbus Sans"/>
              </a:defRPr>
            </a:lvl9pPr>
          </a:lstStyle>
          <a:p>
            <a:pPr algn="l">
              <a:defRPr sz="2250" b="1">
                <a:solidFill>
                  <a:srgbClr val="063A70"/>
                </a:solidFill>
                <a:latin typeface="Nimbus Sans"/>
                <a:ea typeface="Nimbus Sans"/>
                <a:cs typeface="Nimbus Sans"/>
              </a:defRPr>
            </a:pPr>
            <a:r>
              <a:rPr sz="2250" b="1">
                <a:solidFill>
                  <a:srgbClr val="063A70"/>
                </a:solidFill>
                <a:latin typeface="Nimbus Sans"/>
                <a:ea typeface="Nimbus Sans"/>
                <a:cs typeface="Nimbus Sans"/>
              </a:rPr>
              <a:t>Hydratace a bobtnání</a:t>
            </a:r>
          </a:p>
        </p:txBody>
      </p:sp>
      <p:sp>
        <p:nvSpPr>
          <p:cNvPr id="506" name="mechanism-hydration-detail">
            <a:extLst>
              <a:ext uri="{FF2B5EF4-FFF2-40B4-BE49-F238E27FC236}">
                <a16:creationId xmlns:a16="http://schemas.microsoft.com/office/drawing/2014/main" id="{FD929896-C4C2-9579-FD14-38D2DA1F3D7E}"/>
              </a:ext>
            </a:extLst>
          </p:cNvPr>
          <p:cNvSpPr>
            <a:spLocks noGrp="1"/>
          </p:cNvSpPr>
          <p:nvPr/>
        </p:nvSpPr>
        <p:spPr>
          <a:xfrm>
            <a:off x="7829550" y="3314700"/>
            <a:ext cx="3667125" cy="704850"/>
          </a:xfrm>
          <a:prstGeom prst="rect">
            <a:avLst/>
          </a:prstGeom>
          <a:noFill/>
          <a:ln w="0">
            <a:noFill/>
          </a:ln>
        </p:spPr>
        <p:txBody>
          <a:bodyPr wrap="square" lIns="0" tIns="0" rIns="0" bIns="0" anchor="t">
            <a:noAutofit/>
          </a:bodyPr>
          <a:lstStyle>
            <a:defPPr algn="l">
              <a:defRPr sz="1950" b="0">
                <a:solidFill>
                  <a:srgbClr val="063A70"/>
                </a:solidFill>
                <a:latin typeface="Nimbus Sans"/>
                <a:ea typeface="Nimbus Sans"/>
                <a:cs typeface="Nimbus Sans"/>
              </a:defRPr>
            </a:defPPr>
            <a:lvl1pPr algn="l">
              <a:defRPr sz="1950" b="0">
                <a:solidFill>
                  <a:srgbClr val="063A70"/>
                </a:solidFill>
                <a:latin typeface="Nimbus Sans"/>
                <a:ea typeface="Nimbus Sans"/>
                <a:cs typeface="Nimbus Sans"/>
              </a:defRPr>
            </a:lvl1pPr>
            <a:lvl2pPr algn="l">
              <a:defRPr sz="1950" b="0">
                <a:solidFill>
                  <a:srgbClr val="063A70"/>
                </a:solidFill>
                <a:latin typeface="Nimbus Sans"/>
                <a:ea typeface="Nimbus Sans"/>
                <a:cs typeface="Nimbus Sans"/>
              </a:defRPr>
            </a:lvl2pPr>
            <a:lvl3pPr algn="l">
              <a:defRPr sz="1950" b="0">
                <a:solidFill>
                  <a:srgbClr val="063A70"/>
                </a:solidFill>
                <a:latin typeface="Nimbus Sans"/>
                <a:ea typeface="Nimbus Sans"/>
                <a:cs typeface="Nimbus Sans"/>
              </a:defRPr>
            </a:lvl3pPr>
            <a:lvl4pPr algn="l">
              <a:defRPr sz="1950" b="0">
                <a:solidFill>
                  <a:srgbClr val="063A70"/>
                </a:solidFill>
                <a:latin typeface="Nimbus Sans"/>
                <a:ea typeface="Nimbus Sans"/>
                <a:cs typeface="Nimbus Sans"/>
              </a:defRPr>
            </a:lvl4pPr>
            <a:lvl5pPr algn="l">
              <a:defRPr sz="1950" b="0">
                <a:solidFill>
                  <a:srgbClr val="063A70"/>
                </a:solidFill>
                <a:latin typeface="Nimbus Sans"/>
                <a:ea typeface="Nimbus Sans"/>
                <a:cs typeface="Nimbus Sans"/>
              </a:defRPr>
            </a:lvl5pPr>
            <a:lvl6pPr algn="l">
              <a:defRPr sz="1950" b="0">
                <a:solidFill>
                  <a:srgbClr val="063A70"/>
                </a:solidFill>
                <a:latin typeface="Nimbus Sans"/>
                <a:ea typeface="Nimbus Sans"/>
                <a:cs typeface="Nimbus Sans"/>
              </a:defRPr>
            </a:lvl6pPr>
            <a:lvl7pPr algn="l">
              <a:defRPr sz="1950" b="0">
                <a:solidFill>
                  <a:srgbClr val="063A70"/>
                </a:solidFill>
                <a:latin typeface="Nimbus Sans"/>
                <a:ea typeface="Nimbus Sans"/>
                <a:cs typeface="Nimbus Sans"/>
              </a:defRPr>
            </a:lvl7pPr>
            <a:lvl8pPr algn="l">
              <a:defRPr sz="1950" b="0">
                <a:solidFill>
                  <a:srgbClr val="063A70"/>
                </a:solidFill>
                <a:latin typeface="Nimbus Sans"/>
                <a:ea typeface="Nimbus Sans"/>
                <a:cs typeface="Nimbus Sans"/>
              </a:defRPr>
            </a:lvl8pPr>
            <a:lvl9pPr algn="l">
              <a:defRPr sz="1950" b="0">
                <a:solidFill>
                  <a:srgbClr val="063A70"/>
                </a:solidFill>
                <a:latin typeface="Nimbus Sans"/>
                <a:ea typeface="Nimbus Sans"/>
                <a:cs typeface="Nimbus Sans"/>
              </a:defRPr>
            </a:lvl9pPr>
          </a:lstStyle>
          <a:p>
            <a:pPr algn="l">
              <a:defRPr sz="1950" b="0">
                <a:solidFill>
                  <a:srgbClr val="063A70"/>
                </a:solidFill>
                <a:latin typeface="Nimbus Sans"/>
                <a:ea typeface="Nimbus Sans"/>
                <a:cs typeface="Nimbus Sans"/>
              </a:defRPr>
            </a:pPr>
            <a:r>
              <a:rPr sz="1950" b="0">
                <a:solidFill>
                  <a:srgbClr val="063A70"/>
                </a:solidFill>
                <a:latin typeface="Nimbus Sans"/>
                <a:ea typeface="Nimbus Sans"/>
                <a:cs typeface="Nimbus Sans"/>
              </a:rPr>
              <a:t>Bentonit vyplňuje póry</a:t>
            </a:r>
          </a:p>
          <a:p>
            <a:pPr algn="l">
              <a:defRPr sz="1950" b="0">
                <a:solidFill>
                  <a:srgbClr val="063A70"/>
                </a:solidFill>
                <a:latin typeface="Nimbus Sans"/>
                <a:ea typeface="Nimbus Sans"/>
                <a:cs typeface="Nimbus Sans"/>
              </a:defRPr>
            </a:pPr>
            <a:r>
              <a:rPr sz="1950" b="0">
                <a:solidFill>
                  <a:srgbClr val="063A70"/>
                </a:solidFill>
                <a:latin typeface="Nimbus Sans"/>
                <a:ea typeface="Nimbus Sans"/>
                <a:cs typeface="Nimbus Sans"/>
              </a:rPr>
              <a:t>a zužuje jejich propojení.</a:t>
            </a:r>
          </a:p>
        </p:txBody>
      </p:sp>
      <p:sp>
        <p:nvSpPr>
          <p:cNvPr id="507" name="mechanism-throats-heading">
            <a:extLst>
              <a:ext uri="{FF2B5EF4-FFF2-40B4-BE49-F238E27FC236}">
                <a16:creationId xmlns:a16="http://schemas.microsoft.com/office/drawing/2014/main" id="{AC08E706-5A99-A935-3A83-F39F116F81DD}"/>
              </a:ext>
            </a:extLst>
          </p:cNvPr>
          <p:cNvSpPr>
            <a:spLocks noGrp="1"/>
          </p:cNvSpPr>
          <p:nvPr/>
        </p:nvSpPr>
        <p:spPr>
          <a:xfrm>
            <a:off x="7829550" y="4305300"/>
            <a:ext cx="3667125" cy="381000"/>
          </a:xfrm>
          <a:prstGeom prst="rect">
            <a:avLst/>
          </a:prstGeom>
          <a:noFill/>
          <a:ln w="0">
            <a:noFill/>
          </a:ln>
        </p:spPr>
        <p:txBody>
          <a:bodyPr wrap="square" lIns="0" tIns="0" rIns="0" bIns="0" anchor="t">
            <a:noAutofit/>
          </a:bodyPr>
          <a:lstStyle>
            <a:defPPr algn="l">
              <a:defRPr sz="2250" b="1">
                <a:solidFill>
                  <a:srgbClr val="063A70"/>
                </a:solidFill>
                <a:latin typeface="Nimbus Sans"/>
                <a:ea typeface="Nimbus Sans"/>
                <a:cs typeface="Nimbus Sans"/>
              </a:defRPr>
            </a:defPPr>
            <a:lvl1pPr algn="l">
              <a:defRPr sz="2250" b="1">
                <a:solidFill>
                  <a:srgbClr val="063A70"/>
                </a:solidFill>
                <a:latin typeface="Nimbus Sans"/>
                <a:ea typeface="Nimbus Sans"/>
                <a:cs typeface="Nimbus Sans"/>
              </a:defRPr>
            </a:lvl1pPr>
            <a:lvl2pPr algn="l">
              <a:defRPr sz="2250" b="1">
                <a:solidFill>
                  <a:srgbClr val="063A70"/>
                </a:solidFill>
                <a:latin typeface="Nimbus Sans"/>
                <a:ea typeface="Nimbus Sans"/>
                <a:cs typeface="Nimbus Sans"/>
              </a:defRPr>
            </a:lvl2pPr>
            <a:lvl3pPr algn="l">
              <a:defRPr sz="2250" b="1">
                <a:solidFill>
                  <a:srgbClr val="063A70"/>
                </a:solidFill>
                <a:latin typeface="Nimbus Sans"/>
                <a:ea typeface="Nimbus Sans"/>
                <a:cs typeface="Nimbus Sans"/>
              </a:defRPr>
            </a:lvl3pPr>
            <a:lvl4pPr algn="l">
              <a:defRPr sz="2250" b="1">
                <a:solidFill>
                  <a:srgbClr val="063A70"/>
                </a:solidFill>
                <a:latin typeface="Nimbus Sans"/>
                <a:ea typeface="Nimbus Sans"/>
                <a:cs typeface="Nimbus Sans"/>
              </a:defRPr>
            </a:lvl4pPr>
            <a:lvl5pPr algn="l">
              <a:defRPr sz="2250" b="1">
                <a:solidFill>
                  <a:srgbClr val="063A70"/>
                </a:solidFill>
                <a:latin typeface="Nimbus Sans"/>
                <a:ea typeface="Nimbus Sans"/>
                <a:cs typeface="Nimbus Sans"/>
              </a:defRPr>
            </a:lvl5pPr>
            <a:lvl6pPr algn="l">
              <a:defRPr sz="2250" b="1">
                <a:solidFill>
                  <a:srgbClr val="063A70"/>
                </a:solidFill>
                <a:latin typeface="Nimbus Sans"/>
                <a:ea typeface="Nimbus Sans"/>
                <a:cs typeface="Nimbus Sans"/>
              </a:defRPr>
            </a:lvl6pPr>
            <a:lvl7pPr algn="l">
              <a:defRPr sz="2250" b="1">
                <a:solidFill>
                  <a:srgbClr val="063A70"/>
                </a:solidFill>
                <a:latin typeface="Nimbus Sans"/>
                <a:ea typeface="Nimbus Sans"/>
                <a:cs typeface="Nimbus Sans"/>
              </a:defRPr>
            </a:lvl7pPr>
            <a:lvl8pPr algn="l">
              <a:defRPr sz="2250" b="1">
                <a:solidFill>
                  <a:srgbClr val="063A70"/>
                </a:solidFill>
                <a:latin typeface="Nimbus Sans"/>
                <a:ea typeface="Nimbus Sans"/>
                <a:cs typeface="Nimbus Sans"/>
              </a:defRPr>
            </a:lvl8pPr>
            <a:lvl9pPr algn="l">
              <a:defRPr sz="2250" b="1">
                <a:solidFill>
                  <a:srgbClr val="063A70"/>
                </a:solidFill>
                <a:latin typeface="Nimbus Sans"/>
                <a:ea typeface="Nimbus Sans"/>
                <a:cs typeface="Nimbus Sans"/>
              </a:defRPr>
            </a:lvl9pPr>
          </a:lstStyle>
          <a:p>
            <a:pPr algn="l">
              <a:defRPr sz="2250" b="1">
                <a:solidFill>
                  <a:srgbClr val="063A70"/>
                </a:solidFill>
                <a:latin typeface="Nimbus Sans"/>
                <a:ea typeface="Nimbus Sans"/>
                <a:cs typeface="Nimbus Sans"/>
              </a:defRPr>
            </a:pPr>
            <a:r>
              <a:rPr sz="2250" b="1">
                <a:solidFill>
                  <a:srgbClr val="063A70"/>
                </a:solidFill>
                <a:latin typeface="Nimbus Sans"/>
                <a:ea typeface="Nimbus Sans"/>
                <a:cs typeface="Nimbus Sans"/>
              </a:rPr>
              <a:t>Utěsnění průchodů</a:t>
            </a:r>
          </a:p>
        </p:txBody>
      </p:sp>
      <p:sp>
        <p:nvSpPr>
          <p:cNvPr id="508" name="mechanism-throats-detail">
            <a:extLst>
              <a:ext uri="{FF2B5EF4-FFF2-40B4-BE49-F238E27FC236}">
                <a16:creationId xmlns:a16="http://schemas.microsoft.com/office/drawing/2014/main" id="{18137BDA-F953-1316-A203-878C54D26B25}"/>
              </a:ext>
            </a:extLst>
          </p:cNvPr>
          <p:cNvSpPr>
            <a:spLocks noGrp="1"/>
          </p:cNvSpPr>
          <p:nvPr/>
        </p:nvSpPr>
        <p:spPr>
          <a:xfrm>
            <a:off x="7829550" y="4752975"/>
            <a:ext cx="3667125" cy="704850"/>
          </a:xfrm>
          <a:prstGeom prst="rect">
            <a:avLst/>
          </a:prstGeom>
          <a:noFill/>
          <a:ln w="0">
            <a:noFill/>
          </a:ln>
        </p:spPr>
        <p:txBody>
          <a:bodyPr wrap="square" lIns="0" tIns="0" rIns="0" bIns="0" anchor="t">
            <a:noAutofit/>
          </a:bodyPr>
          <a:lstStyle>
            <a:defPPr algn="l">
              <a:defRPr sz="1950" b="0">
                <a:solidFill>
                  <a:srgbClr val="063A70"/>
                </a:solidFill>
                <a:latin typeface="Nimbus Sans"/>
                <a:ea typeface="Nimbus Sans"/>
                <a:cs typeface="Nimbus Sans"/>
              </a:defRPr>
            </a:defPPr>
            <a:lvl1pPr algn="l">
              <a:defRPr sz="1950" b="0">
                <a:solidFill>
                  <a:srgbClr val="063A70"/>
                </a:solidFill>
                <a:latin typeface="Nimbus Sans"/>
                <a:ea typeface="Nimbus Sans"/>
                <a:cs typeface="Nimbus Sans"/>
              </a:defRPr>
            </a:lvl1pPr>
            <a:lvl2pPr algn="l">
              <a:defRPr sz="1950" b="0">
                <a:solidFill>
                  <a:srgbClr val="063A70"/>
                </a:solidFill>
                <a:latin typeface="Nimbus Sans"/>
                <a:ea typeface="Nimbus Sans"/>
                <a:cs typeface="Nimbus Sans"/>
              </a:defRPr>
            </a:lvl2pPr>
            <a:lvl3pPr algn="l">
              <a:defRPr sz="1950" b="0">
                <a:solidFill>
                  <a:srgbClr val="063A70"/>
                </a:solidFill>
                <a:latin typeface="Nimbus Sans"/>
                <a:ea typeface="Nimbus Sans"/>
                <a:cs typeface="Nimbus Sans"/>
              </a:defRPr>
            </a:lvl3pPr>
            <a:lvl4pPr algn="l">
              <a:defRPr sz="1950" b="0">
                <a:solidFill>
                  <a:srgbClr val="063A70"/>
                </a:solidFill>
                <a:latin typeface="Nimbus Sans"/>
                <a:ea typeface="Nimbus Sans"/>
                <a:cs typeface="Nimbus Sans"/>
              </a:defRPr>
            </a:lvl4pPr>
            <a:lvl5pPr algn="l">
              <a:defRPr sz="1950" b="0">
                <a:solidFill>
                  <a:srgbClr val="063A70"/>
                </a:solidFill>
                <a:latin typeface="Nimbus Sans"/>
                <a:ea typeface="Nimbus Sans"/>
                <a:cs typeface="Nimbus Sans"/>
              </a:defRPr>
            </a:lvl5pPr>
            <a:lvl6pPr algn="l">
              <a:defRPr sz="1950" b="0">
                <a:solidFill>
                  <a:srgbClr val="063A70"/>
                </a:solidFill>
                <a:latin typeface="Nimbus Sans"/>
                <a:ea typeface="Nimbus Sans"/>
                <a:cs typeface="Nimbus Sans"/>
              </a:defRPr>
            </a:lvl6pPr>
            <a:lvl7pPr algn="l">
              <a:defRPr sz="1950" b="0">
                <a:solidFill>
                  <a:srgbClr val="063A70"/>
                </a:solidFill>
                <a:latin typeface="Nimbus Sans"/>
                <a:ea typeface="Nimbus Sans"/>
                <a:cs typeface="Nimbus Sans"/>
              </a:defRPr>
            </a:lvl7pPr>
            <a:lvl8pPr algn="l">
              <a:defRPr sz="1950" b="0">
                <a:solidFill>
                  <a:srgbClr val="063A70"/>
                </a:solidFill>
                <a:latin typeface="Nimbus Sans"/>
                <a:ea typeface="Nimbus Sans"/>
                <a:cs typeface="Nimbus Sans"/>
              </a:defRPr>
            </a:lvl8pPr>
            <a:lvl9pPr algn="l">
              <a:defRPr sz="1950" b="0">
                <a:solidFill>
                  <a:srgbClr val="063A70"/>
                </a:solidFill>
                <a:latin typeface="Nimbus Sans"/>
                <a:ea typeface="Nimbus Sans"/>
                <a:cs typeface="Nimbus Sans"/>
              </a:defRPr>
            </a:lvl9pPr>
          </a:lstStyle>
          <a:p>
            <a:pPr algn="l">
              <a:defRPr sz="1950" b="0">
                <a:solidFill>
                  <a:srgbClr val="063A70"/>
                </a:solidFill>
                <a:latin typeface="Nimbus Sans"/>
                <a:ea typeface="Nimbus Sans"/>
                <a:cs typeface="Nimbus Sans"/>
              </a:defRPr>
            </a:pPr>
            <a:r>
              <a:rPr sz="1950" b="0">
                <a:solidFill>
                  <a:srgbClr val="063A70"/>
                </a:solidFill>
                <a:latin typeface="Nimbus Sans"/>
                <a:ea typeface="Nimbus Sans"/>
                <a:cs typeface="Nimbus Sans"/>
              </a:rPr>
              <a:t>Pórová hrdla se zužují</a:t>
            </a:r>
          </a:p>
          <a:p>
            <a:pPr algn="l">
              <a:defRPr sz="1950" b="0">
                <a:solidFill>
                  <a:srgbClr val="063A70"/>
                </a:solidFill>
                <a:latin typeface="Nimbus Sans"/>
                <a:ea typeface="Nimbus Sans"/>
                <a:cs typeface="Nimbus Sans"/>
              </a:defRPr>
            </a:pPr>
            <a:r>
              <a:rPr sz="1950" b="0">
                <a:solidFill>
                  <a:srgbClr val="063A70"/>
                </a:solidFill>
                <a:latin typeface="Nimbus Sans"/>
                <a:ea typeface="Nimbus Sans"/>
                <a:cs typeface="Nimbus Sans"/>
              </a:rPr>
              <a:t>a místy uzavírají.</a:t>
            </a:r>
          </a:p>
        </p:txBody>
      </p:sp>
      <p:sp>
        <p:nvSpPr>
          <p:cNvPr id="509" name="material-legend">
            <a:extLst>
              <a:ext uri="{FF2B5EF4-FFF2-40B4-BE49-F238E27FC236}">
                <a16:creationId xmlns:a16="http://schemas.microsoft.com/office/drawing/2014/main" id="{B3B16CAE-5135-631B-605C-2330DF085AE9}"/>
              </a:ext>
            </a:extLst>
          </p:cNvPr>
          <p:cNvSpPr>
            <a:spLocks noGrp="1"/>
          </p:cNvSpPr>
          <p:nvPr/>
        </p:nvSpPr>
        <p:spPr>
          <a:xfrm>
            <a:off x="428625" y="5495925"/>
            <a:ext cx="7124700" cy="276225"/>
          </a:xfrm>
          <a:prstGeom prst="rect">
            <a:avLst/>
          </a:prstGeom>
          <a:noFill/>
          <a:ln w="0">
            <a:noFill/>
          </a:ln>
        </p:spPr>
        <p:txBody>
          <a:bodyPr wrap="square" lIns="0" tIns="0" rIns="0" bIns="0" anchor="t">
            <a:noAutofit/>
          </a:bodyPr>
          <a:lstStyle>
            <a:defPPr algn="l">
              <a:defRPr sz="1538" b="0">
                <a:solidFill>
                  <a:srgbClr val="516477"/>
                </a:solidFill>
                <a:latin typeface="Nimbus Sans"/>
                <a:ea typeface="Nimbus Sans"/>
                <a:cs typeface="Nimbus Sans"/>
              </a:defRPr>
            </a:defPPr>
            <a:lvl1pPr algn="l">
              <a:defRPr sz="1538" b="0">
                <a:solidFill>
                  <a:srgbClr val="516477"/>
                </a:solidFill>
                <a:latin typeface="Nimbus Sans"/>
                <a:ea typeface="Nimbus Sans"/>
                <a:cs typeface="Nimbus Sans"/>
              </a:defRPr>
            </a:lvl1pPr>
            <a:lvl2pPr algn="l">
              <a:defRPr sz="1538" b="0">
                <a:solidFill>
                  <a:srgbClr val="516477"/>
                </a:solidFill>
                <a:latin typeface="Nimbus Sans"/>
                <a:ea typeface="Nimbus Sans"/>
                <a:cs typeface="Nimbus Sans"/>
              </a:defRPr>
            </a:lvl2pPr>
            <a:lvl3pPr algn="l">
              <a:defRPr sz="1538" b="0">
                <a:solidFill>
                  <a:srgbClr val="516477"/>
                </a:solidFill>
                <a:latin typeface="Nimbus Sans"/>
                <a:ea typeface="Nimbus Sans"/>
                <a:cs typeface="Nimbus Sans"/>
              </a:defRPr>
            </a:lvl3pPr>
            <a:lvl4pPr algn="l">
              <a:defRPr sz="1538" b="0">
                <a:solidFill>
                  <a:srgbClr val="516477"/>
                </a:solidFill>
                <a:latin typeface="Nimbus Sans"/>
                <a:ea typeface="Nimbus Sans"/>
                <a:cs typeface="Nimbus Sans"/>
              </a:defRPr>
            </a:lvl4pPr>
            <a:lvl5pPr algn="l">
              <a:defRPr sz="1538" b="0">
                <a:solidFill>
                  <a:srgbClr val="516477"/>
                </a:solidFill>
                <a:latin typeface="Nimbus Sans"/>
                <a:ea typeface="Nimbus Sans"/>
                <a:cs typeface="Nimbus Sans"/>
              </a:defRPr>
            </a:lvl5pPr>
            <a:lvl6pPr algn="l">
              <a:defRPr sz="1538" b="0">
                <a:solidFill>
                  <a:srgbClr val="516477"/>
                </a:solidFill>
                <a:latin typeface="Nimbus Sans"/>
                <a:ea typeface="Nimbus Sans"/>
                <a:cs typeface="Nimbus Sans"/>
              </a:defRPr>
            </a:lvl6pPr>
            <a:lvl7pPr algn="l">
              <a:defRPr sz="1538" b="0">
                <a:solidFill>
                  <a:srgbClr val="516477"/>
                </a:solidFill>
                <a:latin typeface="Nimbus Sans"/>
                <a:ea typeface="Nimbus Sans"/>
                <a:cs typeface="Nimbus Sans"/>
              </a:defRPr>
            </a:lvl7pPr>
            <a:lvl8pPr algn="l">
              <a:defRPr sz="1538" b="0">
                <a:solidFill>
                  <a:srgbClr val="516477"/>
                </a:solidFill>
                <a:latin typeface="Nimbus Sans"/>
                <a:ea typeface="Nimbus Sans"/>
                <a:cs typeface="Nimbus Sans"/>
              </a:defRPr>
            </a:lvl8pPr>
            <a:lvl9pPr algn="l">
              <a:defRPr sz="1538" b="0">
                <a:solidFill>
                  <a:srgbClr val="516477"/>
                </a:solidFill>
                <a:latin typeface="Nimbus Sans"/>
                <a:ea typeface="Nimbus Sans"/>
                <a:cs typeface="Nimbus Sans"/>
              </a:defRPr>
            </a:lvl9pPr>
          </a:lstStyle>
          <a:p>
            <a:pPr algn="l">
              <a:defRPr sz="1538" b="0">
                <a:solidFill>
                  <a:srgbClr val="516477"/>
                </a:solidFill>
                <a:latin typeface="Nimbus Sans"/>
                <a:ea typeface="Nimbus Sans"/>
                <a:cs typeface="Nimbus Sans"/>
              </a:defRPr>
            </a:pPr>
            <a:r>
              <a:rPr sz="1538" b="0">
                <a:solidFill>
                  <a:srgbClr val="516477"/>
                </a:solidFill>
                <a:latin typeface="Nimbus Sans"/>
                <a:ea typeface="Nimbus Sans"/>
                <a:cs typeface="Nimbus Sans"/>
              </a:rPr>
              <a:t>Oranžová: bentonit  •  modrá: voda  •  béžová: zrna zeminy</a:t>
            </a:r>
          </a:p>
        </p:txBody>
      </p:sp>
      <p:sp>
        <p:nvSpPr>
          <p:cNvPr id="510" name="main-takeaway">
            <a:extLst>
              <a:ext uri="{FF2B5EF4-FFF2-40B4-BE49-F238E27FC236}">
                <a16:creationId xmlns:a16="http://schemas.microsoft.com/office/drawing/2014/main" id="{CBFA238A-9349-33D3-ED44-B9E51926F82B}"/>
              </a:ext>
            </a:extLst>
          </p:cNvPr>
          <p:cNvSpPr>
            <a:spLocks noGrp="1"/>
          </p:cNvSpPr>
          <p:nvPr/>
        </p:nvSpPr>
        <p:spPr>
          <a:xfrm>
            <a:off x="428625" y="5819775"/>
            <a:ext cx="11049000" cy="333375"/>
          </a:xfrm>
          <a:prstGeom prst="rect">
            <a:avLst/>
          </a:prstGeom>
          <a:noFill/>
          <a:ln w="0">
            <a:noFill/>
          </a:ln>
        </p:spPr>
        <p:txBody>
          <a:bodyPr wrap="square" lIns="0" tIns="0" rIns="0" bIns="0" anchor="t">
            <a:noAutofit/>
          </a:bodyPr>
          <a:lstStyle>
            <a:defPPr algn="l">
              <a:defRPr sz="2250" b="1">
                <a:solidFill>
                  <a:srgbClr val="0056B1"/>
                </a:solidFill>
                <a:latin typeface="Nimbus Sans"/>
                <a:ea typeface="Nimbus Sans"/>
                <a:cs typeface="Nimbus Sans"/>
              </a:defRPr>
            </a:defPPr>
            <a:lvl1pPr algn="l">
              <a:defRPr sz="2250" b="1">
                <a:solidFill>
                  <a:srgbClr val="0056B1"/>
                </a:solidFill>
                <a:latin typeface="Nimbus Sans"/>
                <a:ea typeface="Nimbus Sans"/>
                <a:cs typeface="Nimbus Sans"/>
              </a:defRPr>
            </a:lvl1pPr>
            <a:lvl2pPr algn="l">
              <a:defRPr sz="2250" b="1">
                <a:solidFill>
                  <a:srgbClr val="0056B1"/>
                </a:solidFill>
                <a:latin typeface="Nimbus Sans"/>
                <a:ea typeface="Nimbus Sans"/>
                <a:cs typeface="Nimbus Sans"/>
              </a:defRPr>
            </a:lvl2pPr>
            <a:lvl3pPr algn="l">
              <a:defRPr sz="2250" b="1">
                <a:solidFill>
                  <a:srgbClr val="0056B1"/>
                </a:solidFill>
                <a:latin typeface="Nimbus Sans"/>
                <a:ea typeface="Nimbus Sans"/>
                <a:cs typeface="Nimbus Sans"/>
              </a:defRPr>
            </a:lvl3pPr>
            <a:lvl4pPr algn="l">
              <a:defRPr sz="2250" b="1">
                <a:solidFill>
                  <a:srgbClr val="0056B1"/>
                </a:solidFill>
                <a:latin typeface="Nimbus Sans"/>
                <a:ea typeface="Nimbus Sans"/>
                <a:cs typeface="Nimbus Sans"/>
              </a:defRPr>
            </a:lvl4pPr>
            <a:lvl5pPr algn="l">
              <a:defRPr sz="2250" b="1">
                <a:solidFill>
                  <a:srgbClr val="0056B1"/>
                </a:solidFill>
                <a:latin typeface="Nimbus Sans"/>
                <a:ea typeface="Nimbus Sans"/>
                <a:cs typeface="Nimbus Sans"/>
              </a:defRPr>
            </a:lvl5pPr>
            <a:lvl6pPr algn="l">
              <a:defRPr sz="2250" b="1">
                <a:solidFill>
                  <a:srgbClr val="0056B1"/>
                </a:solidFill>
                <a:latin typeface="Nimbus Sans"/>
                <a:ea typeface="Nimbus Sans"/>
                <a:cs typeface="Nimbus Sans"/>
              </a:defRPr>
            </a:lvl6pPr>
            <a:lvl7pPr algn="l">
              <a:defRPr sz="2250" b="1">
                <a:solidFill>
                  <a:srgbClr val="0056B1"/>
                </a:solidFill>
                <a:latin typeface="Nimbus Sans"/>
                <a:ea typeface="Nimbus Sans"/>
                <a:cs typeface="Nimbus Sans"/>
              </a:defRPr>
            </a:lvl7pPr>
            <a:lvl8pPr algn="l">
              <a:defRPr sz="2250" b="1">
                <a:solidFill>
                  <a:srgbClr val="0056B1"/>
                </a:solidFill>
                <a:latin typeface="Nimbus Sans"/>
                <a:ea typeface="Nimbus Sans"/>
                <a:cs typeface="Nimbus Sans"/>
              </a:defRPr>
            </a:lvl8pPr>
            <a:lvl9pPr algn="l">
              <a:defRPr sz="2250" b="1">
                <a:solidFill>
                  <a:srgbClr val="0056B1"/>
                </a:solidFill>
                <a:latin typeface="Nimbus Sans"/>
                <a:ea typeface="Nimbus Sans"/>
                <a:cs typeface="Nimbus Sans"/>
              </a:defRPr>
            </a:lvl9pPr>
          </a:lstStyle>
          <a:p>
            <a:pPr algn="l">
              <a:defRPr sz="2250" b="1">
                <a:solidFill>
                  <a:srgbClr val="0056B1"/>
                </a:solidFill>
                <a:latin typeface="Nimbus Sans"/>
                <a:ea typeface="Nimbus Sans"/>
                <a:cs typeface="Nimbus Sans"/>
              </a:defRPr>
            </a:pPr>
            <a:r>
              <a:rPr sz="2250" b="1">
                <a:solidFill>
                  <a:srgbClr val="0056B1"/>
                </a:solidFill>
                <a:latin typeface="Nimbus Sans"/>
                <a:ea typeface="Nimbus Sans"/>
                <a:cs typeface="Nimbus Sans"/>
              </a:rPr>
              <a:t>Méně propojených pórů → nižší K a menší průsak.</a:t>
            </a:r>
          </a:p>
        </p:txBody>
      </p:sp>
      <p:sp>
        <p:nvSpPr>
          <p:cNvPr id="511" name="source-note">
            <a:extLst>
              <a:ext uri="{FF2B5EF4-FFF2-40B4-BE49-F238E27FC236}">
                <a16:creationId xmlns:a16="http://schemas.microsoft.com/office/drawing/2014/main" id="{1F1CC7CD-5722-DB8D-B41C-754C3737147D}"/>
              </a:ext>
            </a:extLst>
          </p:cNvPr>
          <p:cNvSpPr>
            <a:spLocks noGrp="1"/>
          </p:cNvSpPr>
          <p:nvPr/>
        </p:nvSpPr>
        <p:spPr>
          <a:xfrm>
            <a:off x="428625" y="6172200"/>
            <a:ext cx="11049000" cy="142875"/>
          </a:xfrm>
          <a:prstGeom prst="rect">
            <a:avLst/>
          </a:prstGeom>
          <a:noFill/>
          <a:ln w="0">
            <a:noFill/>
          </a:ln>
        </p:spPr>
        <p:txBody>
          <a:bodyPr wrap="square" lIns="0" tIns="0" rIns="0" bIns="0" anchor="t">
            <a:noAutofit/>
          </a:bodyPr>
          <a:lstStyle>
            <a:defPPr algn="l">
              <a:defRPr sz="938" b="0">
                <a:solidFill>
                  <a:srgbClr val="516477"/>
                </a:solidFill>
                <a:latin typeface="Nimbus Sans"/>
                <a:ea typeface="Nimbus Sans"/>
                <a:cs typeface="Nimbus Sans"/>
              </a:defRPr>
            </a:defPPr>
            <a:lvl1pPr algn="l">
              <a:defRPr sz="938" b="0">
                <a:solidFill>
                  <a:srgbClr val="516477"/>
                </a:solidFill>
                <a:latin typeface="Nimbus Sans"/>
                <a:ea typeface="Nimbus Sans"/>
                <a:cs typeface="Nimbus Sans"/>
              </a:defRPr>
            </a:lvl1pPr>
            <a:lvl2pPr algn="l">
              <a:defRPr sz="938" b="0">
                <a:solidFill>
                  <a:srgbClr val="516477"/>
                </a:solidFill>
                <a:latin typeface="Nimbus Sans"/>
                <a:ea typeface="Nimbus Sans"/>
                <a:cs typeface="Nimbus Sans"/>
              </a:defRPr>
            </a:lvl2pPr>
            <a:lvl3pPr algn="l">
              <a:defRPr sz="938" b="0">
                <a:solidFill>
                  <a:srgbClr val="516477"/>
                </a:solidFill>
                <a:latin typeface="Nimbus Sans"/>
                <a:ea typeface="Nimbus Sans"/>
                <a:cs typeface="Nimbus Sans"/>
              </a:defRPr>
            </a:lvl3pPr>
            <a:lvl4pPr algn="l">
              <a:defRPr sz="938" b="0">
                <a:solidFill>
                  <a:srgbClr val="516477"/>
                </a:solidFill>
                <a:latin typeface="Nimbus Sans"/>
                <a:ea typeface="Nimbus Sans"/>
                <a:cs typeface="Nimbus Sans"/>
              </a:defRPr>
            </a:lvl4pPr>
            <a:lvl5pPr algn="l">
              <a:defRPr sz="938" b="0">
                <a:solidFill>
                  <a:srgbClr val="516477"/>
                </a:solidFill>
                <a:latin typeface="Nimbus Sans"/>
                <a:ea typeface="Nimbus Sans"/>
                <a:cs typeface="Nimbus Sans"/>
              </a:defRPr>
            </a:lvl5pPr>
            <a:lvl6pPr algn="l">
              <a:defRPr sz="938" b="0">
                <a:solidFill>
                  <a:srgbClr val="516477"/>
                </a:solidFill>
                <a:latin typeface="Nimbus Sans"/>
                <a:ea typeface="Nimbus Sans"/>
                <a:cs typeface="Nimbus Sans"/>
              </a:defRPr>
            </a:lvl6pPr>
            <a:lvl7pPr algn="l">
              <a:defRPr sz="938" b="0">
                <a:solidFill>
                  <a:srgbClr val="516477"/>
                </a:solidFill>
                <a:latin typeface="Nimbus Sans"/>
                <a:ea typeface="Nimbus Sans"/>
                <a:cs typeface="Nimbus Sans"/>
              </a:defRPr>
            </a:lvl7pPr>
            <a:lvl8pPr algn="l">
              <a:defRPr sz="938" b="0">
                <a:solidFill>
                  <a:srgbClr val="516477"/>
                </a:solidFill>
                <a:latin typeface="Nimbus Sans"/>
                <a:ea typeface="Nimbus Sans"/>
                <a:cs typeface="Nimbus Sans"/>
              </a:defRPr>
            </a:lvl8pPr>
            <a:lvl9pPr algn="l">
              <a:defRPr sz="938" b="0">
                <a:solidFill>
                  <a:srgbClr val="516477"/>
                </a:solidFill>
                <a:latin typeface="Nimbus Sans"/>
                <a:ea typeface="Nimbus Sans"/>
                <a:cs typeface="Nimbus Sans"/>
              </a:defRPr>
            </a:lvl9pPr>
          </a:lstStyle>
          <a:p>
            <a:pPr algn="l">
              <a:defRPr sz="938" b="0">
                <a:solidFill>
                  <a:srgbClr val="516477"/>
                </a:solidFill>
                <a:latin typeface="Nimbus Sans"/>
                <a:ea typeface="Nimbus Sans"/>
                <a:cs typeface="Nimbus Sans"/>
              </a:defRPr>
            </a:pPr>
            <a:r>
              <a:rPr sz="938" b="0">
                <a:solidFill>
                  <a:srgbClr val="516477"/>
                </a:solidFill>
                <a:latin typeface="Nimbus Sans"/>
                <a:ea typeface="Nimbus Sans"/>
                <a:cs typeface="Nimbus Sans"/>
              </a:rPr>
              <a:t>Ilustrační schéma bez měřítka; částice bentonitu jsou zvětšeny. Odborné podklady: Rollins (1969); ASCE, JGGE (2025).</a:t>
            </a:r>
          </a:p>
        </p:txBody>
      </p:sp>
    </p:spTree>
    <p:extLst>
      <p:ext uri="{BB962C8B-B14F-4D97-AF65-F5344CB8AC3E}">
        <p14:creationId xmlns:p14="http://schemas.microsoft.com/office/powerpoint/2010/main" val="13721179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45148C-81AD-DD43-2C45-2E963D65534A}"/>
            </a:ext>
          </a:extLst>
        </p:cNvPr>
        <p:cNvGrpSpPr/>
        <p:nvPr/>
      </p:nvGrpSpPr>
      <p:grpSpPr>
        <a:xfrm>
          <a:off x="0" y="0"/>
          <a:ext cx="0" cy="0"/>
          <a:chOff x="0" y="0"/>
          <a:chExt cx="0" cy="0"/>
        </a:xfrm>
      </p:grpSpPr>
      <p:pic>
        <p:nvPicPr>
          <p:cNvPr id="13" name="Obrázek 12">
            <a:extLst>
              <a:ext uri="{FF2B5EF4-FFF2-40B4-BE49-F238E27FC236}">
                <a16:creationId xmlns:a16="http://schemas.microsoft.com/office/drawing/2014/main" id="{CCEA26C5-28D3-1EAA-109E-2859E2F473A6}"/>
              </a:ext>
            </a:extLst>
          </p:cNvPr>
          <p:cNvPicPr>
            <a:picLocks noChangeAspect="1"/>
          </p:cNvPicPr>
          <p:nvPr/>
        </p:nvPicPr>
        <p:blipFill>
          <a:blip r:embed="rId3"/>
          <a:stretch>
            <a:fillRect/>
          </a:stretch>
        </p:blipFill>
        <p:spPr>
          <a:xfrm rot="5400000">
            <a:off x="8535748" y="3189048"/>
            <a:ext cx="6858000" cy="479904"/>
          </a:xfrm>
          <a:prstGeom prst="rect">
            <a:avLst/>
          </a:prstGeom>
        </p:spPr>
      </p:pic>
      <p:sp>
        <p:nvSpPr>
          <p:cNvPr id="500" name="iss-text-128">
            <a:extLst>
              <a:ext uri="{FF2B5EF4-FFF2-40B4-BE49-F238E27FC236}">
                <a16:creationId xmlns:a16="http://schemas.microsoft.com/office/drawing/2014/main" id="{A4D901FB-2190-2A50-FA2E-340D79670AF4}"/>
              </a:ext>
            </a:extLst>
          </p:cNvPr>
          <p:cNvSpPr>
            <a:spLocks noGrp="1"/>
          </p:cNvSpPr>
          <p:nvPr/>
        </p:nvSpPr>
        <p:spPr>
          <a:xfrm>
            <a:off x="1183861" y="121278"/>
            <a:ext cx="10001250" cy="628650"/>
          </a:xfrm>
          <a:prstGeom prst="rect">
            <a:avLst/>
          </a:prstGeom>
          <a:noFill/>
          <a:ln w="0">
            <a:noFill/>
            <a:prstDash val="solid"/>
          </a:ln>
        </p:spPr>
        <p:txBody>
          <a:bodyPr wrap="square" lIns="0" tIns="0" rIns="0" bIns="0" anchor="ctr">
            <a:noAutofit/>
          </a:bodyPr>
          <a:lstStyle>
            <a:defPPr algn="l">
              <a:defRPr sz="3225" b="1">
                <a:solidFill>
                  <a:srgbClr val="063A70"/>
                </a:solidFill>
                <a:latin typeface="Nimbus Sans"/>
                <a:ea typeface="Nimbus Sans"/>
                <a:cs typeface="Nimbus Sans"/>
              </a:defRPr>
            </a:defPPr>
          </a:lstStyle>
          <a:p>
            <a:pPr algn="l">
              <a:defRPr sz="3225" b="1">
                <a:solidFill>
                  <a:srgbClr val="063A70"/>
                </a:solidFill>
                <a:latin typeface="Nimbus Sans"/>
                <a:ea typeface="Nimbus Sans"/>
                <a:cs typeface="Nimbus Sans"/>
              </a:defRPr>
            </a:pPr>
            <a:r>
              <a:rPr lang="cs-CZ" sz="3225" b="1" dirty="0">
                <a:solidFill>
                  <a:srgbClr val="063A70"/>
                </a:solidFill>
                <a:latin typeface="Nimbus Sans"/>
                <a:ea typeface="Nimbus Sans"/>
                <a:cs typeface="Nimbus Sans"/>
              </a:rPr>
              <a:t>MVN </a:t>
            </a:r>
            <a:r>
              <a:rPr lang="cs-CZ" sz="3225" b="1" dirty="0" err="1">
                <a:solidFill>
                  <a:srgbClr val="063A70"/>
                </a:solidFill>
                <a:latin typeface="Nimbus Sans"/>
                <a:ea typeface="Nimbus Sans"/>
                <a:cs typeface="Nimbus Sans"/>
              </a:rPr>
              <a:t>Starozámecká</a:t>
            </a:r>
            <a:endParaRPr lang="cs-CZ" sz="3225" b="1" dirty="0">
              <a:solidFill>
                <a:srgbClr val="063A70"/>
              </a:solidFill>
              <a:latin typeface="Nimbus Sans"/>
              <a:ea typeface="Nimbus Sans"/>
              <a:cs typeface="Nimbus Sans"/>
            </a:endParaRPr>
          </a:p>
        </p:txBody>
      </p:sp>
      <p:sp>
        <p:nvSpPr>
          <p:cNvPr id="7" name="iss-text-167">
            <a:extLst>
              <a:ext uri="{FF2B5EF4-FFF2-40B4-BE49-F238E27FC236}">
                <a16:creationId xmlns:a16="http://schemas.microsoft.com/office/drawing/2014/main" id="{DE417D1E-24ED-1AEB-FE91-2488DA2701DD}"/>
              </a:ext>
            </a:extLst>
          </p:cNvPr>
          <p:cNvSpPr>
            <a:spLocks noGrp="1"/>
          </p:cNvSpPr>
          <p:nvPr/>
        </p:nvSpPr>
        <p:spPr>
          <a:xfrm>
            <a:off x="110990" y="1499855"/>
            <a:ext cx="11874182" cy="3834145"/>
          </a:xfrm>
          <a:prstGeom prst="rect">
            <a:avLst/>
          </a:prstGeom>
          <a:noFill/>
          <a:ln w="0">
            <a:noFill/>
            <a:prstDash val="solid"/>
          </a:ln>
        </p:spPr>
        <p:txBody>
          <a:bodyPr wrap="square" lIns="0" tIns="0" rIns="0" bIns="0" anchor="t">
            <a:noAutofit/>
          </a:bodyPr>
          <a:lstStyle>
            <a:defPPr algn="l">
              <a:defRPr sz="2250" b="1">
                <a:solidFill>
                  <a:srgbClr val="063A70"/>
                </a:solidFill>
                <a:latin typeface="Nimbus Sans"/>
                <a:ea typeface="Nimbus Sans"/>
                <a:cs typeface="Nimbus Sans"/>
              </a:defRPr>
            </a:defPPr>
          </a:lstStyle>
          <a:p>
            <a:pPr algn="l">
              <a:defRPr sz="2250" b="1">
                <a:solidFill>
                  <a:srgbClr val="063A70"/>
                </a:solidFill>
                <a:latin typeface="Nimbus Sans"/>
                <a:ea typeface="Nimbus Sans"/>
                <a:cs typeface="Nimbus Sans"/>
              </a:defRPr>
            </a:pPr>
            <a:endParaRPr lang="cs-CZ" sz="2250" b="1" dirty="0">
              <a:solidFill>
                <a:srgbClr val="063A70"/>
              </a:solidFill>
              <a:latin typeface="Nimbus Sans"/>
              <a:ea typeface="Nimbus Sans"/>
              <a:cs typeface="Nimbus Sans"/>
            </a:endParaRPr>
          </a:p>
          <a:p>
            <a:pPr algn="l">
              <a:defRPr sz="2250" b="1">
                <a:solidFill>
                  <a:srgbClr val="063A70"/>
                </a:solidFill>
                <a:latin typeface="Nimbus Sans"/>
                <a:ea typeface="Nimbus Sans"/>
                <a:cs typeface="Nimbus Sans"/>
              </a:defRPr>
            </a:pPr>
            <a:endParaRPr sz="2250" b="1" dirty="0">
              <a:solidFill>
                <a:srgbClr val="063A70"/>
              </a:solidFill>
              <a:latin typeface="Nimbus Sans"/>
              <a:ea typeface="Nimbus Sans"/>
              <a:cs typeface="Nimbus Sans"/>
            </a:endParaRPr>
          </a:p>
        </p:txBody>
      </p:sp>
      <p:sp>
        <p:nvSpPr>
          <p:cNvPr id="3" name="process-node-1">
            <a:extLst>
              <a:ext uri="{FF2B5EF4-FFF2-40B4-BE49-F238E27FC236}">
                <a16:creationId xmlns:a16="http://schemas.microsoft.com/office/drawing/2014/main" id="{CA801B8A-CCE4-6C8A-18E2-AA3C6FBA3F9C}"/>
              </a:ext>
            </a:extLst>
          </p:cNvPr>
          <p:cNvSpPr>
            <a:spLocks noGrp="1"/>
          </p:cNvSpPr>
          <p:nvPr/>
        </p:nvSpPr>
        <p:spPr>
          <a:xfrm>
            <a:off x="180690" y="60150"/>
            <a:ext cx="756000" cy="756000"/>
          </a:xfrm>
          <a:prstGeom prst="ellipse">
            <a:avLst/>
          </a:prstGeom>
          <a:solidFill>
            <a:srgbClr val="F98302"/>
          </a:solidFill>
          <a:ln w="28575">
            <a:solidFill>
              <a:srgbClr val="F7F9FB"/>
            </a:solidFill>
            <a:prstDash val="solid"/>
          </a:ln>
        </p:spPr>
        <p:txBody>
          <a:bodyPr lIns="0" tIns="0" rIns="0" bIns="0" anchor="ctr">
            <a:noAutofit/>
          </a:bodyPr>
          <a:lstStyle/>
          <a:p>
            <a:pPr algn="ctr">
              <a:defRPr sz="1050" b="1">
                <a:solidFill>
                  <a:srgbClr val="FFFFFF"/>
                </a:solidFill>
                <a:latin typeface="Nimbus Sans"/>
                <a:ea typeface="Nimbus Sans"/>
                <a:cs typeface="Nimbus Sans"/>
              </a:defRPr>
            </a:pPr>
            <a:r>
              <a:rPr lang="cs-CZ" sz="4000" b="1" dirty="0">
                <a:solidFill>
                  <a:srgbClr val="FFFFFF"/>
                </a:solidFill>
                <a:latin typeface="Nimbus Sans"/>
                <a:ea typeface="Nimbus Sans"/>
                <a:cs typeface="Nimbus Sans"/>
              </a:rPr>
              <a:t>14</a:t>
            </a:r>
            <a:endParaRPr sz="4000" b="1" dirty="0">
              <a:solidFill>
                <a:srgbClr val="FFFFFF"/>
              </a:solidFill>
              <a:latin typeface="Nimbus Sans"/>
              <a:ea typeface="Nimbus Sans"/>
              <a:cs typeface="Nimbus Sans"/>
            </a:endParaRPr>
          </a:p>
        </p:txBody>
      </p:sp>
      <p:sp>
        <p:nvSpPr>
          <p:cNvPr id="14" name="Obdélník 13">
            <a:extLst>
              <a:ext uri="{FF2B5EF4-FFF2-40B4-BE49-F238E27FC236}">
                <a16:creationId xmlns:a16="http://schemas.microsoft.com/office/drawing/2014/main" id="{313DFC4E-164A-33D9-1130-9591E9235D8D}"/>
              </a:ext>
            </a:extLst>
          </p:cNvPr>
          <p:cNvSpPr/>
          <p:nvPr/>
        </p:nvSpPr>
        <p:spPr>
          <a:xfrm>
            <a:off x="0" y="6328132"/>
            <a:ext cx="12192000" cy="529868"/>
          </a:xfrm>
          <a:prstGeom prst="rect">
            <a:avLst/>
          </a:prstGeom>
          <a:solidFill>
            <a:srgbClr val="0056B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cs-CZ" b="1" dirty="0">
                <a:latin typeface="Nimbus Sans"/>
                <a:ea typeface="Nimbus Sans"/>
                <a:cs typeface="Nimbus Sans"/>
              </a:rPr>
              <a:t>Ing. Ondřej Lhotský, Ph.D. </a:t>
            </a:r>
            <a:r>
              <a:rPr lang="cs-CZ" dirty="0">
                <a:latin typeface="Nimbus Sans"/>
                <a:ea typeface="Nimbus Sans"/>
                <a:cs typeface="Nimbus Sans"/>
              </a:rPr>
              <a:t>ondrej.lhotsky@dekonta.cz</a:t>
            </a:r>
            <a:r>
              <a:rPr lang="cs-CZ" b="1" dirty="0">
                <a:latin typeface="Nimbus Sans"/>
                <a:ea typeface="Nimbus Sans"/>
                <a:cs typeface="Nimbus Sans"/>
              </a:rPr>
              <a:t> </a:t>
            </a:r>
            <a:endParaRPr lang="cs-CZ" dirty="0"/>
          </a:p>
        </p:txBody>
      </p:sp>
      <p:pic>
        <p:nvPicPr>
          <p:cNvPr id="18" name="Obrázek 17">
            <a:extLst>
              <a:ext uri="{FF2B5EF4-FFF2-40B4-BE49-F238E27FC236}">
                <a16:creationId xmlns:a16="http://schemas.microsoft.com/office/drawing/2014/main" id="{77239707-7FBA-7A40-2B61-B011165AF4EA}"/>
              </a:ext>
            </a:extLst>
          </p:cNvPr>
          <p:cNvPicPr>
            <a:picLocks noChangeAspect="1"/>
          </p:cNvPicPr>
          <p:nvPr/>
        </p:nvPicPr>
        <p:blipFill>
          <a:blip r:embed="rId4"/>
          <a:stretch>
            <a:fillRect/>
          </a:stretch>
        </p:blipFill>
        <p:spPr>
          <a:xfrm>
            <a:off x="110989" y="6328132"/>
            <a:ext cx="1534226" cy="514960"/>
          </a:xfrm>
          <a:prstGeom prst="rect">
            <a:avLst/>
          </a:prstGeom>
        </p:spPr>
      </p:pic>
      <p:pic>
        <p:nvPicPr>
          <p:cNvPr id="4" name="Obrázek 3">
            <a:extLst>
              <a:ext uri="{FF2B5EF4-FFF2-40B4-BE49-F238E27FC236}">
                <a16:creationId xmlns:a16="http://schemas.microsoft.com/office/drawing/2014/main" id="{7D49EBBD-F424-6BC6-9304-27D46F2A100A}"/>
              </a:ext>
            </a:extLst>
          </p:cNvPr>
          <p:cNvPicPr>
            <a:picLocks noChangeAspect="1"/>
          </p:cNvPicPr>
          <p:nvPr/>
        </p:nvPicPr>
        <p:blipFill>
          <a:blip r:embed="rId5"/>
          <a:stretch>
            <a:fillRect/>
          </a:stretch>
        </p:blipFill>
        <p:spPr>
          <a:xfrm>
            <a:off x="878102" y="749928"/>
            <a:ext cx="6211613" cy="5425807"/>
          </a:xfrm>
          <a:prstGeom prst="rect">
            <a:avLst/>
          </a:prstGeom>
        </p:spPr>
      </p:pic>
      <p:sp>
        <p:nvSpPr>
          <p:cNvPr id="6" name="TextovéPole 5">
            <a:extLst>
              <a:ext uri="{FF2B5EF4-FFF2-40B4-BE49-F238E27FC236}">
                <a16:creationId xmlns:a16="http://schemas.microsoft.com/office/drawing/2014/main" id="{3CEC5E13-14F2-3031-AEB3-E8646A34F41C}"/>
              </a:ext>
            </a:extLst>
          </p:cNvPr>
          <p:cNvSpPr txBox="1"/>
          <p:nvPr/>
        </p:nvSpPr>
        <p:spPr>
          <a:xfrm>
            <a:off x="7336886" y="1137554"/>
            <a:ext cx="4387910" cy="4832092"/>
          </a:xfrm>
          <a:prstGeom prst="rect">
            <a:avLst/>
          </a:prstGeom>
          <a:noFill/>
        </p:spPr>
        <p:txBody>
          <a:bodyPr wrap="square">
            <a:spAutoFit/>
          </a:bodyPr>
          <a:lstStyle/>
          <a:p>
            <a:pPr marL="342900" indent="-342900">
              <a:buFont typeface="Arial" panose="020B0604020202020204" pitchFamily="34" charset="0"/>
              <a:buChar char="•"/>
            </a:pPr>
            <a:r>
              <a:rPr lang="cs-CZ" sz="2800" dirty="0">
                <a:solidFill>
                  <a:srgbClr val="063A70"/>
                </a:solidFill>
                <a:latin typeface="Nimbus Sans"/>
              </a:rPr>
              <a:t>Již na mapách z 19. století patrná větší vodní plocha</a:t>
            </a:r>
          </a:p>
          <a:p>
            <a:pPr marL="342900" indent="-342900">
              <a:buFont typeface="Arial" panose="020B0604020202020204" pitchFamily="34" charset="0"/>
              <a:buChar char="•"/>
            </a:pPr>
            <a:r>
              <a:rPr lang="cs-CZ" sz="2800" dirty="0">
                <a:solidFill>
                  <a:srgbClr val="063A70"/>
                </a:solidFill>
                <a:latin typeface="Nimbus Sans"/>
              </a:rPr>
              <a:t>V 70. letech upravena do podoby požární nádrže</a:t>
            </a:r>
          </a:p>
          <a:p>
            <a:pPr marL="342900" indent="-342900">
              <a:buFont typeface="Arial" panose="020B0604020202020204" pitchFamily="34" charset="0"/>
              <a:buChar char="•"/>
            </a:pPr>
            <a:r>
              <a:rPr lang="cs-CZ" sz="2800" dirty="0">
                <a:solidFill>
                  <a:srgbClr val="063A70"/>
                </a:solidFill>
                <a:latin typeface="Nimbus Sans"/>
              </a:rPr>
              <a:t>Po dílčí rekonstrukci hráze bylo zaznamenáno podmáčení pozemků pod hrází.</a:t>
            </a:r>
          </a:p>
          <a:p>
            <a:pPr marL="342900" indent="-342900">
              <a:buFont typeface="Arial" panose="020B0604020202020204" pitchFamily="34" charset="0"/>
              <a:buChar char="•"/>
            </a:pPr>
            <a:r>
              <a:rPr lang="cs-CZ" sz="2800" dirty="0">
                <a:solidFill>
                  <a:srgbClr val="063A70"/>
                </a:solidFill>
                <a:latin typeface="Nimbus Sans"/>
              </a:rPr>
              <a:t>Cíl: objasnit cestu průsaku a omezit podmáčení pozemků.</a:t>
            </a:r>
          </a:p>
        </p:txBody>
      </p:sp>
      <p:sp>
        <p:nvSpPr>
          <p:cNvPr id="8" name="Ovál 7">
            <a:extLst>
              <a:ext uri="{FF2B5EF4-FFF2-40B4-BE49-F238E27FC236}">
                <a16:creationId xmlns:a16="http://schemas.microsoft.com/office/drawing/2014/main" id="{F7CB5C9C-6E46-6E31-CFE9-ABD3ED62B3AF}"/>
              </a:ext>
            </a:extLst>
          </p:cNvPr>
          <p:cNvSpPr/>
          <p:nvPr/>
        </p:nvSpPr>
        <p:spPr>
          <a:xfrm rot="19550002">
            <a:off x="5150859" y="1951122"/>
            <a:ext cx="735220" cy="2002868"/>
          </a:xfrm>
          <a:prstGeom prst="ellipse">
            <a:avLst/>
          </a:prstGeom>
          <a:noFill/>
          <a:ln w="76200">
            <a:solidFill>
              <a:srgbClr val="F9830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s-CZ" dirty="0"/>
              <a:t>Průsaky</a:t>
            </a:r>
          </a:p>
        </p:txBody>
      </p:sp>
    </p:spTree>
    <p:extLst>
      <p:ext uri="{BB962C8B-B14F-4D97-AF65-F5344CB8AC3E}">
        <p14:creationId xmlns:p14="http://schemas.microsoft.com/office/powerpoint/2010/main" val="14777415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E8ECB-0F2A-346C-DD95-4563D8352C26}"/>
            </a:ext>
          </a:extLst>
        </p:cNvPr>
        <p:cNvGrpSpPr/>
        <p:nvPr/>
      </p:nvGrpSpPr>
      <p:grpSpPr>
        <a:xfrm>
          <a:off x="0" y="0"/>
          <a:ext cx="0" cy="0"/>
          <a:chOff x="0" y="0"/>
          <a:chExt cx="0" cy="0"/>
        </a:xfrm>
      </p:grpSpPr>
      <p:pic>
        <p:nvPicPr>
          <p:cNvPr id="13" name="Obrázek 12">
            <a:extLst>
              <a:ext uri="{FF2B5EF4-FFF2-40B4-BE49-F238E27FC236}">
                <a16:creationId xmlns:a16="http://schemas.microsoft.com/office/drawing/2014/main" id="{2F4A3980-4C10-0B51-7269-C268D3AD6A19}"/>
              </a:ext>
            </a:extLst>
          </p:cNvPr>
          <p:cNvPicPr>
            <a:picLocks noChangeAspect="1"/>
          </p:cNvPicPr>
          <p:nvPr/>
        </p:nvPicPr>
        <p:blipFill>
          <a:blip r:embed="rId3"/>
          <a:stretch>
            <a:fillRect/>
          </a:stretch>
        </p:blipFill>
        <p:spPr>
          <a:xfrm rot="5400000">
            <a:off x="8535748" y="3189048"/>
            <a:ext cx="6858000" cy="479904"/>
          </a:xfrm>
          <a:prstGeom prst="rect">
            <a:avLst/>
          </a:prstGeom>
        </p:spPr>
      </p:pic>
      <p:sp>
        <p:nvSpPr>
          <p:cNvPr id="500" name="iss-text-128">
            <a:extLst>
              <a:ext uri="{FF2B5EF4-FFF2-40B4-BE49-F238E27FC236}">
                <a16:creationId xmlns:a16="http://schemas.microsoft.com/office/drawing/2014/main" id="{E1C7A1D7-1A8A-0D64-8924-B7ED7FA47D50}"/>
              </a:ext>
            </a:extLst>
          </p:cNvPr>
          <p:cNvSpPr>
            <a:spLocks noGrp="1"/>
          </p:cNvSpPr>
          <p:nvPr/>
        </p:nvSpPr>
        <p:spPr>
          <a:xfrm>
            <a:off x="1183861" y="121278"/>
            <a:ext cx="10001250" cy="628650"/>
          </a:xfrm>
          <a:prstGeom prst="rect">
            <a:avLst/>
          </a:prstGeom>
          <a:noFill/>
          <a:ln w="0">
            <a:noFill/>
            <a:prstDash val="solid"/>
          </a:ln>
        </p:spPr>
        <p:txBody>
          <a:bodyPr wrap="square" lIns="0" tIns="0" rIns="0" bIns="0" anchor="ctr">
            <a:noAutofit/>
          </a:bodyPr>
          <a:lstStyle>
            <a:defPPr algn="l">
              <a:defRPr sz="3225" b="1">
                <a:solidFill>
                  <a:srgbClr val="063A70"/>
                </a:solidFill>
                <a:latin typeface="Nimbus Sans"/>
                <a:ea typeface="Nimbus Sans"/>
                <a:cs typeface="Nimbus Sans"/>
              </a:defRPr>
            </a:defPPr>
          </a:lstStyle>
          <a:p>
            <a:pPr algn="l">
              <a:defRPr sz="3225" b="1">
                <a:solidFill>
                  <a:srgbClr val="063A70"/>
                </a:solidFill>
                <a:latin typeface="Nimbus Sans"/>
                <a:ea typeface="Nimbus Sans"/>
                <a:cs typeface="Nimbus Sans"/>
              </a:defRPr>
            </a:pPr>
            <a:r>
              <a:rPr lang="cs-CZ" sz="3225" b="1" dirty="0">
                <a:solidFill>
                  <a:srgbClr val="063A70"/>
                </a:solidFill>
                <a:latin typeface="Nimbus Sans"/>
                <a:ea typeface="Nimbus Sans"/>
                <a:cs typeface="Nimbus Sans"/>
              </a:rPr>
              <a:t>Průzkumné práce </a:t>
            </a:r>
          </a:p>
        </p:txBody>
      </p:sp>
      <p:sp>
        <p:nvSpPr>
          <p:cNvPr id="7" name="iss-text-167">
            <a:extLst>
              <a:ext uri="{FF2B5EF4-FFF2-40B4-BE49-F238E27FC236}">
                <a16:creationId xmlns:a16="http://schemas.microsoft.com/office/drawing/2014/main" id="{45BC6D1E-6ECA-FC74-22F4-4142CAC82A4C}"/>
              </a:ext>
            </a:extLst>
          </p:cNvPr>
          <p:cNvSpPr>
            <a:spLocks noGrp="1"/>
          </p:cNvSpPr>
          <p:nvPr/>
        </p:nvSpPr>
        <p:spPr>
          <a:xfrm>
            <a:off x="110990" y="1499855"/>
            <a:ext cx="11874182" cy="3834145"/>
          </a:xfrm>
          <a:prstGeom prst="rect">
            <a:avLst/>
          </a:prstGeom>
          <a:noFill/>
          <a:ln w="0">
            <a:noFill/>
            <a:prstDash val="solid"/>
          </a:ln>
        </p:spPr>
        <p:txBody>
          <a:bodyPr wrap="square" lIns="0" tIns="0" rIns="0" bIns="0" anchor="t">
            <a:noAutofit/>
          </a:bodyPr>
          <a:lstStyle>
            <a:defPPr algn="l">
              <a:defRPr sz="2250" b="1">
                <a:solidFill>
                  <a:srgbClr val="063A70"/>
                </a:solidFill>
                <a:latin typeface="Nimbus Sans"/>
                <a:ea typeface="Nimbus Sans"/>
                <a:cs typeface="Nimbus Sans"/>
              </a:defRPr>
            </a:defPPr>
          </a:lstStyle>
          <a:p>
            <a:pPr algn="l">
              <a:defRPr sz="2250" b="1">
                <a:solidFill>
                  <a:srgbClr val="063A70"/>
                </a:solidFill>
                <a:latin typeface="Nimbus Sans"/>
                <a:ea typeface="Nimbus Sans"/>
                <a:cs typeface="Nimbus Sans"/>
              </a:defRPr>
            </a:pPr>
            <a:endParaRPr lang="cs-CZ" sz="2250" b="1" dirty="0">
              <a:solidFill>
                <a:srgbClr val="063A70"/>
              </a:solidFill>
              <a:latin typeface="Nimbus Sans"/>
              <a:ea typeface="Nimbus Sans"/>
              <a:cs typeface="Nimbus Sans"/>
            </a:endParaRPr>
          </a:p>
          <a:p>
            <a:pPr algn="l">
              <a:defRPr sz="2250" b="1">
                <a:solidFill>
                  <a:srgbClr val="063A70"/>
                </a:solidFill>
                <a:latin typeface="Nimbus Sans"/>
                <a:ea typeface="Nimbus Sans"/>
                <a:cs typeface="Nimbus Sans"/>
              </a:defRPr>
            </a:pPr>
            <a:endParaRPr sz="2250" b="1" dirty="0">
              <a:solidFill>
                <a:srgbClr val="063A70"/>
              </a:solidFill>
              <a:latin typeface="Nimbus Sans"/>
              <a:ea typeface="Nimbus Sans"/>
              <a:cs typeface="Nimbus Sans"/>
            </a:endParaRPr>
          </a:p>
        </p:txBody>
      </p:sp>
      <p:sp>
        <p:nvSpPr>
          <p:cNvPr id="3" name="process-node-1">
            <a:extLst>
              <a:ext uri="{FF2B5EF4-FFF2-40B4-BE49-F238E27FC236}">
                <a16:creationId xmlns:a16="http://schemas.microsoft.com/office/drawing/2014/main" id="{BADCB7C4-E3EE-583B-8314-D9ED715F11F5}"/>
              </a:ext>
            </a:extLst>
          </p:cNvPr>
          <p:cNvSpPr>
            <a:spLocks noGrp="1"/>
          </p:cNvSpPr>
          <p:nvPr/>
        </p:nvSpPr>
        <p:spPr>
          <a:xfrm>
            <a:off x="180690" y="60150"/>
            <a:ext cx="756000" cy="756000"/>
          </a:xfrm>
          <a:prstGeom prst="ellipse">
            <a:avLst/>
          </a:prstGeom>
          <a:solidFill>
            <a:srgbClr val="EB1B1A"/>
          </a:solidFill>
          <a:ln w="28575">
            <a:solidFill>
              <a:srgbClr val="F7F9FB"/>
            </a:solidFill>
            <a:prstDash val="solid"/>
          </a:ln>
        </p:spPr>
        <p:txBody>
          <a:bodyPr lIns="0" tIns="0" rIns="0" bIns="0" anchor="ctr">
            <a:noAutofit/>
          </a:bodyPr>
          <a:lstStyle/>
          <a:p>
            <a:pPr algn="ctr">
              <a:defRPr sz="1050" b="1">
                <a:solidFill>
                  <a:srgbClr val="FFFFFF"/>
                </a:solidFill>
                <a:latin typeface="Nimbus Sans"/>
                <a:ea typeface="Nimbus Sans"/>
                <a:cs typeface="Nimbus Sans"/>
              </a:defRPr>
            </a:pPr>
            <a:r>
              <a:rPr lang="cs-CZ" sz="4000" b="1" dirty="0">
                <a:solidFill>
                  <a:srgbClr val="FFFFFF"/>
                </a:solidFill>
                <a:latin typeface="Nimbus Sans"/>
                <a:ea typeface="Nimbus Sans"/>
                <a:cs typeface="Nimbus Sans"/>
              </a:rPr>
              <a:t>15</a:t>
            </a:r>
            <a:endParaRPr sz="4000" b="1" dirty="0">
              <a:solidFill>
                <a:srgbClr val="FFFFFF"/>
              </a:solidFill>
              <a:latin typeface="Nimbus Sans"/>
              <a:ea typeface="Nimbus Sans"/>
              <a:cs typeface="Nimbus Sans"/>
            </a:endParaRPr>
          </a:p>
        </p:txBody>
      </p:sp>
      <p:sp>
        <p:nvSpPr>
          <p:cNvPr id="14" name="Obdélník 13">
            <a:extLst>
              <a:ext uri="{FF2B5EF4-FFF2-40B4-BE49-F238E27FC236}">
                <a16:creationId xmlns:a16="http://schemas.microsoft.com/office/drawing/2014/main" id="{DAC90E00-6261-607F-64BD-9AB62ADEE3A7}"/>
              </a:ext>
            </a:extLst>
          </p:cNvPr>
          <p:cNvSpPr/>
          <p:nvPr/>
        </p:nvSpPr>
        <p:spPr>
          <a:xfrm>
            <a:off x="0" y="6328132"/>
            <a:ext cx="12192000" cy="529868"/>
          </a:xfrm>
          <a:prstGeom prst="rect">
            <a:avLst/>
          </a:prstGeom>
          <a:solidFill>
            <a:srgbClr val="0056B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cs-CZ" dirty="0"/>
          </a:p>
        </p:txBody>
      </p:sp>
      <p:pic>
        <p:nvPicPr>
          <p:cNvPr id="18" name="Obrázek 17">
            <a:extLst>
              <a:ext uri="{FF2B5EF4-FFF2-40B4-BE49-F238E27FC236}">
                <a16:creationId xmlns:a16="http://schemas.microsoft.com/office/drawing/2014/main" id="{C1F7EAB5-2814-15EE-223E-47B691CE3660}"/>
              </a:ext>
            </a:extLst>
          </p:cNvPr>
          <p:cNvPicPr>
            <a:picLocks noChangeAspect="1"/>
          </p:cNvPicPr>
          <p:nvPr/>
        </p:nvPicPr>
        <p:blipFill>
          <a:blip r:embed="rId4"/>
          <a:stretch>
            <a:fillRect/>
          </a:stretch>
        </p:blipFill>
        <p:spPr>
          <a:xfrm>
            <a:off x="110989" y="6328132"/>
            <a:ext cx="1534226" cy="514960"/>
          </a:xfrm>
          <a:prstGeom prst="rect">
            <a:avLst/>
          </a:prstGeom>
        </p:spPr>
      </p:pic>
      <p:sp>
        <p:nvSpPr>
          <p:cNvPr id="6" name="TextovéPole 5">
            <a:extLst>
              <a:ext uri="{FF2B5EF4-FFF2-40B4-BE49-F238E27FC236}">
                <a16:creationId xmlns:a16="http://schemas.microsoft.com/office/drawing/2014/main" id="{A170C794-C651-DAA3-6090-60B04D678262}"/>
              </a:ext>
            </a:extLst>
          </p:cNvPr>
          <p:cNvSpPr txBox="1"/>
          <p:nvPr/>
        </p:nvSpPr>
        <p:spPr>
          <a:xfrm>
            <a:off x="0" y="840462"/>
            <a:ext cx="6919133" cy="4493538"/>
          </a:xfrm>
          <a:prstGeom prst="rect">
            <a:avLst/>
          </a:prstGeom>
          <a:noFill/>
        </p:spPr>
        <p:txBody>
          <a:bodyPr wrap="square">
            <a:spAutoFit/>
          </a:bodyPr>
          <a:lstStyle/>
          <a:p>
            <a:pPr marL="342900" indent="-342900">
              <a:buFont typeface="Arial" panose="020B0604020202020204" pitchFamily="34" charset="0"/>
              <a:buChar char="•"/>
            </a:pPr>
            <a:r>
              <a:rPr lang="cs-CZ" sz="2200" dirty="0">
                <a:solidFill>
                  <a:srgbClr val="063A70"/>
                </a:solidFill>
                <a:latin typeface="Nimbus Sans"/>
              </a:rPr>
              <a:t>V patním drénu dlouhodobé výrony vody</a:t>
            </a:r>
          </a:p>
          <a:p>
            <a:pPr marL="342900" indent="-342900">
              <a:buFont typeface="Arial" panose="020B0604020202020204" pitchFamily="34" charset="0"/>
              <a:buChar char="•"/>
            </a:pPr>
            <a:r>
              <a:rPr lang="cs-CZ" sz="2200" dirty="0">
                <a:solidFill>
                  <a:srgbClr val="063A70"/>
                </a:solidFill>
                <a:latin typeface="Nimbus Sans"/>
              </a:rPr>
              <a:t>Proveden geofyzikální průzkum a odběry jader </a:t>
            </a:r>
          </a:p>
          <a:p>
            <a:r>
              <a:rPr lang="cs-CZ" sz="2200" dirty="0">
                <a:solidFill>
                  <a:srgbClr val="063A70"/>
                </a:solidFill>
                <a:latin typeface="Nimbus Sans"/>
              </a:rPr>
              <a:t>	</a:t>
            </a:r>
            <a:r>
              <a:rPr lang="cs-CZ" sz="2200" b="1" dirty="0">
                <a:solidFill>
                  <a:srgbClr val="063A70"/>
                </a:solidFill>
                <a:latin typeface="Nimbus Sans"/>
              </a:rPr>
              <a:t>→ výměna povrchu a přetěsnění břehů, bez vlivu 				na výrony</a:t>
            </a:r>
          </a:p>
          <a:p>
            <a:pPr marL="342900" indent="-342900">
              <a:buFont typeface="Arial" panose="020B0604020202020204" pitchFamily="34" charset="0"/>
              <a:buChar char="•"/>
            </a:pPr>
            <a:r>
              <a:rPr lang="cs-CZ" sz="2200" dirty="0">
                <a:solidFill>
                  <a:srgbClr val="063A70"/>
                </a:solidFill>
                <a:latin typeface="Nimbus Sans"/>
              </a:rPr>
              <a:t>Doplňující geofyzikální průzkumy (ERT, GPR) a další odběry jader</a:t>
            </a:r>
          </a:p>
          <a:p>
            <a:pPr marL="800100" lvl="1" indent="-342900">
              <a:buFont typeface="Arial" panose="020B0604020202020204" pitchFamily="34" charset="0"/>
              <a:buChar char="•"/>
            </a:pPr>
            <a:r>
              <a:rPr lang="cs-CZ" sz="2200" dirty="0">
                <a:solidFill>
                  <a:srgbClr val="063A70"/>
                </a:solidFill>
                <a:latin typeface="Nimbus Sans"/>
              </a:rPr>
              <a:t>Identifikace řady nehomogenit a několika potenciálních směrů proudění</a:t>
            </a:r>
          </a:p>
          <a:p>
            <a:pPr marL="800100" lvl="1" indent="-342900">
              <a:buFont typeface="Arial" panose="020B0604020202020204" pitchFamily="34" charset="0"/>
              <a:buChar char="•"/>
            </a:pPr>
            <a:r>
              <a:rPr lang="cs-CZ" sz="2200" dirty="0">
                <a:solidFill>
                  <a:srgbClr val="063A70"/>
                </a:solidFill>
                <a:latin typeface="Nimbus Sans"/>
              </a:rPr>
              <a:t>Jednoznačná preferenční zóna či příčina průsaku neurčena </a:t>
            </a:r>
          </a:p>
          <a:p>
            <a:pPr lvl="1"/>
            <a:r>
              <a:rPr lang="cs-CZ" sz="2200" dirty="0">
                <a:solidFill>
                  <a:srgbClr val="063A70"/>
                </a:solidFill>
                <a:latin typeface="Nimbus Sans"/>
              </a:rPr>
              <a:t>→ Nutný detailnější průzkum oblasti nad průsaky, ověření rozsahu a hydraulického propojení propustných poloh.</a:t>
            </a:r>
          </a:p>
        </p:txBody>
      </p:sp>
      <p:pic>
        <p:nvPicPr>
          <p:cNvPr id="35" name="Obrázek 34">
            <a:extLst>
              <a:ext uri="{FF2B5EF4-FFF2-40B4-BE49-F238E27FC236}">
                <a16:creationId xmlns:a16="http://schemas.microsoft.com/office/drawing/2014/main" id="{3578CE75-DEC0-BE8D-50D0-135CA1DC2DA6}"/>
              </a:ext>
            </a:extLst>
          </p:cNvPr>
          <p:cNvPicPr>
            <a:picLocks noChangeAspect="1"/>
          </p:cNvPicPr>
          <p:nvPr/>
        </p:nvPicPr>
        <p:blipFill>
          <a:blip r:embed="rId5"/>
          <a:stretch>
            <a:fillRect/>
          </a:stretch>
        </p:blipFill>
        <p:spPr>
          <a:xfrm>
            <a:off x="6860090" y="0"/>
            <a:ext cx="5327196" cy="6858000"/>
          </a:xfrm>
          <a:prstGeom prst="rect">
            <a:avLst/>
          </a:prstGeom>
        </p:spPr>
      </p:pic>
      <p:pic>
        <p:nvPicPr>
          <p:cNvPr id="33" name="Obrázek 32">
            <a:extLst>
              <a:ext uri="{FF2B5EF4-FFF2-40B4-BE49-F238E27FC236}">
                <a16:creationId xmlns:a16="http://schemas.microsoft.com/office/drawing/2014/main" id="{7721490F-FD1F-AA41-E55F-29A1FCEAB266}"/>
              </a:ext>
            </a:extLst>
          </p:cNvPr>
          <p:cNvPicPr>
            <a:picLocks noChangeAspect="1"/>
          </p:cNvPicPr>
          <p:nvPr/>
        </p:nvPicPr>
        <p:blipFill>
          <a:blip r:embed="rId6"/>
          <a:stretch>
            <a:fillRect/>
          </a:stretch>
        </p:blipFill>
        <p:spPr>
          <a:xfrm>
            <a:off x="1913864" y="5069614"/>
            <a:ext cx="4744112" cy="1667108"/>
          </a:xfrm>
          <a:prstGeom prst="rect">
            <a:avLst/>
          </a:prstGeom>
          <a:ln w="50800">
            <a:solidFill>
              <a:schemeClr val="tx1"/>
            </a:solidFill>
          </a:ln>
        </p:spPr>
      </p:pic>
    </p:spTree>
    <p:extLst>
      <p:ext uri="{BB962C8B-B14F-4D97-AF65-F5344CB8AC3E}">
        <p14:creationId xmlns:p14="http://schemas.microsoft.com/office/powerpoint/2010/main" val="36999217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5D2BF9-0B6A-FA6E-3DCA-1F0220459F45}"/>
            </a:ext>
          </a:extLst>
        </p:cNvPr>
        <p:cNvGrpSpPr/>
        <p:nvPr/>
      </p:nvGrpSpPr>
      <p:grpSpPr>
        <a:xfrm>
          <a:off x="0" y="0"/>
          <a:ext cx="0" cy="0"/>
          <a:chOff x="0" y="0"/>
          <a:chExt cx="0" cy="0"/>
        </a:xfrm>
      </p:grpSpPr>
      <p:pic>
        <p:nvPicPr>
          <p:cNvPr id="13" name="Obrázek 12">
            <a:extLst>
              <a:ext uri="{FF2B5EF4-FFF2-40B4-BE49-F238E27FC236}">
                <a16:creationId xmlns:a16="http://schemas.microsoft.com/office/drawing/2014/main" id="{15FFA860-0D87-43BC-5398-7EE5297E949B}"/>
              </a:ext>
            </a:extLst>
          </p:cNvPr>
          <p:cNvPicPr>
            <a:picLocks noChangeAspect="1"/>
          </p:cNvPicPr>
          <p:nvPr/>
        </p:nvPicPr>
        <p:blipFill>
          <a:blip r:embed="rId3"/>
          <a:stretch>
            <a:fillRect/>
          </a:stretch>
        </p:blipFill>
        <p:spPr>
          <a:xfrm rot="5400000">
            <a:off x="8535748" y="3189048"/>
            <a:ext cx="6858000" cy="479904"/>
          </a:xfrm>
          <a:prstGeom prst="rect">
            <a:avLst/>
          </a:prstGeom>
        </p:spPr>
      </p:pic>
      <p:sp>
        <p:nvSpPr>
          <p:cNvPr id="500" name="iss-text-128">
            <a:extLst>
              <a:ext uri="{FF2B5EF4-FFF2-40B4-BE49-F238E27FC236}">
                <a16:creationId xmlns:a16="http://schemas.microsoft.com/office/drawing/2014/main" id="{00D94D60-4B22-DB3F-A8F4-E31BDB0D1CA7}"/>
              </a:ext>
            </a:extLst>
          </p:cNvPr>
          <p:cNvSpPr>
            <a:spLocks noGrp="1"/>
          </p:cNvSpPr>
          <p:nvPr/>
        </p:nvSpPr>
        <p:spPr>
          <a:xfrm>
            <a:off x="1183861" y="121278"/>
            <a:ext cx="10001250" cy="628650"/>
          </a:xfrm>
          <a:prstGeom prst="rect">
            <a:avLst/>
          </a:prstGeom>
          <a:noFill/>
          <a:ln w="0">
            <a:noFill/>
            <a:prstDash val="solid"/>
          </a:ln>
        </p:spPr>
        <p:txBody>
          <a:bodyPr wrap="square" lIns="0" tIns="0" rIns="0" bIns="0" anchor="ctr">
            <a:noAutofit/>
          </a:bodyPr>
          <a:lstStyle>
            <a:defPPr algn="l">
              <a:defRPr sz="3225" b="1">
                <a:solidFill>
                  <a:srgbClr val="063A70"/>
                </a:solidFill>
                <a:latin typeface="Nimbus Sans"/>
                <a:ea typeface="Nimbus Sans"/>
                <a:cs typeface="Nimbus Sans"/>
              </a:defRPr>
            </a:defPPr>
          </a:lstStyle>
          <a:p>
            <a:pPr algn="l">
              <a:defRPr sz="3225" b="1">
                <a:solidFill>
                  <a:srgbClr val="063A70"/>
                </a:solidFill>
                <a:latin typeface="Nimbus Sans"/>
                <a:ea typeface="Nimbus Sans"/>
                <a:cs typeface="Nimbus Sans"/>
              </a:defRPr>
            </a:pPr>
            <a:r>
              <a:rPr lang="cs-CZ" sz="3225" b="1" dirty="0">
                <a:solidFill>
                  <a:srgbClr val="063A70"/>
                </a:solidFill>
                <a:latin typeface="Nimbus Sans"/>
                <a:ea typeface="Nimbus Sans"/>
                <a:cs typeface="Nimbus Sans"/>
              </a:rPr>
              <a:t>HPT a odběry jader</a:t>
            </a:r>
          </a:p>
        </p:txBody>
      </p:sp>
      <p:sp>
        <p:nvSpPr>
          <p:cNvPr id="7" name="iss-text-167">
            <a:extLst>
              <a:ext uri="{FF2B5EF4-FFF2-40B4-BE49-F238E27FC236}">
                <a16:creationId xmlns:a16="http://schemas.microsoft.com/office/drawing/2014/main" id="{CAF1AD46-CCF8-FC68-0214-E417FDFDBC0B}"/>
              </a:ext>
            </a:extLst>
          </p:cNvPr>
          <p:cNvSpPr>
            <a:spLocks noGrp="1"/>
          </p:cNvSpPr>
          <p:nvPr/>
        </p:nvSpPr>
        <p:spPr>
          <a:xfrm>
            <a:off x="110990" y="1499855"/>
            <a:ext cx="11874182" cy="3834145"/>
          </a:xfrm>
          <a:prstGeom prst="rect">
            <a:avLst/>
          </a:prstGeom>
          <a:noFill/>
          <a:ln w="0">
            <a:noFill/>
            <a:prstDash val="solid"/>
          </a:ln>
        </p:spPr>
        <p:txBody>
          <a:bodyPr wrap="square" lIns="0" tIns="0" rIns="0" bIns="0" anchor="t">
            <a:noAutofit/>
          </a:bodyPr>
          <a:lstStyle>
            <a:defPPr algn="l">
              <a:defRPr sz="2250" b="1">
                <a:solidFill>
                  <a:srgbClr val="063A70"/>
                </a:solidFill>
                <a:latin typeface="Nimbus Sans"/>
                <a:ea typeface="Nimbus Sans"/>
                <a:cs typeface="Nimbus Sans"/>
              </a:defRPr>
            </a:defPPr>
          </a:lstStyle>
          <a:p>
            <a:pPr algn="l">
              <a:defRPr sz="2250" b="1">
                <a:solidFill>
                  <a:srgbClr val="063A70"/>
                </a:solidFill>
                <a:latin typeface="Nimbus Sans"/>
                <a:ea typeface="Nimbus Sans"/>
                <a:cs typeface="Nimbus Sans"/>
              </a:defRPr>
            </a:pPr>
            <a:endParaRPr lang="cs-CZ" sz="2250" b="1" dirty="0">
              <a:solidFill>
                <a:srgbClr val="063A70"/>
              </a:solidFill>
              <a:latin typeface="Nimbus Sans"/>
              <a:ea typeface="Nimbus Sans"/>
              <a:cs typeface="Nimbus Sans"/>
            </a:endParaRPr>
          </a:p>
          <a:p>
            <a:pPr algn="l">
              <a:defRPr sz="2250" b="1">
                <a:solidFill>
                  <a:srgbClr val="063A70"/>
                </a:solidFill>
                <a:latin typeface="Nimbus Sans"/>
                <a:ea typeface="Nimbus Sans"/>
                <a:cs typeface="Nimbus Sans"/>
              </a:defRPr>
            </a:pPr>
            <a:endParaRPr sz="2250" b="1" dirty="0">
              <a:solidFill>
                <a:srgbClr val="063A70"/>
              </a:solidFill>
              <a:latin typeface="Nimbus Sans"/>
              <a:ea typeface="Nimbus Sans"/>
              <a:cs typeface="Nimbus Sans"/>
            </a:endParaRPr>
          </a:p>
        </p:txBody>
      </p:sp>
      <p:sp>
        <p:nvSpPr>
          <p:cNvPr id="3" name="process-node-1">
            <a:extLst>
              <a:ext uri="{FF2B5EF4-FFF2-40B4-BE49-F238E27FC236}">
                <a16:creationId xmlns:a16="http://schemas.microsoft.com/office/drawing/2014/main" id="{A4C12907-34E5-7908-8749-83F8A5BEFE9F}"/>
              </a:ext>
            </a:extLst>
          </p:cNvPr>
          <p:cNvSpPr>
            <a:spLocks noGrp="1"/>
          </p:cNvSpPr>
          <p:nvPr/>
        </p:nvSpPr>
        <p:spPr>
          <a:xfrm>
            <a:off x="180690" y="60150"/>
            <a:ext cx="756000" cy="756000"/>
          </a:xfrm>
          <a:prstGeom prst="ellipse">
            <a:avLst/>
          </a:prstGeom>
          <a:solidFill>
            <a:srgbClr val="01A7A3"/>
          </a:solidFill>
          <a:ln w="28575">
            <a:solidFill>
              <a:srgbClr val="F7F9FB"/>
            </a:solidFill>
            <a:prstDash val="solid"/>
          </a:ln>
        </p:spPr>
        <p:txBody>
          <a:bodyPr lIns="0" tIns="0" rIns="0" bIns="0" anchor="ctr">
            <a:noAutofit/>
          </a:bodyPr>
          <a:lstStyle/>
          <a:p>
            <a:pPr algn="ctr">
              <a:defRPr sz="1050" b="1">
                <a:solidFill>
                  <a:srgbClr val="FFFFFF"/>
                </a:solidFill>
                <a:latin typeface="Nimbus Sans"/>
                <a:ea typeface="Nimbus Sans"/>
                <a:cs typeface="Nimbus Sans"/>
              </a:defRPr>
            </a:pPr>
            <a:r>
              <a:rPr lang="cs-CZ" sz="4000" b="1" dirty="0">
                <a:solidFill>
                  <a:srgbClr val="FFFFFF"/>
                </a:solidFill>
                <a:latin typeface="Nimbus Sans"/>
                <a:ea typeface="Nimbus Sans"/>
                <a:cs typeface="Nimbus Sans"/>
              </a:rPr>
              <a:t>16</a:t>
            </a:r>
            <a:endParaRPr sz="4000" b="1" dirty="0">
              <a:solidFill>
                <a:srgbClr val="FFFFFF"/>
              </a:solidFill>
              <a:latin typeface="Nimbus Sans"/>
              <a:ea typeface="Nimbus Sans"/>
              <a:cs typeface="Nimbus Sans"/>
            </a:endParaRPr>
          </a:p>
        </p:txBody>
      </p:sp>
      <p:sp>
        <p:nvSpPr>
          <p:cNvPr id="14" name="Obdélník 13">
            <a:extLst>
              <a:ext uri="{FF2B5EF4-FFF2-40B4-BE49-F238E27FC236}">
                <a16:creationId xmlns:a16="http://schemas.microsoft.com/office/drawing/2014/main" id="{F857C29D-1E82-C971-1985-DEB11CB09E38}"/>
              </a:ext>
            </a:extLst>
          </p:cNvPr>
          <p:cNvSpPr/>
          <p:nvPr/>
        </p:nvSpPr>
        <p:spPr>
          <a:xfrm>
            <a:off x="0" y="6328132"/>
            <a:ext cx="12192000" cy="529868"/>
          </a:xfrm>
          <a:prstGeom prst="rect">
            <a:avLst/>
          </a:prstGeom>
          <a:solidFill>
            <a:srgbClr val="0056B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cs-CZ" b="1" dirty="0">
                <a:latin typeface="Nimbus Sans"/>
                <a:ea typeface="Nimbus Sans"/>
                <a:cs typeface="Nimbus Sans"/>
              </a:rPr>
              <a:t>Ing. Ondřej Lhotský, Ph.D. </a:t>
            </a:r>
            <a:r>
              <a:rPr lang="cs-CZ" dirty="0">
                <a:latin typeface="Nimbus Sans"/>
                <a:ea typeface="Nimbus Sans"/>
                <a:cs typeface="Nimbus Sans"/>
              </a:rPr>
              <a:t>ondrej.lhotsky@dekonta.cz</a:t>
            </a:r>
            <a:r>
              <a:rPr lang="cs-CZ" b="1" dirty="0">
                <a:latin typeface="Nimbus Sans"/>
                <a:ea typeface="Nimbus Sans"/>
                <a:cs typeface="Nimbus Sans"/>
              </a:rPr>
              <a:t> </a:t>
            </a:r>
            <a:endParaRPr lang="cs-CZ" dirty="0"/>
          </a:p>
        </p:txBody>
      </p:sp>
      <p:pic>
        <p:nvPicPr>
          <p:cNvPr id="18" name="Obrázek 17">
            <a:extLst>
              <a:ext uri="{FF2B5EF4-FFF2-40B4-BE49-F238E27FC236}">
                <a16:creationId xmlns:a16="http://schemas.microsoft.com/office/drawing/2014/main" id="{642D8540-4366-1C29-DA0A-851FD658CA18}"/>
              </a:ext>
            </a:extLst>
          </p:cNvPr>
          <p:cNvPicPr>
            <a:picLocks noChangeAspect="1"/>
          </p:cNvPicPr>
          <p:nvPr/>
        </p:nvPicPr>
        <p:blipFill>
          <a:blip r:embed="rId4"/>
          <a:stretch>
            <a:fillRect/>
          </a:stretch>
        </p:blipFill>
        <p:spPr>
          <a:xfrm>
            <a:off x="110989" y="6328132"/>
            <a:ext cx="1534226" cy="514960"/>
          </a:xfrm>
          <a:prstGeom prst="rect">
            <a:avLst/>
          </a:prstGeom>
        </p:spPr>
      </p:pic>
      <p:sp>
        <p:nvSpPr>
          <p:cNvPr id="6" name="TextovéPole 5">
            <a:extLst>
              <a:ext uri="{FF2B5EF4-FFF2-40B4-BE49-F238E27FC236}">
                <a16:creationId xmlns:a16="http://schemas.microsoft.com/office/drawing/2014/main" id="{28486A78-3C46-9B93-A29D-E243B4F67F6C}"/>
              </a:ext>
            </a:extLst>
          </p:cNvPr>
          <p:cNvSpPr txBox="1"/>
          <p:nvPr/>
        </p:nvSpPr>
        <p:spPr>
          <a:xfrm>
            <a:off x="282871" y="880189"/>
            <a:ext cx="11334946" cy="1384995"/>
          </a:xfrm>
          <a:prstGeom prst="rect">
            <a:avLst/>
          </a:prstGeom>
          <a:noFill/>
        </p:spPr>
        <p:txBody>
          <a:bodyPr wrap="square">
            <a:spAutoFit/>
          </a:bodyPr>
          <a:lstStyle/>
          <a:p>
            <a:pPr marL="342900" indent="-342900">
              <a:buFont typeface="Arial" panose="020B0604020202020204" pitchFamily="34" charset="0"/>
              <a:buChar char="•"/>
            </a:pPr>
            <a:r>
              <a:rPr lang="cs-CZ" sz="2800" dirty="0">
                <a:solidFill>
                  <a:srgbClr val="063A70"/>
                </a:solidFill>
                <a:latin typeface="Nimbus Sans"/>
              </a:rPr>
              <a:t>10 HPT sond → střídání propustnějších a měně propustných poloh</a:t>
            </a:r>
          </a:p>
          <a:p>
            <a:pPr marL="342900" indent="-342900">
              <a:buFont typeface="Arial" panose="020B0604020202020204" pitchFamily="34" charset="0"/>
              <a:buChar char="•"/>
            </a:pPr>
            <a:r>
              <a:rPr lang="cs-CZ" sz="2800" dirty="0">
                <a:solidFill>
                  <a:srgbClr val="063A70"/>
                </a:solidFill>
                <a:latin typeface="Nimbus Sans"/>
              </a:rPr>
              <a:t>Nejvyšší propustnost v 6 sondách u jihovýchodního rohu nádrže</a:t>
            </a:r>
          </a:p>
          <a:p>
            <a:pPr lvl="1"/>
            <a:endParaRPr lang="cs-CZ" sz="2800" dirty="0">
              <a:solidFill>
                <a:srgbClr val="063A70"/>
              </a:solidFill>
              <a:latin typeface="Nimbus Sans"/>
            </a:endParaRPr>
          </a:p>
        </p:txBody>
      </p:sp>
      <p:pic>
        <p:nvPicPr>
          <p:cNvPr id="4" name="Obrázek 3">
            <a:extLst>
              <a:ext uri="{FF2B5EF4-FFF2-40B4-BE49-F238E27FC236}">
                <a16:creationId xmlns:a16="http://schemas.microsoft.com/office/drawing/2014/main" id="{3012A52E-BA78-D2D9-163B-170331B255E9}"/>
              </a:ext>
            </a:extLst>
          </p:cNvPr>
          <p:cNvPicPr>
            <a:picLocks noChangeAspect="1"/>
          </p:cNvPicPr>
          <p:nvPr/>
        </p:nvPicPr>
        <p:blipFill>
          <a:blip r:embed="rId5"/>
          <a:stretch>
            <a:fillRect/>
          </a:stretch>
        </p:blipFill>
        <p:spPr>
          <a:xfrm>
            <a:off x="2288836" y="1769939"/>
            <a:ext cx="9835175" cy="4430321"/>
          </a:xfrm>
          <a:prstGeom prst="rect">
            <a:avLst/>
          </a:prstGeom>
        </p:spPr>
      </p:pic>
      <p:sp>
        <p:nvSpPr>
          <p:cNvPr id="5" name="Obdélník 4">
            <a:extLst>
              <a:ext uri="{FF2B5EF4-FFF2-40B4-BE49-F238E27FC236}">
                <a16:creationId xmlns:a16="http://schemas.microsoft.com/office/drawing/2014/main" id="{660422ED-CC0E-1E5C-2B75-FB28D6C18745}"/>
              </a:ext>
            </a:extLst>
          </p:cNvPr>
          <p:cNvSpPr/>
          <p:nvPr/>
        </p:nvSpPr>
        <p:spPr>
          <a:xfrm>
            <a:off x="2519663" y="4780386"/>
            <a:ext cx="9604348" cy="681486"/>
          </a:xfrm>
          <a:prstGeom prst="rect">
            <a:avLst/>
          </a:prstGeom>
          <a:noFill/>
          <a:ln w="38100">
            <a:solidFill>
              <a:srgbClr val="F9830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2400" b="1" dirty="0">
              <a:solidFill>
                <a:srgbClr val="F98302"/>
              </a:solidFill>
            </a:endParaRPr>
          </a:p>
        </p:txBody>
      </p:sp>
      <p:sp>
        <p:nvSpPr>
          <p:cNvPr id="9" name="Obdélník 8">
            <a:extLst>
              <a:ext uri="{FF2B5EF4-FFF2-40B4-BE49-F238E27FC236}">
                <a16:creationId xmlns:a16="http://schemas.microsoft.com/office/drawing/2014/main" id="{76FE95E0-D85C-CAB5-B4CF-A89DC880D52E}"/>
              </a:ext>
            </a:extLst>
          </p:cNvPr>
          <p:cNvSpPr/>
          <p:nvPr/>
        </p:nvSpPr>
        <p:spPr>
          <a:xfrm>
            <a:off x="2519664" y="3154619"/>
            <a:ext cx="9648530" cy="1223514"/>
          </a:xfrm>
          <a:prstGeom prst="rect">
            <a:avLst/>
          </a:prstGeom>
          <a:noFill/>
          <a:ln w="38100">
            <a:solidFill>
              <a:srgbClr val="01A7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2400" b="1" dirty="0">
              <a:solidFill>
                <a:srgbClr val="01A7A3"/>
              </a:solidFill>
            </a:endParaRPr>
          </a:p>
        </p:txBody>
      </p:sp>
      <p:sp>
        <p:nvSpPr>
          <p:cNvPr id="12" name="TextovéPole 11">
            <a:extLst>
              <a:ext uri="{FF2B5EF4-FFF2-40B4-BE49-F238E27FC236}">
                <a16:creationId xmlns:a16="http://schemas.microsoft.com/office/drawing/2014/main" id="{6E3C0C77-3DD8-1087-B308-ECC62ED05E02}"/>
              </a:ext>
            </a:extLst>
          </p:cNvPr>
          <p:cNvSpPr txBox="1"/>
          <p:nvPr/>
        </p:nvSpPr>
        <p:spPr>
          <a:xfrm>
            <a:off x="267804" y="1816892"/>
            <a:ext cx="2042799" cy="1815882"/>
          </a:xfrm>
          <a:prstGeom prst="rect">
            <a:avLst/>
          </a:prstGeom>
          <a:noFill/>
        </p:spPr>
        <p:txBody>
          <a:bodyPr wrap="square">
            <a:spAutoFit/>
          </a:bodyPr>
          <a:lstStyle/>
          <a:p>
            <a:pPr marL="342900" indent="-342900">
              <a:buFont typeface="Arial" panose="020B0604020202020204" pitchFamily="34" charset="0"/>
              <a:buChar char="•"/>
            </a:pPr>
            <a:r>
              <a:rPr lang="cs-CZ" sz="2800" dirty="0">
                <a:solidFill>
                  <a:srgbClr val="063A70"/>
                </a:solidFill>
                <a:latin typeface="Nimbus Sans"/>
              </a:rPr>
              <a:t>Doplněny odběry jader </a:t>
            </a:r>
          </a:p>
          <a:p>
            <a:pPr lvl="1"/>
            <a:endParaRPr lang="cs-CZ" sz="2800" dirty="0">
              <a:solidFill>
                <a:srgbClr val="063A70"/>
              </a:solidFill>
              <a:latin typeface="Nimbus Sans"/>
            </a:endParaRPr>
          </a:p>
        </p:txBody>
      </p:sp>
      <p:pic>
        <p:nvPicPr>
          <p:cNvPr id="15" name="Obrázek 14">
            <a:extLst>
              <a:ext uri="{FF2B5EF4-FFF2-40B4-BE49-F238E27FC236}">
                <a16:creationId xmlns:a16="http://schemas.microsoft.com/office/drawing/2014/main" id="{2E469155-5DCB-7557-7690-440E7EEA75A5}"/>
              </a:ext>
            </a:extLst>
          </p:cNvPr>
          <p:cNvPicPr>
            <a:picLocks noChangeAspect="1"/>
          </p:cNvPicPr>
          <p:nvPr/>
        </p:nvPicPr>
        <p:blipFill>
          <a:blip r:embed="rId6"/>
          <a:stretch>
            <a:fillRect/>
          </a:stretch>
        </p:blipFill>
        <p:spPr>
          <a:xfrm>
            <a:off x="614142" y="3260570"/>
            <a:ext cx="1293459" cy="2757135"/>
          </a:xfrm>
          <a:prstGeom prst="rect">
            <a:avLst/>
          </a:prstGeom>
        </p:spPr>
      </p:pic>
      <p:sp>
        <p:nvSpPr>
          <p:cNvPr id="17" name="iss-photo-label-38">
            <a:extLst>
              <a:ext uri="{FF2B5EF4-FFF2-40B4-BE49-F238E27FC236}">
                <a16:creationId xmlns:a16="http://schemas.microsoft.com/office/drawing/2014/main" id="{DE7E5E67-66B7-DA20-C21F-C10AD3E39DC9}"/>
              </a:ext>
            </a:extLst>
          </p:cNvPr>
          <p:cNvSpPr>
            <a:spLocks noGrp="1"/>
          </p:cNvSpPr>
          <p:nvPr/>
        </p:nvSpPr>
        <p:spPr>
          <a:xfrm rot="16200000">
            <a:off x="-1281797" y="4267474"/>
            <a:ext cx="3329224" cy="351971"/>
          </a:xfrm>
          <a:prstGeom prst="rect">
            <a:avLst/>
          </a:prstGeom>
          <a:solidFill>
            <a:schemeClr val="bg1"/>
          </a:solidFill>
          <a:ln w="0">
            <a:noFill/>
            <a:prstDash val="solid"/>
          </a:ln>
        </p:spPr>
        <p:txBody>
          <a:bodyPr wrap="square" lIns="0" tIns="0" rIns="0" bIns="0" anchor="t">
            <a:noAutofit/>
          </a:bodyPr>
          <a:lstStyle>
            <a:defPPr algn="l">
              <a:defRPr sz="1800" b="1">
                <a:solidFill>
                  <a:srgbClr val="063A70"/>
                </a:solidFill>
                <a:latin typeface="Nimbus Sans"/>
                <a:ea typeface="Nimbus Sans"/>
                <a:cs typeface="Nimbus Sans"/>
              </a:defRPr>
            </a:defPPr>
          </a:lstStyle>
          <a:p>
            <a:pPr algn="l">
              <a:defRPr sz="1800" b="1">
                <a:solidFill>
                  <a:srgbClr val="063A70"/>
                </a:solidFill>
                <a:latin typeface="Nimbus Sans"/>
                <a:ea typeface="Nimbus Sans"/>
                <a:cs typeface="Nimbus Sans"/>
              </a:defRPr>
            </a:pPr>
            <a:r>
              <a:rPr lang="cs-CZ" sz="2400" b="1" dirty="0">
                <a:solidFill>
                  <a:srgbClr val="0056B1"/>
                </a:solidFill>
                <a:latin typeface="Nimbus Sans"/>
                <a:ea typeface="Nimbus Sans"/>
                <a:cs typeface="Nimbus Sans"/>
              </a:rPr>
              <a:t>Písčitá propustná vrstva</a:t>
            </a:r>
            <a:endParaRPr sz="2400" b="1" dirty="0">
              <a:solidFill>
                <a:srgbClr val="0056B1"/>
              </a:solidFill>
              <a:latin typeface="Nimbus Sans"/>
              <a:ea typeface="Nimbus Sans"/>
              <a:cs typeface="Nimbus Sans"/>
            </a:endParaRPr>
          </a:p>
        </p:txBody>
      </p:sp>
      <p:sp>
        <p:nvSpPr>
          <p:cNvPr id="8" name="Obdélník 7">
            <a:extLst>
              <a:ext uri="{FF2B5EF4-FFF2-40B4-BE49-F238E27FC236}">
                <a16:creationId xmlns:a16="http://schemas.microsoft.com/office/drawing/2014/main" id="{9D5F8994-00F5-B655-79FA-4B5DFA5C15FD}"/>
              </a:ext>
            </a:extLst>
          </p:cNvPr>
          <p:cNvSpPr/>
          <p:nvPr/>
        </p:nvSpPr>
        <p:spPr>
          <a:xfrm rot="16200000">
            <a:off x="11026025" y="3246127"/>
            <a:ext cx="1223514" cy="1080254"/>
          </a:xfrm>
          <a:prstGeom prst="rect">
            <a:avLst/>
          </a:prstGeom>
          <a:noFill/>
          <a:ln w="38100">
            <a:solidFill>
              <a:srgbClr val="01A7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s-CZ" sz="1600" b="1" dirty="0">
                <a:solidFill>
                  <a:srgbClr val="01A7A3"/>
                </a:solidFill>
              </a:rPr>
              <a:t>Propustné polohy</a:t>
            </a:r>
          </a:p>
        </p:txBody>
      </p:sp>
      <p:sp>
        <p:nvSpPr>
          <p:cNvPr id="19" name="Obdélník 18">
            <a:extLst>
              <a:ext uri="{FF2B5EF4-FFF2-40B4-BE49-F238E27FC236}">
                <a16:creationId xmlns:a16="http://schemas.microsoft.com/office/drawing/2014/main" id="{2E7961E1-31B4-188F-46AF-9627300552C6}"/>
              </a:ext>
            </a:extLst>
          </p:cNvPr>
          <p:cNvSpPr/>
          <p:nvPr/>
        </p:nvSpPr>
        <p:spPr>
          <a:xfrm>
            <a:off x="10455965" y="4780386"/>
            <a:ext cx="1668046" cy="681486"/>
          </a:xfrm>
          <a:prstGeom prst="rect">
            <a:avLst/>
          </a:prstGeom>
          <a:noFill/>
          <a:ln w="38100">
            <a:solidFill>
              <a:srgbClr val="F9830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cs-CZ" sz="2000" b="1" dirty="0">
                <a:solidFill>
                  <a:srgbClr val="F98302"/>
                </a:solidFill>
              </a:rPr>
              <a:t>Nepropustné podloží</a:t>
            </a:r>
          </a:p>
        </p:txBody>
      </p:sp>
      <p:sp>
        <p:nvSpPr>
          <p:cNvPr id="23" name="TextovéPole 22">
            <a:extLst>
              <a:ext uri="{FF2B5EF4-FFF2-40B4-BE49-F238E27FC236}">
                <a16:creationId xmlns:a16="http://schemas.microsoft.com/office/drawing/2014/main" id="{7E99A8F2-E218-0924-1313-25D93D2C7311}"/>
              </a:ext>
            </a:extLst>
          </p:cNvPr>
          <p:cNvSpPr txBox="1"/>
          <p:nvPr/>
        </p:nvSpPr>
        <p:spPr>
          <a:xfrm rot="5400000">
            <a:off x="275312" y="3848255"/>
            <a:ext cx="4102012" cy="369332"/>
          </a:xfrm>
          <a:prstGeom prst="rect">
            <a:avLst/>
          </a:prstGeom>
          <a:solidFill>
            <a:schemeClr val="bg1"/>
          </a:solidFill>
        </p:spPr>
        <p:txBody>
          <a:bodyPr wrap="square" rtlCol="0">
            <a:spAutoFit/>
          </a:bodyPr>
          <a:lstStyle/>
          <a:p>
            <a:r>
              <a:rPr lang="cs-CZ" dirty="0"/>
              <a:t>0         1            2           3            4           5           6</a:t>
            </a:r>
          </a:p>
        </p:txBody>
      </p:sp>
      <p:cxnSp>
        <p:nvCxnSpPr>
          <p:cNvPr id="21" name="Přímá spojnice se šipkou 20">
            <a:extLst>
              <a:ext uri="{FF2B5EF4-FFF2-40B4-BE49-F238E27FC236}">
                <a16:creationId xmlns:a16="http://schemas.microsoft.com/office/drawing/2014/main" id="{15331A6B-130F-D94B-184E-715FBEA2757C}"/>
              </a:ext>
            </a:extLst>
          </p:cNvPr>
          <p:cNvCxnSpPr>
            <a:cxnSpLocks/>
            <a:endCxn id="23" idx="0"/>
          </p:cNvCxnSpPr>
          <p:nvPr/>
        </p:nvCxnSpPr>
        <p:spPr>
          <a:xfrm flipV="1">
            <a:off x="1907601" y="4032921"/>
            <a:ext cx="603383" cy="449627"/>
          </a:xfrm>
          <a:prstGeom prst="straightConnector1">
            <a:avLst/>
          </a:prstGeom>
          <a:ln w="76200">
            <a:solidFill>
              <a:srgbClr val="01A7A3"/>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827794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D13AB1-664D-686C-3852-E5E75FAB35CC}"/>
            </a:ext>
          </a:extLst>
        </p:cNvPr>
        <p:cNvGrpSpPr/>
        <p:nvPr/>
      </p:nvGrpSpPr>
      <p:grpSpPr>
        <a:xfrm>
          <a:off x="0" y="0"/>
          <a:ext cx="0" cy="0"/>
          <a:chOff x="0" y="0"/>
          <a:chExt cx="0" cy="0"/>
        </a:xfrm>
      </p:grpSpPr>
      <p:pic>
        <p:nvPicPr>
          <p:cNvPr id="13" name="Obrázek 12">
            <a:extLst>
              <a:ext uri="{FF2B5EF4-FFF2-40B4-BE49-F238E27FC236}">
                <a16:creationId xmlns:a16="http://schemas.microsoft.com/office/drawing/2014/main" id="{C64C08E2-E960-7AF0-2D7D-58EBCBCC98C3}"/>
              </a:ext>
            </a:extLst>
          </p:cNvPr>
          <p:cNvPicPr>
            <a:picLocks noChangeAspect="1"/>
          </p:cNvPicPr>
          <p:nvPr/>
        </p:nvPicPr>
        <p:blipFill>
          <a:blip r:embed="rId3"/>
          <a:stretch>
            <a:fillRect/>
          </a:stretch>
        </p:blipFill>
        <p:spPr>
          <a:xfrm rot="5400000">
            <a:off x="8535748" y="3189048"/>
            <a:ext cx="6858000" cy="479904"/>
          </a:xfrm>
          <a:prstGeom prst="rect">
            <a:avLst/>
          </a:prstGeom>
        </p:spPr>
      </p:pic>
      <p:sp>
        <p:nvSpPr>
          <p:cNvPr id="500" name="iss-text-128">
            <a:extLst>
              <a:ext uri="{FF2B5EF4-FFF2-40B4-BE49-F238E27FC236}">
                <a16:creationId xmlns:a16="http://schemas.microsoft.com/office/drawing/2014/main" id="{3268A656-C027-E8E2-C942-01AF70C94688}"/>
              </a:ext>
            </a:extLst>
          </p:cNvPr>
          <p:cNvSpPr>
            <a:spLocks noGrp="1"/>
          </p:cNvSpPr>
          <p:nvPr/>
        </p:nvSpPr>
        <p:spPr>
          <a:xfrm>
            <a:off x="1183861" y="121278"/>
            <a:ext cx="10001250" cy="628650"/>
          </a:xfrm>
          <a:prstGeom prst="rect">
            <a:avLst/>
          </a:prstGeom>
          <a:noFill/>
          <a:ln w="0">
            <a:noFill/>
            <a:prstDash val="solid"/>
          </a:ln>
        </p:spPr>
        <p:txBody>
          <a:bodyPr wrap="square" lIns="0" tIns="0" rIns="0" bIns="0" anchor="ctr">
            <a:noAutofit/>
          </a:bodyPr>
          <a:lstStyle>
            <a:defPPr algn="l">
              <a:defRPr sz="3225" b="1">
                <a:solidFill>
                  <a:srgbClr val="063A70"/>
                </a:solidFill>
                <a:latin typeface="Nimbus Sans"/>
                <a:ea typeface="Nimbus Sans"/>
                <a:cs typeface="Nimbus Sans"/>
              </a:defRPr>
            </a:defPPr>
          </a:lstStyle>
          <a:p>
            <a:pPr algn="l">
              <a:defRPr sz="3225" b="1">
                <a:solidFill>
                  <a:srgbClr val="063A70"/>
                </a:solidFill>
                <a:latin typeface="Nimbus Sans"/>
                <a:ea typeface="Nimbus Sans"/>
                <a:cs typeface="Nimbus Sans"/>
              </a:defRPr>
            </a:pPr>
            <a:r>
              <a:rPr lang="cs-CZ" sz="3225" b="1" dirty="0">
                <a:solidFill>
                  <a:srgbClr val="063A70"/>
                </a:solidFill>
                <a:latin typeface="Nimbus Sans"/>
                <a:ea typeface="Nimbus Sans"/>
                <a:cs typeface="Nimbus Sans"/>
              </a:rPr>
              <a:t>Hydraulické a stopovací zkoušky</a:t>
            </a:r>
          </a:p>
        </p:txBody>
      </p:sp>
      <p:sp>
        <p:nvSpPr>
          <p:cNvPr id="7" name="iss-text-167">
            <a:extLst>
              <a:ext uri="{FF2B5EF4-FFF2-40B4-BE49-F238E27FC236}">
                <a16:creationId xmlns:a16="http://schemas.microsoft.com/office/drawing/2014/main" id="{7936B041-DD0F-053F-C5B3-3BF041AE2F61}"/>
              </a:ext>
            </a:extLst>
          </p:cNvPr>
          <p:cNvSpPr>
            <a:spLocks noGrp="1"/>
          </p:cNvSpPr>
          <p:nvPr/>
        </p:nvSpPr>
        <p:spPr>
          <a:xfrm>
            <a:off x="110990" y="1499855"/>
            <a:ext cx="11874182" cy="3834145"/>
          </a:xfrm>
          <a:prstGeom prst="rect">
            <a:avLst/>
          </a:prstGeom>
          <a:noFill/>
          <a:ln w="0">
            <a:noFill/>
            <a:prstDash val="solid"/>
          </a:ln>
        </p:spPr>
        <p:txBody>
          <a:bodyPr wrap="square" lIns="0" tIns="0" rIns="0" bIns="0" anchor="t">
            <a:noAutofit/>
          </a:bodyPr>
          <a:lstStyle>
            <a:defPPr algn="l">
              <a:defRPr sz="2250" b="1">
                <a:solidFill>
                  <a:srgbClr val="063A70"/>
                </a:solidFill>
                <a:latin typeface="Nimbus Sans"/>
                <a:ea typeface="Nimbus Sans"/>
                <a:cs typeface="Nimbus Sans"/>
              </a:defRPr>
            </a:defPPr>
          </a:lstStyle>
          <a:p>
            <a:pPr algn="l">
              <a:defRPr sz="2250" b="1">
                <a:solidFill>
                  <a:srgbClr val="063A70"/>
                </a:solidFill>
                <a:latin typeface="Nimbus Sans"/>
                <a:ea typeface="Nimbus Sans"/>
                <a:cs typeface="Nimbus Sans"/>
              </a:defRPr>
            </a:pPr>
            <a:endParaRPr lang="cs-CZ" sz="2250" b="1" dirty="0">
              <a:solidFill>
                <a:srgbClr val="063A70"/>
              </a:solidFill>
              <a:latin typeface="Nimbus Sans"/>
              <a:ea typeface="Nimbus Sans"/>
              <a:cs typeface="Nimbus Sans"/>
            </a:endParaRPr>
          </a:p>
          <a:p>
            <a:pPr algn="l">
              <a:defRPr sz="2250" b="1">
                <a:solidFill>
                  <a:srgbClr val="063A70"/>
                </a:solidFill>
                <a:latin typeface="Nimbus Sans"/>
                <a:ea typeface="Nimbus Sans"/>
                <a:cs typeface="Nimbus Sans"/>
              </a:defRPr>
            </a:pPr>
            <a:endParaRPr sz="2250" b="1" dirty="0">
              <a:solidFill>
                <a:srgbClr val="063A70"/>
              </a:solidFill>
              <a:latin typeface="Nimbus Sans"/>
              <a:ea typeface="Nimbus Sans"/>
              <a:cs typeface="Nimbus Sans"/>
            </a:endParaRPr>
          </a:p>
        </p:txBody>
      </p:sp>
      <p:sp>
        <p:nvSpPr>
          <p:cNvPr id="3" name="process-node-1">
            <a:extLst>
              <a:ext uri="{FF2B5EF4-FFF2-40B4-BE49-F238E27FC236}">
                <a16:creationId xmlns:a16="http://schemas.microsoft.com/office/drawing/2014/main" id="{AF394F19-F88B-AD1B-ECAD-A5A0F47800DD}"/>
              </a:ext>
            </a:extLst>
          </p:cNvPr>
          <p:cNvSpPr>
            <a:spLocks noGrp="1"/>
          </p:cNvSpPr>
          <p:nvPr/>
        </p:nvSpPr>
        <p:spPr>
          <a:xfrm>
            <a:off x="180690" y="60150"/>
            <a:ext cx="756000" cy="756000"/>
          </a:xfrm>
          <a:prstGeom prst="ellipse">
            <a:avLst/>
          </a:prstGeom>
          <a:solidFill>
            <a:srgbClr val="0056B1"/>
          </a:solidFill>
          <a:ln w="28575">
            <a:solidFill>
              <a:srgbClr val="F7F9FB"/>
            </a:solidFill>
            <a:prstDash val="solid"/>
          </a:ln>
        </p:spPr>
        <p:txBody>
          <a:bodyPr lIns="0" tIns="0" rIns="0" bIns="0" anchor="ctr">
            <a:noAutofit/>
          </a:bodyPr>
          <a:lstStyle/>
          <a:p>
            <a:pPr algn="ctr">
              <a:defRPr sz="1050" b="1">
                <a:solidFill>
                  <a:srgbClr val="FFFFFF"/>
                </a:solidFill>
                <a:latin typeface="Nimbus Sans"/>
                <a:ea typeface="Nimbus Sans"/>
                <a:cs typeface="Nimbus Sans"/>
              </a:defRPr>
            </a:pPr>
            <a:r>
              <a:rPr lang="cs-CZ" sz="4000" b="1" dirty="0">
                <a:solidFill>
                  <a:srgbClr val="FFFFFF"/>
                </a:solidFill>
                <a:latin typeface="Nimbus Sans"/>
                <a:ea typeface="Nimbus Sans"/>
                <a:cs typeface="Nimbus Sans"/>
              </a:rPr>
              <a:t>17</a:t>
            </a:r>
            <a:endParaRPr sz="4000" b="1" dirty="0">
              <a:solidFill>
                <a:srgbClr val="FFFFFF"/>
              </a:solidFill>
              <a:latin typeface="Nimbus Sans"/>
              <a:ea typeface="Nimbus Sans"/>
              <a:cs typeface="Nimbus Sans"/>
            </a:endParaRPr>
          </a:p>
        </p:txBody>
      </p:sp>
      <p:sp>
        <p:nvSpPr>
          <p:cNvPr id="14" name="Obdélník 13">
            <a:extLst>
              <a:ext uri="{FF2B5EF4-FFF2-40B4-BE49-F238E27FC236}">
                <a16:creationId xmlns:a16="http://schemas.microsoft.com/office/drawing/2014/main" id="{A86A2FE6-2C57-282D-7E03-DF4A320BF3D2}"/>
              </a:ext>
            </a:extLst>
          </p:cNvPr>
          <p:cNvSpPr/>
          <p:nvPr/>
        </p:nvSpPr>
        <p:spPr>
          <a:xfrm>
            <a:off x="0" y="6328132"/>
            <a:ext cx="12192000" cy="529868"/>
          </a:xfrm>
          <a:prstGeom prst="rect">
            <a:avLst/>
          </a:prstGeom>
          <a:solidFill>
            <a:srgbClr val="0056B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cs-CZ" b="1" dirty="0">
                <a:latin typeface="Nimbus Sans"/>
                <a:ea typeface="Nimbus Sans"/>
                <a:cs typeface="Nimbus Sans"/>
              </a:rPr>
              <a:t>Ing. Ondřej Lhotský, Ph.D. </a:t>
            </a:r>
            <a:r>
              <a:rPr lang="cs-CZ" dirty="0">
                <a:latin typeface="Nimbus Sans"/>
                <a:ea typeface="Nimbus Sans"/>
                <a:cs typeface="Nimbus Sans"/>
              </a:rPr>
              <a:t>ondrej.lhotsky@dekonta.cz</a:t>
            </a:r>
            <a:r>
              <a:rPr lang="cs-CZ" b="1" dirty="0">
                <a:latin typeface="Nimbus Sans"/>
                <a:ea typeface="Nimbus Sans"/>
                <a:cs typeface="Nimbus Sans"/>
              </a:rPr>
              <a:t> </a:t>
            </a:r>
            <a:endParaRPr lang="cs-CZ" dirty="0"/>
          </a:p>
        </p:txBody>
      </p:sp>
      <p:pic>
        <p:nvPicPr>
          <p:cNvPr id="18" name="Obrázek 17">
            <a:extLst>
              <a:ext uri="{FF2B5EF4-FFF2-40B4-BE49-F238E27FC236}">
                <a16:creationId xmlns:a16="http://schemas.microsoft.com/office/drawing/2014/main" id="{BD6FD6E3-A955-793C-9286-D65C2E92E01A}"/>
              </a:ext>
            </a:extLst>
          </p:cNvPr>
          <p:cNvPicPr>
            <a:picLocks noChangeAspect="1"/>
          </p:cNvPicPr>
          <p:nvPr/>
        </p:nvPicPr>
        <p:blipFill>
          <a:blip r:embed="rId4"/>
          <a:stretch>
            <a:fillRect/>
          </a:stretch>
        </p:blipFill>
        <p:spPr>
          <a:xfrm>
            <a:off x="110989" y="6328132"/>
            <a:ext cx="1534226" cy="514960"/>
          </a:xfrm>
          <a:prstGeom prst="rect">
            <a:avLst/>
          </a:prstGeom>
        </p:spPr>
      </p:pic>
      <p:sp>
        <p:nvSpPr>
          <p:cNvPr id="6" name="TextovéPole 5">
            <a:extLst>
              <a:ext uri="{FF2B5EF4-FFF2-40B4-BE49-F238E27FC236}">
                <a16:creationId xmlns:a16="http://schemas.microsoft.com/office/drawing/2014/main" id="{2B9D5DD0-CB89-A761-88A2-0801B9D64708}"/>
              </a:ext>
            </a:extLst>
          </p:cNvPr>
          <p:cNvSpPr txBox="1"/>
          <p:nvPr/>
        </p:nvSpPr>
        <p:spPr>
          <a:xfrm>
            <a:off x="206828" y="749928"/>
            <a:ext cx="7118327" cy="5262979"/>
          </a:xfrm>
          <a:prstGeom prst="rect">
            <a:avLst/>
          </a:prstGeom>
          <a:noFill/>
        </p:spPr>
        <p:txBody>
          <a:bodyPr wrap="square">
            <a:spAutoFit/>
          </a:bodyPr>
          <a:lstStyle/>
          <a:p>
            <a:pPr marL="342900" indent="-342900">
              <a:buFont typeface="Arial" panose="020B0604020202020204" pitchFamily="34" charset="0"/>
              <a:buChar char="•"/>
            </a:pPr>
            <a:r>
              <a:rPr lang="cs-CZ" sz="2400" dirty="0">
                <a:solidFill>
                  <a:srgbClr val="063A70"/>
                </a:solidFill>
                <a:latin typeface="Nimbus Sans"/>
              </a:rPr>
              <a:t>Před vlastní injektáží bentonitu instalace 4 ks úzkoprofilových vrtů </a:t>
            </a:r>
          </a:p>
          <a:p>
            <a:r>
              <a:rPr lang="cs-CZ" sz="2400" dirty="0">
                <a:solidFill>
                  <a:srgbClr val="063A70"/>
                </a:solidFill>
                <a:latin typeface="Nimbus Sans"/>
              </a:rPr>
              <a:t>	→ určena hladina </a:t>
            </a:r>
            <a:r>
              <a:rPr lang="cs-CZ" sz="2400" dirty="0" err="1">
                <a:solidFill>
                  <a:srgbClr val="063A70"/>
                </a:solidFill>
                <a:latin typeface="Nimbus Sans"/>
              </a:rPr>
              <a:t>p.v</a:t>
            </a:r>
            <a:r>
              <a:rPr lang="cs-CZ" sz="2400" dirty="0">
                <a:solidFill>
                  <a:srgbClr val="063A70"/>
                </a:solidFill>
                <a:latin typeface="Nimbus Sans"/>
              </a:rPr>
              <a:t>.</a:t>
            </a:r>
          </a:p>
          <a:p>
            <a:r>
              <a:rPr lang="cs-CZ" sz="2400" dirty="0">
                <a:solidFill>
                  <a:srgbClr val="063A70"/>
                </a:solidFill>
                <a:latin typeface="Nimbus Sans"/>
              </a:rPr>
              <a:t>	→ provedeny vsakovací zkoušky potvrzující 	omezený vsak vody pouze po gravitačním spádu</a:t>
            </a:r>
          </a:p>
          <a:p>
            <a:r>
              <a:rPr lang="cs-CZ" sz="2400" dirty="0">
                <a:solidFill>
                  <a:srgbClr val="063A70"/>
                </a:solidFill>
                <a:latin typeface="Nimbus Sans"/>
              </a:rPr>
              <a:t>	→ následná injektáž stopovačů na bázi soli a 	fluoresceinu</a:t>
            </a:r>
          </a:p>
          <a:p>
            <a:pPr marL="342900" indent="-342900">
              <a:buFont typeface="Arial" panose="020B0604020202020204" pitchFamily="34" charset="0"/>
              <a:buChar char="•"/>
            </a:pPr>
            <a:r>
              <a:rPr lang="cs-CZ" sz="2400" dirty="0">
                <a:solidFill>
                  <a:srgbClr val="063A70"/>
                </a:solidFill>
                <a:latin typeface="Nimbus Sans"/>
              </a:rPr>
              <a:t>Den po injektáži proveden průzkum se sledováním měrné elektrické vodivosti a fluorescence pod UV zářením </a:t>
            </a:r>
          </a:p>
          <a:p>
            <a:r>
              <a:rPr lang="cs-CZ" sz="2400" dirty="0">
                <a:solidFill>
                  <a:srgbClr val="063A70"/>
                </a:solidFill>
                <a:latin typeface="Nimbus Sans"/>
              </a:rPr>
              <a:t>	→ stopovač potvrzen v diskrétních zónách v 	malé vzdálenosti od injektážních bodů</a:t>
            </a:r>
          </a:p>
          <a:p>
            <a:r>
              <a:rPr lang="cs-CZ" sz="2400" dirty="0">
                <a:solidFill>
                  <a:srgbClr val="063A70"/>
                </a:solidFill>
                <a:latin typeface="Nimbus Sans"/>
              </a:rPr>
              <a:t>→ Omezený příjem vody při gravitačním spádu vedl k volbě řízené tlakové injektáže s omezením tlaku</a:t>
            </a:r>
          </a:p>
        </p:txBody>
      </p:sp>
      <p:pic>
        <p:nvPicPr>
          <p:cNvPr id="10" name="Obrázek 9">
            <a:extLst>
              <a:ext uri="{FF2B5EF4-FFF2-40B4-BE49-F238E27FC236}">
                <a16:creationId xmlns:a16="http://schemas.microsoft.com/office/drawing/2014/main" id="{7D4B882A-87CD-336E-78CA-B57329574509}"/>
              </a:ext>
            </a:extLst>
          </p:cNvPr>
          <p:cNvPicPr>
            <a:picLocks noChangeAspect="1"/>
          </p:cNvPicPr>
          <p:nvPr/>
        </p:nvPicPr>
        <p:blipFill>
          <a:blip r:embed="rId5"/>
          <a:stretch>
            <a:fillRect/>
          </a:stretch>
        </p:blipFill>
        <p:spPr>
          <a:xfrm>
            <a:off x="7638281" y="330719"/>
            <a:ext cx="3794001" cy="5997413"/>
          </a:xfrm>
          <a:prstGeom prst="rect">
            <a:avLst/>
          </a:prstGeom>
        </p:spPr>
      </p:pic>
      <p:sp>
        <p:nvSpPr>
          <p:cNvPr id="2" name="TextovéPole 1">
            <a:extLst>
              <a:ext uri="{FF2B5EF4-FFF2-40B4-BE49-F238E27FC236}">
                <a16:creationId xmlns:a16="http://schemas.microsoft.com/office/drawing/2014/main" id="{C5BA6817-6F0F-63A9-AC8C-DA7A6D5B823B}"/>
              </a:ext>
            </a:extLst>
          </p:cNvPr>
          <p:cNvSpPr txBox="1"/>
          <p:nvPr/>
        </p:nvSpPr>
        <p:spPr>
          <a:xfrm rot="5400000">
            <a:off x="4678704" y="3429955"/>
            <a:ext cx="5596942" cy="369332"/>
          </a:xfrm>
          <a:prstGeom prst="rect">
            <a:avLst/>
          </a:prstGeom>
          <a:noFill/>
        </p:spPr>
        <p:txBody>
          <a:bodyPr wrap="square" rtlCol="0">
            <a:spAutoFit/>
          </a:bodyPr>
          <a:lstStyle/>
          <a:p>
            <a:r>
              <a:rPr lang="cs-CZ" dirty="0"/>
              <a:t>0               1                  2            3                 4                5                6</a:t>
            </a:r>
          </a:p>
        </p:txBody>
      </p:sp>
    </p:spTree>
    <p:extLst>
      <p:ext uri="{BB962C8B-B14F-4D97-AF65-F5344CB8AC3E}">
        <p14:creationId xmlns:p14="http://schemas.microsoft.com/office/powerpoint/2010/main" val="23379059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Obrázek 12">
            <a:extLst>
              <a:ext uri="{FF2B5EF4-FFF2-40B4-BE49-F238E27FC236}">
                <a16:creationId xmlns:a16="http://schemas.microsoft.com/office/drawing/2014/main" id="{08F096E8-53A8-4B18-90AA-27AF958F0A87}"/>
              </a:ext>
            </a:extLst>
          </p:cNvPr>
          <p:cNvPicPr>
            <a:picLocks noChangeAspect="1"/>
          </p:cNvPicPr>
          <p:nvPr/>
        </p:nvPicPr>
        <p:blipFill>
          <a:blip r:embed="rId3"/>
          <a:stretch>
            <a:fillRect/>
          </a:stretch>
        </p:blipFill>
        <p:spPr>
          <a:xfrm rot="5400000">
            <a:off x="8535748" y="3189048"/>
            <a:ext cx="6858000" cy="479904"/>
          </a:xfrm>
          <a:prstGeom prst="rect">
            <a:avLst/>
          </a:prstGeom>
        </p:spPr>
      </p:pic>
      <p:sp>
        <p:nvSpPr>
          <p:cNvPr id="500" name="iss-text-128">
            <a:extLst>
              <a:ext uri="{FF2B5EF4-FFF2-40B4-BE49-F238E27FC236}">
                <a16:creationId xmlns:a16="http://schemas.microsoft.com/office/drawing/2014/main" id="{5FE6D20B-4DA7-860D-A472-303AE41E84B3}"/>
              </a:ext>
            </a:extLst>
          </p:cNvPr>
          <p:cNvSpPr>
            <a:spLocks noGrp="1"/>
          </p:cNvSpPr>
          <p:nvPr/>
        </p:nvSpPr>
        <p:spPr>
          <a:xfrm>
            <a:off x="1183861" y="121278"/>
            <a:ext cx="10001250" cy="628650"/>
          </a:xfrm>
          <a:prstGeom prst="rect">
            <a:avLst/>
          </a:prstGeom>
          <a:noFill/>
          <a:ln w="0">
            <a:noFill/>
            <a:prstDash val="solid"/>
          </a:ln>
        </p:spPr>
        <p:txBody>
          <a:bodyPr wrap="none" lIns="0" tIns="0" rIns="0" bIns="0" anchor="ctr">
            <a:noAutofit/>
          </a:bodyPr>
          <a:lstStyle>
            <a:defPPr algn="l">
              <a:defRPr sz="3225" b="1">
                <a:solidFill>
                  <a:srgbClr val="063A70"/>
                </a:solidFill>
                <a:latin typeface="Nimbus Sans"/>
                <a:ea typeface="Nimbus Sans"/>
                <a:cs typeface="Nimbus Sans"/>
              </a:defRPr>
            </a:defPPr>
            <a:lvl1pPr algn="l">
              <a:buNone/>
              <a:defRPr sz="3225" b="1">
                <a:solidFill>
                  <a:srgbClr val="063A70"/>
                </a:solidFill>
                <a:latin typeface="Nimbus Sans"/>
                <a:ea typeface="Nimbus Sans"/>
                <a:cs typeface="Nimbus Sans"/>
              </a:defRPr>
            </a:lvl1pPr>
            <a:lvl2pPr algn="l">
              <a:buNone/>
              <a:defRPr sz="3225" b="1">
                <a:solidFill>
                  <a:srgbClr val="063A70"/>
                </a:solidFill>
                <a:latin typeface="Nimbus Sans"/>
                <a:ea typeface="Nimbus Sans"/>
                <a:cs typeface="Nimbus Sans"/>
              </a:defRPr>
            </a:lvl2pPr>
            <a:lvl3pPr algn="l">
              <a:buNone/>
              <a:defRPr sz="3225" b="1">
                <a:solidFill>
                  <a:srgbClr val="063A70"/>
                </a:solidFill>
                <a:latin typeface="Nimbus Sans"/>
                <a:ea typeface="Nimbus Sans"/>
                <a:cs typeface="Nimbus Sans"/>
              </a:defRPr>
            </a:lvl3pPr>
            <a:lvl4pPr algn="l">
              <a:buNone/>
              <a:defRPr sz="3225" b="1">
                <a:solidFill>
                  <a:srgbClr val="063A70"/>
                </a:solidFill>
                <a:latin typeface="Nimbus Sans"/>
                <a:ea typeface="Nimbus Sans"/>
                <a:cs typeface="Nimbus Sans"/>
              </a:defRPr>
            </a:lvl4pPr>
            <a:lvl5pPr algn="l">
              <a:buNone/>
              <a:defRPr sz="3225" b="1">
                <a:solidFill>
                  <a:srgbClr val="063A70"/>
                </a:solidFill>
                <a:latin typeface="Nimbus Sans"/>
                <a:ea typeface="Nimbus Sans"/>
                <a:cs typeface="Nimbus Sans"/>
              </a:defRPr>
            </a:lvl5pPr>
            <a:lvl6pPr algn="l">
              <a:buNone/>
              <a:defRPr sz="3225" b="1">
                <a:solidFill>
                  <a:srgbClr val="063A70"/>
                </a:solidFill>
                <a:latin typeface="Nimbus Sans"/>
                <a:ea typeface="Nimbus Sans"/>
                <a:cs typeface="Nimbus Sans"/>
              </a:defRPr>
            </a:lvl6pPr>
            <a:lvl7pPr algn="l">
              <a:buNone/>
              <a:defRPr sz="3225" b="1">
                <a:solidFill>
                  <a:srgbClr val="063A70"/>
                </a:solidFill>
                <a:latin typeface="Nimbus Sans"/>
                <a:ea typeface="Nimbus Sans"/>
                <a:cs typeface="Nimbus Sans"/>
              </a:defRPr>
            </a:lvl7pPr>
            <a:lvl8pPr algn="l">
              <a:buNone/>
              <a:defRPr sz="3225" b="1">
                <a:solidFill>
                  <a:srgbClr val="063A70"/>
                </a:solidFill>
                <a:latin typeface="Nimbus Sans"/>
                <a:ea typeface="Nimbus Sans"/>
                <a:cs typeface="Nimbus Sans"/>
              </a:defRPr>
            </a:lvl8pPr>
            <a:lvl9pPr algn="l">
              <a:buNone/>
              <a:defRPr sz="3225" b="1">
                <a:solidFill>
                  <a:srgbClr val="063A70"/>
                </a:solidFill>
                <a:latin typeface="Nimbus Sans"/>
                <a:ea typeface="Nimbus Sans"/>
                <a:cs typeface="Nimbus Sans"/>
              </a:defRPr>
            </a:lvl9pPr>
          </a:lstStyle>
          <a:p>
            <a:pPr algn="l">
              <a:buNone/>
              <a:defRPr sz="3225" b="1">
                <a:solidFill>
                  <a:srgbClr val="063A70"/>
                </a:solidFill>
                <a:latin typeface="Nimbus Sans"/>
                <a:ea typeface="Nimbus Sans"/>
                <a:cs typeface="Nimbus Sans"/>
              </a:defRPr>
            </a:pPr>
            <a:r>
              <a:rPr sz="3225" b="1">
                <a:solidFill>
                  <a:srgbClr val="063A70"/>
                </a:solidFill>
                <a:latin typeface="Nimbus Sans"/>
                <a:ea typeface="Nimbus Sans"/>
                <a:cs typeface="Nimbus Sans"/>
              </a:rPr>
              <a:t>Bentonit: ověření v laboratoři</a:t>
            </a:r>
          </a:p>
        </p:txBody>
      </p:sp>
      <p:sp>
        <p:nvSpPr>
          <p:cNvPr id="3" name="process-node-1">
            <a:extLst>
              <a:ext uri="{FF2B5EF4-FFF2-40B4-BE49-F238E27FC236}">
                <a16:creationId xmlns:a16="http://schemas.microsoft.com/office/drawing/2014/main" id="{50E3AE72-F3DB-EE98-DF21-51D45D9B0EFB}"/>
              </a:ext>
            </a:extLst>
          </p:cNvPr>
          <p:cNvSpPr>
            <a:spLocks noGrp="1"/>
          </p:cNvSpPr>
          <p:nvPr/>
        </p:nvSpPr>
        <p:spPr>
          <a:xfrm>
            <a:off x="180690" y="60150"/>
            <a:ext cx="756000" cy="756000"/>
          </a:xfrm>
          <a:prstGeom prst="ellipse">
            <a:avLst/>
          </a:prstGeom>
          <a:solidFill>
            <a:srgbClr val="0056B1"/>
          </a:solidFill>
          <a:ln w="28575">
            <a:solidFill>
              <a:srgbClr val="F7F9FB"/>
            </a:solidFill>
            <a:prstDash val="solid"/>
          </a:ln>
        </p:spPr>
        <p:txBody>
          <a:bodyPr wrap="none" lIns="0" tIns="0" rIns="0" bIns="0" anchor="ctr">
            <a:noAutofit/>
          </a:bodyPr>
          <a:lstStyle>
            <a:defPPr algn="ctr">
              <a:defRPr sz="3500" b="1">
                <a:solidFill>
                  <a:srgbClr val="FFFFFF"/>
                </a:solidFill>
                <a:latin typeface="Nimbus Sans"/>
                <a:ea typeface="Nimbus Sans"/>
                <a:cs typeface="Nimbus Sans"/>
              </a:defRPr>
            </a:defPPr>
            <a:lvl1pPr algn="ctr">
              <a:buNone/>
              <a:defRPr sz="3500" b="1">
                <a:solidFill>
                  <a:srgbClr val="FFFFFF"/>
                </a:solidFill>
                <a:latin typeface="Nimbus Sans"/>
                <a:ea typeface="Nimbus Sans"/>
                <a:cs typeface="Nimbus Sans"/>
              </a:defRPr>
            </a:lvl1pPr>
            <a:lvl2pPr algn="ctr">
              <a:buNone/>
              <a:defRPr sz="3500" b="1">
                <a:solidFill>
                  <a:srgbClr val="FFFFFF"/>
                </a:solidFill>
                <a:latin typeface="Nimbus Sans"/>
                <a:ea typeface="Nimbus Sans"/>
                <a:cs typeface="Nimbus Sans"/>
              </a:defRPr>
            </a:lvl2pPr>
            <a:lvl3pPr algn="ctr">
              <a:buNone/>
              <a:defRPr sz="3500" b="1">
                <a:solidFill>
                  <a:srgbClr val="FFFFFF"/>
                </a:solidFill>
                <a:latin typeface="Nimbus Sans"/>
                <a:ea typeface="Nimbus Sans"/>
                <a:cs typeface="Nimbus Sans"/>
              </a:defRPr>
            </a:lvl3pPr>
            <a:lvl4pPr algn="ctr">
              <a:buNone/>
              <a:defRPr sz="3500" b="1">
                <a:solidFill>
                  <a:srgbClr val="FFFFFF"/>
                </a:solidFill>
                <a:latin typeface="Nimbus Sans"/>
                <a:ea typeface="Nimbus Sans"/>
                <a:cs typeface="Nimbus Sans"/>
              </a:defRPr>
            </a:lvl4pPr>
            <a:lvl5pPr algn="ctr">
              <a:buNone/>
              <a:defRPr sz="3500" b="1">
                <a:solidFill>
                  <a:srgbClr val="FFFFFF"/>
                </a:solidFill>
                <a:latin typeface="Nimbus Sans"/>
                <a:ea typeface="Nimbus Sans"/>
                <a:cs typeface="Nimbus Sans"/>
              </a:defRPr>
            </a:lvl5pPr>
            <a:lvl6pPr algn="ctr">
              <a:buNone/>
              <a:defRPr sz="3500" b="1">
                <a:solidFill>
                  <a:srgbClr val="FFFFFF"/>
                </a:solidFill>
                <a:latin typeface="Nimbus Sans"/>
                <a:ea typeface="Nimbus Sans"/>
                <a:cs typeface="Nimbus Sans"/>
              </a:defRPr>
            </a:lvl6pPr>
            <a:lvl7pPr algn="ctr">
              <a:buNone/>
              <a:defRPr sz="3500" b="1">
                <a:solidFill>
                  <a:srgbClr val="FFFFFF"/>
                </a:solidFill>
                <a:latin typeface="Nimbus Sans"/>
                <a:ea typeface="Nimbus Sans"/>
                <a:cs typeface="Nimbus Sans"/>
              </a:defRPr>
            </a:lvl7pPr>
            <a:lvl8pPr algn="ctr">
              <a:buNone/>
              <a:defRPr sz="3500" b="1">
                <a:solidFill>
                  <a:srgbClr val="FFFFFF"/>
                </a:solidFill>
                <a:latin typeface="Nimbus Sans"/>
                <a:ea typeface="Nimbus Sans"/>
                <a:cs typeface="Nimbus Sans"/>
              </a:defRPr>
            </a:lvl8pPr>
            <a:lvl9pPr algn="ctr">
              <a:buNone/>
              <a:defRPr sz="3500" b="1">
                <a:solidFill>
                  <a:srgbClr val="FFFFFF"/>
                </a:solidFill>
                <a:latin typeface="Nimbus Sans"/>
                <a:ea typeface="Nimbus Sans"/>
                <a:cs typeface="Nimbus Sans"/>
              </a:defRPr>
            </a:lvl9pPr>
          </a:lstStyle>
          <a:p>
            <a:pPr algn="ctr">
              <a:buNone/>
              <a:defRPr sz="3500" b="1">
                <a:solidFill>
                  <a:srgbClr val="FFFFFF"/>
                </a:solidFill>
                <a:latin typeface="Nimbus Sans"/>
                <a:ea typeface="Nimbus Sans"/>
                <a:cs typeface="Nimbus Sans"/>
              </a:defRPr>
            </a:pPr>
            <a:r>
              <a:rPr sz="3500" b="1" dirty="0">
                <a:solidFill>
                  <a:srgbClr val="FFFFFF"/>
                </a:solidFill>
                <a:latin typeface="Nimbus Sans"/>
                <a:ea typeface="Nimbus Sans"/>
                <a:cs typeface="Nimbus Sans"/>
              </a:rPr>
              <a:t>1</a:t>
            </a:r>
            <a:r>
              <a:rPr lang="cs-CZ" sz="3500" b="1" dirty="0">
                <a:solidFill>
                  <a:srgbClr val="FFFFFF"/>
                </a:solidFill>
                <a:latin typeface="Nimbus Sans"/>
                <a:ea typeface="Nimbus Sans"/>
                <a:cs typeface="Nimbus Sans"/>
              </a:rPr>
              <a:t>8</a:t>
            </a:r>
            <a:endParaRPr sz="4000" b="1" dirty="0">
              <a:solidFill>
                <a:srgbClr val="FFFFFF"/>
              </a:solidFill>
              <a:latin typeface="Nimbus Sans"/>
              <a:ea typeface="Nimbus Sans"/>
              <a:cs typeface="Nimbus Sans"/>
            </a:endParaRPr>
          </a:p>
        </p:txBody>
      </p:sp>
      <p:sp>
        <p:nvSpPr>
          <p:cNvPr id="14" name="Obdélník 13">
            <a:extLst>
              <a:ext uri="{FF2B5EF4-FFF2-40B4-BE49-F238E27FC236}">
                <a16:creationId xmlns:a16="http://schemas.microsoft.com/office/drawing/2014/main" id="{8A891E4C-DC1F-14DD-E2BA-C1C0B5722B39}"/>
              </a:ext>
            </a:extLst>
          </p:cNvPr>
          <p:cNvSpPr>
            <a:spLocks noGrp="1"/>
          </p:cNvSpPr>
          <p:nvPr/>
        </p:nvSpPr>
        <p:spPr>
          <a:xfrm>
            <a:off x="0" y="6328132"/>
            <a:ext cx="12192000" cy="529868"/>
          </a:xfrm>
          <a:prstGeom prst="rect">
            <a:avLst/>
          </a:prstGeom>
          <a:solidFill>
            <a:srgbClr val="0056B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r">
              <a:buNone/>
            </a:pPr>
            <a:r>
              <a:rPr b="1">
                <a:latin typeface="Nimbus Sans"/>
                <a:ea typeface="Nimbus Sans"/>
                <a:cs typeface="Nimbus Sans"/>
              </a:rPr>
              <a:t>Ing. Ondřej Lhotský, Ph.D. </a:t>
            </a:r>
            <a:r>
              <a:rPr>
                <a:latin typeface="Nimbus Sans"/>
                <a:ea typeface="Nimbus Sans"/>
                <a:cs typeface="Nimbus Sans"/>
              </a:rPr>
              <a:t>ondrej.lhotsky@dekonta.cz</a:t>
            </a:r>
            <a:r>
              <a:rPr b="1">
                <a:latin typeface="Nimbus Sans"/>
                <a:ea typeface="Nimbus Sans"/>
                <a:cs typeface="Nimbus Sans"/>
              </a:rPr>
              <a:t> </a:t>
            </a:r>
            <a:endParaRPr>
              <a:latin typeface="Nimbus Sans"/>
              <a:ea typeface="Nimbus Sans"/>
              <a:cs typeface="Nimbus Sans"/>
            </a:endParaRPr>
          </a:p>
        </p:txBody>
      </p:sp>
      <p:pic>
        <p:nvPicPr>
          <p:cNvPr id="18" name="Obrázek 17">
            <a:extLst>
              <a:ext uri="{FF2B5EF4-FFF2-40B4-BE49-F238E27FC236}">
                <a16:creationId xmlns:a16="http://schemas.microsoft.com/office/drawing/2014/main" id="{ABDADF8C-6082-4698-9A6C-D342A1867502}"/>
              </a:ext>
            </a:extLst>
          </p:cNvPr>
          <p:cNvPicPr>
            <a:picLocks noChangeAspect="1"/>
          </p:cNvPicPr>
          <p:nvPr/>
        </p:nvPicPr>
        <p:blipFill>
          <a:blip r:embed="rId4"/>
          <a:stretch>
            <a:fillRect/>
          </a:stretch>
        </p:blipFill>
        <p:spPr>
          <a:xfrm>
            <a:off x="110989" y="6328132"/>
            <a:ext cx="1534226" cy="514960"/>
          </a:xfrm>
          <a:prstGeom prst="rect">
            <a:avLst/>
          </a:prstGeom>
        </p:spPr>
      </p:pic>
      <p:sp>
        <p:nvSpPr>
          <p:cNvPr id="501" name="subhead">
            <a:extLst>
              <a:ext uri="{FF2B5EF4-FFF2-40B4-BE49-F238E27FC236}">
                <a16:creationId xmlns:a16="http://schemas.microsoft.com/office/drawing/2014/main" id="{933985B1-AA77-43A1-B7DE-7B31E6F3A045}"/>
              </a:ext>
            </a:extLst>
          </p:cNvPr>
          <p:cNvSpPr>
            <a:spLocks noGrp="1"/>
          </p:cNvSpPr>
          <p:nvPr/>
        </p:nvSpPr>
        <p:spPr>
          <a:xfrm>
            <a:off x="428625" y="1028700"/>
            <a:ext cx="11049000" cy="295275"/>
          </a:xfrm>
          <a:prstGeom prst="rect">
            <a:avLst/>
          </a:prstGeom>
          <a:noFill/>
          <a:ln w="0">
            <a:noFill/>
          </a:ln>
        </p:spPr>
        <p:txBody>
          <a:bodyPr lIns="0" tIns="0" rIns="0" bIns="0"/>
          <a:lstStyle>
            <a:defPPr>
              <a:defRPr sz="1800" b="1">
                <a:solidFill>
                  <a:srgbClr val="073C76"/>
                </a:solidFill>
                <a:latin typeface="Nimbus Sans"/>
                <a:ea typeface="Nimbus Sans"/>
                <a:cs typeface="Nimbus Sans"/>
              </a:defRPr>
            </a:defPPr>
            <a:lvl1pPr>
              <a:buNone/>
              <a:defRPr sz="1800" b="1">
                <a:solidFill>
                  <a:srgbClr val="073C76"/>
                </a:solidFill>
                <a:latin typeface="Nimbus Sans"/>
                <a:ea typeface="Nimbus Sans"/>
                <a:cs typeface="Nimbus Sans"/>
              </a:defRPr>
            </a:lvl1pPr>
            <a:lvl2pPr>
              <a:buNone/>
              <a:defRPr sz="1800" b="1">
                <a:solidFill>
                  <a:srgbClr val="073C76"/>
                </a:solidFill>
                <a:latin typeface="Nimbus Sans"/>
                <a:ea typeface="Nimbus Sans"/>
                <a:cs typeface="Nimbus Sans"/>
              </a:defRPr>
            </a:lvl2pPr>
            <a:lvl3pPr>
              <a:buNone/>
              <a:defRPr sz="1800" b="1">
                <a:solidFill>
                  <a:srgbClr val="073C76"/>
                </a:solidFill>
                <a:latin typeface="Nimbus Sans"/>
                <a:ea typeface="Nimbus Sans"/>
                <a:cs typeface="Nimbus Sans"/>
              </a:defRPr>
            </a:lvl3pPr>
            <a:lvl4pPr>
              <a:buNone/>
              <a:defRPr sz="1800" b="1">
                <a:solidFill>
                  <a:srgbClr val="073C76"/>
                </a:solidFill>
                <a:latin typeface="Nimbus Sans"/>
                <a:ea typeface="Nimbus Sans"/>
                <a:cs typeface="Nimbus Sans"/>
              </a:defRPr>
            </a:lvl4pPr>
            <a:lvl5pPr>
              <a:buNone/>
              <a:defRPr sz="1800" b="1">
                <a:solidFill>
                  <a:srgbClr val="073C76"/>
                </a:solidFill>
                <a:latin typeface="Nimbus Sans"/>
                <a:ea typeface="Nimbus Sans"/>
                <a:cs typeface="Nimbus Sans"/>
              </a:defRPr>
            </a:lvl5pPr>
            <a:lvl6pPr>
              <a:buNone/>
              <a:defRPr sz="1800" b="1">
                <a:solidFill>
                  <a:srgbClr val="073C76"/>
                </a:solidFill>
                <a:latin typeface="Nimbus Sans"/>
                <a:ea typeface="Nimbus Sans"/>
                <a:cs typeface="Nimbus Sans"/>
              </a:defRPr>
            </a:lvl6pPr>
            <a:lvl7pPr>
              <a:buNone/>
              <a:defRPr sz="1800" b="1">
                <a:solidFill>
                  <a:srgbClr val="073C76"/>
                </a:solidFill>
                <a:latin typeface="Nimbus Sans"/>
                <a:ea typeface="Nimbus Sans"/>
                <a:cs typeface="Nimbus Sans"/>
              </a:defRPr>
            </a:lvl7pPr>
            <a:lvl8pPr>
              <a:buNone/>
              <a:defRPr sz="1800" b="1">
                <a:solidFill>
                  <a:srgbClr val="073C76"/>
                </a:solidFill>
                <a:latin typeface="Nimbus Sans"/>
                <a:ea typeface="Nimbus Sans"/>
                <a:cs typeface="Nimbus Sans"/>
              </a:defRPr>
            </a:lvl8pPr>
            <a:lvl9pPr>
              <a:buNone/>
              <a:defRPr sz="1800" b="1">
                <a:solidFill>
                  <a:srgbClr val="073C76"/>
                </a:solidFill>
                <a:latin typeface="Nimbus Sans"/>
                <a:ea typeface="Nimbus Sans"/>
                <a:cs typeface="Nimbus Sans"/>
              </a:defRPr>
            </a:lvl9pPr>
          </a:lstStyle>
          <a:p>
            <a:pPr>
              <a:buNone/>
              <a:defRPr sz="1800" b="1">
                <a:solidFill>
                  <a:srgbClr val="073C76"/>
                </a:solidFill>
                <a:latin typeface="Nimbus Sans"/>
                <a:ea typeface="Nimbus Sans"/>
                <a:cs typeface="Nimbus Sans"/>
              </a:defRPr>
            </a:pPr>
            <a:r>
              <a:rPr sz="1800" b="1">
                <a:solidFill>
                  <a:srgbClr val="073C76"/>
                </a:solidFill>
                <a:latin typeface="Nimbus Sans"/>
                <a:ea typeface="Nimbus Sans"/>
                <a:cs typeface="Nimbus Sans"/>
              </a:rPr>
              <a:t>Kolony s hrubší frakcí zeminy z hráze Hradečno (&gt; 0,5 mm)</a:t>
            </a:r>
          </a:p>
        </p:txBody>
      </p:sp>
      <p:pic>
        <p:nvPicPr>
          <p:cNvPr id="502" name="Obrázek 501">
            <a:extLst>
              <a:ext uri="{FF2B5EF4-FFF2-40B4-BE49-F238E27FC236}">
                <a16:creationId xmlns:a16="http://schemas.microsoft.com/office/drawing/2014/main" id="{9E33D2B7-0287-45BF-BEAB-2AEEED736ED6}"/>
              </a:ext>
            </a:extLst>
          </p:cNvPr>
          <p:cNvPicPr>
            <a:picLocks noChangeAspect="1"/>
          </p:cNvPicPr>
          <p:nvPr/>
        </p:nvPicPr>
        <p:blipFill>
          <a:blip r:embed="rId5"/>
          <a:stretch/>
        </p:blipFill>
        <p:spPr>
          <a:xfrm>
            <a:off x="428625" y="1479129"/>
            <a:ext cx="2057400" cy="3823542"/>
          </a:xfrm>
          <a:prstGeom prst="rect">
            <a:avLst/>
          </a:prstGeom>
        </p:spPr>
      </p:pic>
      <p:sp>
        <p:nvSpPr>
          <p:cNvPr id="503" name="photo-caption">
            <a:extLst>
              <a:ext uri="{FF2B5EF4-FFF2-40B4-BE49-F238E27FC236}">
                <a16:creationId xmlns:a16="http://schemas.microsoft.com/office/drawing/2014/main" id="{A146AD10-C4C1-4D1C-AD13-F4B4543A02D3}"/>
              </a:ext>
            </a:extLst>
          </p:cNvPr>
          <p:cNvSpPr>
            <a:spLocks noGrp="1"/>
          </p:cNvSpPr>
          <p:nvPr/>
        </p:nvSpPr>
        <p:spPr>
          <a:xfrm>
            <a:off x="428625" y="5429250"/>
            <a:ext cx="2238375" cy="419100"/>
          </a:xfrm>
          <a:prstGeom prst="rect">
            <a:avLst/>
          </a:prstGeom>
          <a:noFill/>
          <a:ln w="0">
            <a:noFill/>
          </a:ln>
        </p:spPr>
        <p:txBody>
          <a:bodyPr lIns="0" tIns="0" rIns="0" bIns="0"/>
          <a:lstStyle>
            <a:defPPr>
              <a:defRPr sz="1200" b="0">
                <a:solidFill>
                  <a:srgbClr val="52677E"/>
                </a:solidFill>
                <a:latin typeface="Nimbus Sans"/>
                <a:ea typeface="Nimbus Sans"/>
                <a:cs typeface="Nimbus Sans"/>
              </a:defRPr>
            </a:defPPr>
            <a:lvl1pPr>
              <a:buNone/>
              <a:defRPr sz="1200" b="0">
                <a:solidFill>
                  <a:srgbClr val="52677E"/>
                </a:solidFill>
                <a:latin typeface="Nimbus Sans"/>
                <a:ea typeface="Nimbus Sans"/>
                <a:cs typeface="Nimbus Sans"/>
              </a:defRPr>
            </a:lvl1pPr>
            <a:lvl2pPr>
              <a:buNone/>
              <a:defRPr sz="1200" b="0">
                <a:solidFill>
                  <a:srgbClr val="52677E"/>
                </a:solidFill>
                <a:latin typeface="Nimbus Sans"/>
                <a:ea typeface="Nimbus Sans"/>
                <a:cs typeface="Nimbus Sans"/>
              </a:defRPr>
            </a:lvl2pPr>
            <a:lvl3pPr>
              <a:buNone/>
              <a:defRPr sz="1200" b="0">
                <a:solidFill>
                  <a:srgbClr val="52677E"/>
                </a:solidFill>
                <a:latin typeface="Nimbus Sans"/>
                <a:ea typeface="Nimbus Sans"/>
                <a:cs typeface="Nimbus Sans"/>
              </a:defRPr>
            </a:lvl3pPr>
            <a:lvl4pPr>
              <a:buNone/>
              <a:defRPr sz="1200" b="0">
                <a:solidFill>
                  <a:srgbClr val="52677E"/>
                </a:solidFill>
                <a:latin typeface="Nimbus Sans"/>
                <a:ea typeface="Nimbus Sans"/>
                <a:cs typeface="Nimbus Sans"/>
              </a:defRPr>
            </a:lvl4pPr>
            <a:lvl5pPr>
              <a:buNone/>
              <a:defRPr sz="1200" b="0">
                <a:solidFill>
                  <a:srgbClr val="52677E"/>
                </a:solidFill>
                <a:latin typeface="Nimbus Sans"/>
                <a:ea typeface="Nimbus Sans"/>
                <a:cs typeface="Nimbus Sans"/>
              </a:defRPr>
            </a:lvl5pPr>
            <a:lvl6pPr>
              <a:buNone/>
              <a:defRPr sz="1200" b="0">
                <a:solidFill>
                  <a:srgbClr val="52677E"/>
                </a:solidFill>
                <a:latin typeface="Nimbus Sans"/>
                <a:ea typeface="Nimbus Sans"/>
                <a:cs typeface="Nimbus Sans"/>
              </a:defRPr>
            </a:lvl6pPr>
            <a:lvl7pPr>
              <a:buNone/>
              <a:defRPr sz="1200" b="0">
                <a:solidFill>
                  <a:srgbClr val="52677E"/>
                </a:solidFill>
                <a:latin typeface="Nimbus Sans"/>
                <a:ea typeface="Nimbus Sans"/>
                <a:cs typeface="Nimbus Sans"/>
              </a:defRPr>
            </a:lvl7pPr>
            <a:lvl8pPr>
              <a:buNone/>
              <a:defRPr sz="1200" b="0">
                <a:solidFill>
                  <a:srgbClr val="52677E"/>
                </a:solidFill>
                <a:latin typeface="Nimbus Sans"/>
                <a:ea typeface="Nimbus Sans"/>
                <a:cs typeface="Nimbus Sans"/>
              </a:defRPr>
            </a:lvl8pPr>
            <a:lvl9pPr>
              <a:buNone/>
              <a:defRPr sz="1200" b="0">
                <a:solidFill>
                  <a:srgbClr val="52677E"/>
                </a:solidFill>
                <a:latin typeface="Nimbus Sans"/>
                <a:ea typeface="Nimbus Sans"/>
                <a:cs typeface="Nimbus Sans"/>
              </a:defRPr>
            </a:lvl9pPr>
          </a:lstStyle>
          <a:p>
            <a:pPr>
              <a:buNone/>
              <a:defRPr sz="1200" b="0">
                <a:solidFill>
                  <a:srgbClr val="52677E"/>
                </a:solidFill>
                <a:latin typeface="Nimbus Sans"/>
                <a:ea typeface="Nimbus Sans"/>
                <a:cs typeface="Nimbus Sans"/>
              </a:defRPr>
            </a:pPr>
            <a:r>
              <a:rPr sz="1200" b="0">
                <a:solidFill>
                  <a:srgbClr val="52677E"/>
                </a:solidFill>
                <a:latin typeface="Nimbus Sans"/>
                <a:ea typeface="Nimbus Sans"/>
                <a:cs typeface="Nimbus Sans"/>
              </a:rPr>
              <a:t>Laboratorní kolonová aparatura</a:t>
            </a:r>
          </a:p>
        </p:txBody>
      </p:sp>
      <p:sp>
        <p:nvSpPr>
          <p:cNvPr id="504" name="chart-heading">
            <a:extLst>
              <a:ext uri="{FF2B5EF4-FFF2-40B4-BE49-F238E27FC236}">
                <a16:creationId xmlns:a16="http://schemas.microsoft.com/office/drawing/2014/main" id="{E942002A-B884-499A-A00B-C4BF40183565}"/>
              </a:ext>
            </a:extLst>
          </p:cNvPr>
          <p:cNvSpPr>
            <a:spLocks noGrp="1"/>
          </p:cNvSpPr>
          <p:nvPr/>
        </p:nvSpPr>
        <p:spPr>
          <a:xfrm>
            <a:off x="2952750" y="1495425"/>
            <a:ext cx="5381625" cy="333375"/>
          </a:xfrm>
          <a:prstGeom prst="rect">
            <a:avLst/>
          </a:prstGeom>
          <a:noFill/>
          <a:ln w="0">
            <a:noFill/>
          </a:ln>
        </p:spPr>
        <p:txBody>
          <a:bodyPr lIns="0" tIns="0" rIns="0" bIns="0"/>
          <a:lstStyle>
            <a:defPPr>
              <a:defRPr sz="1725" b="1">
                <a:solidFill>
                  <a:srgbClr val="073C76"/>
                </a:solidFill>
                <a:latin typeface="Nimbus Sans"/>
                <a:ea typeface="Nimbus Sans"/>
                <a:cs typeface="Nimbus Sans"/>
              </a:defRPr>
            </a:defPPr>
            <a:lvl1pPr>
              <a:buNone/>
              <a:defRPr sz="1725" b="1">
                <a:solidFill>
                  <a:srgbClr val="073C76"/>
                </a:solidFill>
                <a:latin typeface="Nimbus Sans"/>
                <a:ea typeface="Nimbus Sans"/>
                <a:cs typeface="Nimbus Sans"/>
              </a:defRPr>
            </a:lvl1pPr>
            <a:lvl2pPr>
              <a:buNone/>
              <a:defRPr sz="1725" b="1">
                <a:solidFill>
                  <a:srgbClr val="073C76"/>
                </a:solidFill>
                <a:latin typeface="Nimbus Sans"/>
                <a:ea typeface="Nimbus Sans"/>
                <a:cs typeface="Nimbus Sans"/>
              </a:defRPr>
            </a:lvl2pPr>
            <a:lvl3pPr>
              <a:buNone/>
              <a:defRPr sz="1725" b="1">
                <a:solidFill>
                  <a:srgbClr val="073C76"/>
                </a:solidFill>
                <a:latin typeface="Nimbus Sans"/>
                <a:ea typeface="Nimbus Sans"/>
                <a:cs typeface="Nimbus Sans"/>
              </a:defRPr>
            </a:lvl3pPr>
            <a:lvl4pPr>
              <a:buNone/>
              <a:defRPr sz="1725" b="1">
                <a:solidFill>
                  <a:srgbClr val="073C76"/>
                </a:solidFill>
                <a:latin typeface="Nimbus Sans"/>
                <a:ea typeface="Nimbus Sans"/>
                <a:cs typeface="Nimbus Sans"/>
              </a:defRPr>
            </a:lvl4pPr>
            <a:lvl5pPr>
              <a:buNone/>
              <a:defRPr sz="1725" b="1">
                <a:solidFill>
                  <a:srgbClr val="073C76"/>
                </a:solidFill>
                <a:latin typeface="Nimbus Sans"/>
                <a:ea typeface="Nimbus Sans"/>
                <a:cs typeface="Nimbus Sans"/>
              </a:defRPr>
            </a:lvl5pPr>
            <a:lvl6pPr>
              <a:buNone/>
              <a:defRPr sz="1725" b="1">
                <a:solidFill>
                  <a:srgbClr val="073C76"/>
                </a:solidFill>
                <a:latin typeface="Nimbus Sans"/>
                <a:ea typeface="Nimbus Sans"/>
                <a:cs typeface="Nimbus Sans"/>
              </a:defRPr>
            </a:lvl6pPr>
            <a:lvl7pPr>
              <a:buNone/>
              <a:defRPr sz="1725" b="1">
                <a:solidFill>
                  <a:srgbClr val="073C76"/>
                </a:solidFill>
                <a:latin typeface="Nimbus Sans"/>
                <a:ea typeface="Nimbus Sans"/>
                <a:cs typeface="Nimbus Sans"/>
              </a:defRPr>
            </a:lvl7pPr>
            <a:lvl8pPr>
              <a:buNone/>
              <a:defRPr sz="1725" b="1">
                <a:solidFill>
                  <a:srgbClr val="073C76"/>
                </a:solidFill>
                <a:latin typeface="Nimbus Sans"/>
                <a:ea typeface="Nimbus Sans"/>
                <a:cs typeface="Nimbus Sans"/>
              </a:defRPr>
            </a:lvl8pPr>
            <a:lvl9pPr>
              <a:buNone/>
              <a:defRPr sz="1725" b="1">
                <a:solidFill>
                  <a:srgbClr val="073C76"/>
                </a:solidFill>
                <a:latin typeface="Nimbus Sans"/>
                <a:ea typeface="Nimbus Sans"/>
                <a:cs typeface="Nimbus Sans"/>
              </a:defRPr>
            </a:lvl9pPr>
          </a:lstStyle>
          <a:p>
            <a:pPr>
              <a:buNone/>
              <a:defRPr sz="1725" b="1">
                <a:solidFill>
                  <a:srgbClr val="073C76"/>
                </a:solidFill>
                <a:latin typeface="Nimbus Sans"/>
                <a:ea typeface="Nimbus Sans"/>
                <a:cs typeface="Nimbus Sans"/>
              </a:defRPr>
            </a:pPr>
            <a:r>
              <a:rPr sz="1725" b="1">
                <a:solidFill>
                  <a:srgbClr val="073C76"/>
                </a:solidFill>
                <a:latin typeface="Nimbus Sans"/>
                <a:ea typeface="Nimbus Sans"/>
                <a:cs typeface="Nimbus Sans"/>
              </a:rPr>
              <a:t>Průtok vody před a po injektáži [ml/min]</a:t>
            </a:r>
          </a:p>
        </p:txBody>
      </p:sp>
      <p:graphicFrame>
        <p:nvGraphicFramePr>
          <p:cNvPr id="505" name="Chart">
            <a:extLst>
              <a:ext uri="{FF2B5EF4-FFF2-40B4-BE49-F238E27FC236}">
                <a16:creationId xmlns:a16="http://schemas.microsoft.com/office/drawing/2014/main" id="{B1167A3E-1EB7-4CCE-8CDA-BB4EBC62707E}"/>
              </a:ext>
            </a:extLst>
          </p:cNvPr>
          <p:cNvGraphicFramePr/>
          <p:nvPr/>
        </p:nvGraphicFramePr>
        <p:xfrm>
          <a:off x="2857500" y="1943100"/>
          <a:ext cx="5238750" cy="3381375"/>
        </p:xfrm>
        <a:graphic>
          <a:graphicData uri="http://schemas.openxmlformats.org/drawingml/2006/chart">
            <c:chart xmlns:c="http://schemas.openxmlformats.org/drawingml/2006/chart" xmlns:r="http://schemas.openxmlformats.org/officeDocument/2006/relationships" r:id="rId6"/>
          </a:graphicData>
        </a:graphic>
      </p:graphicFrame>
      <p:sp>
        <p:nvSpPr>
          <p:cNvPr id="506" name="conditions">
            <a:extLst>
              <a:ext uri="{FF2B5EF4-FFF2-40B4-BE49-F238E27FC236}">
                <a16:creationId xmlns:a16="http://schemas.microsoft.com/office/drawing/2014/main" id="{ED334E71-05B8-483F-9A57-C6D3EF316F31}"/>
              </a:ext>
            </a:extLst>
          </p:cNvPr>
          <p:cNvSpPr>
            <a:spLocks noGrp="1"/>
          </p:cNvSpPr>
          <p:nvPr/>
        </p:nvSpPr>
        <p:spPr>
          <a:xfrm>
            <a:off x="2952750" y="5381625"/>
            <a:ext cx="5381625" cy="466725"/>
          </a:xfrm>
          <a:prstGeom prst="rect">
            <a:avLst/>
          </a:prstGeom>
          <a:noFill/>
          <a:ln w="0">
            <a:noFill/>
          </a:ln>
        </p:spPr>
        <p:txBody>
          <a:bodyPr lIns="0" tIns="0" rIns="0" bIns="0"/>
          <a:lstStyle>
            <a:defPPr>
              <a:defRPr sz="1200" b="0">
                <a:solidFill>
                  <a:srgbClr val="52677E"/>
                </a:solidFill>
                <a:latin typeface="Nimbus Sans"/>
                <a:ea typeface="Nimbus Sans"/>
                <a:cs typeface="Nimbus Sans"/>
              </a:defRPr>
            </a:defPPr>
            <a:lvl1pPr>
              <a:buNone/>
              <a:defRPr sz="1200" b="0">
                <a:solidFill>
                  <a:srgbClr val="52677E"/>
                </a:solidFill>
                <a:latin typeface="Nimbus Sans"/>
                <a:ea typeface="Nimbus Sans"/>
                <a:cs typeface="Nimbus Sans"/>
              </a:defRPr>
            </a:lvl1pPr>
            <a:lvl2pPr>
              <a:buNone/>
              <a:defRPr sz="1200" b="0">
                <a:solidFill>
                  <a:srgbClr val="52677E"/>
                </a:solidFill>
                <a:latin typeface="Nimbus Sans"/>
                <a:ea typeface="Nimbus Sans"/>
                <a:cs typeface="Nimbus Sans"/>
              </a:defRPr>
            </a:lvl2pPr>
            <a:lvl3pPr>
              <a:buNone/>
              <a:defRPr sz="1200" b="0">
                <a:solidFill>
                  <a:srgbClr val="52677E"/>
                </a:solidFill>
                <a:latin typeface="Nimbus Sans"/>
                <a:ea typeface="Nimbus Sans"/>
                <a:cs typeface="Nimbus Sans"/>
              </a:defRPr>
            </a:lvl3pPr>
            <a:lvl4pPr>
              <a:buNone/>
              <a:defRPr sz="1200" b="0">
                <a:solidFill>
                  <a:srgbClr val="52677E"/>
                </a:solidFill>
                <a:latin typeface="Nimbus Sans"/>
                <a:ea typeface="Nimbus Sans"/>
                <a:cs typeface="Nimbus Sans"/>
              </a:defRPr>
            </a:lvl4pPr>
            <a:lvl5pPr>
              <a:buNone/>
              <a:defRPr sz="1200" b="0">
                <a:solidFill>
                  <a:srgbClr val="52677E"/>
                </a:solidFill>
                <a:latin typeface="Nimbus Sans"/>
                <a:ea typeface="Nimbus Sans"/>
                <a:cs typeface="Nimbus Sans"/>
              </a:defRPr>
            </a:lvl5pPr>
            <a:lvl6pPr>
              <a:buNone/>
              <a:defRPr sz="1200" b="0">
                <a:solidFill>
                  <a:srgbClr val="52677E"/>
                </a:solidFill>
                <a:latin typeface="Nimbus Sans"/>
                <a:ea typeface="Nimbus Sans"/>
                <a:cs typeface="Nimbus Sans"/>
              </a:defRPr>
            </a:lvl6pPr>
            <a:lvl7pPr>
              <a:buNone/>
              <a:defRPr sz="1200" b="0">
                <a:solidFill>
                  <a:srgbClr val="52677E"/>
                </a:solidFill>
                <a:latin typeface="Nimbus Sans"/>
                <a:ea typeface="Nimbus Sans"/>
                <a:cs typeface="Nimbus Sans"/>
              </a:defRPr>
            </a:lvl7pPr>
            <a:lvl8pPr>
              <a:buNone/>
              <a:defRPr sz="1200" b="0">
                <a:solidFill>
                  <a:srgbClr val="52677E"/>
                </a:solidFill>
                <a:latin typeface="Nimbus Sans"/>
                <a:ea typeface="Nimbus Sans"/>
                <a:cs typeface="Nimbus Sans"/>
              </a:defRPr>
            </a:lvl8pPr>
            <a:lvl9pPr>
              <a:buNone/>
              <a:defRPr sz="1200" b="0">
                <a:solidFill>
                  <a:srgbClr val="52677E"/>
                </a:solidFill>
                <a:latin typeface="Nimbus Sans"/>
                <a:ea typeface="Nimbus Sans"/>
                <a:cs typeface="Nimbus Sans"/>
              </a:defRPr>
            </a:lvl9pPr>
          </a:lstStyle>
          <a:p>
            <a:pPr>
              <a:buNone/>
              <a:defRPr sz="1200" b="0">
                <a:solidFill>
                  <a:srgbClr val="52677E"/>
                </a:solidFill>
                <a:latin typeface="Nimbus Sans"/>
                <a:ea typeface="Nimbus Sans"/>
                <a:cs typeface="Nimbus Sans"/>
              </a:defRPr>
            </a:pPr>
            <a:r>
              <a:rPr sz="1200" b="0">
                <a:solidFill>
                  <a:srgbClr val="52677E"/>
                </a:solidFill>
                <a:latin typeface="Nimbus Sans"/>
                <a:ea typeface="Nimbus Sans"/>
                <a:cs typeface="Nimbus Sans"/>
              </a:rPr>
              <a:t>Po 20 h zrání: hodinový test, hladina vody cca 20 cm nad kolonami.</a:t>
            </a:r>
          </a:p>
          <a:p>
            <a:pPr>
              <a:buNone/>
              <a:defRPr sz="1200" b="0">
                <a:solidFill>
                  <a:srgbClr val="52677E"/>
                </a:solidFill>
                <a:latin typeface="Nimbus Sans"/>
                <a:ea typeface="Nimbus Sans"/>
                <a:cs typeface="Nimbus Sans"/>
              </a:defRPr>
            </a:pPr>
            <a:r>
              <a:rPr sz="1200" b="0">
                <a:solidFill>
                  <a:srgbClr val="52677E"/>
                </a:solidFill>
                <a:latin typeface="Nimbus Sans"/>
                <a:ea typeface="Nimbus Sans"/>
                <a:cs typeface="Nimbus Sans"/>
              </a:rPr>
              <a:t>E: 30 ml suspenze. Kontrola C: voda se stopovačem, bez bentonitu.</a:t>
            </a:r>
          </a:p>
        </p:txBody>
      </p:sp>
      <p:sp>
        <p:nvSpPr>
          <p:cNvPr id="507" name="result">
            <a:extLst>
              <a:ext uri="{FF2B5EF4-FFF2-40B4-BE49-F238E27FC236}">
                <a16:creationId xmlns:a16="http://schemas.microsoft.com/office/drawing/2014/main" id="{7FA541DD-3E77-456C-8066-0FD2C0917019}"/>
              </a:ext>
            </a:extLst>
          </p:cNvPr>
          <p:cNvSpPr>
            <a:spLocks noGrp="1"/>
          </p:cNvSpPr>
          <p:nvPr/>
        </p:nvSpPr>
        <p:spPr>
          <a:xfrm>
            <a:off x="8620125" y="1600200"/>
            <a:ext cx="2762250" cy="619125"/>
          </a:xfrm>
          <a:prstGeom prst="rect">
            <a:avLst/>
          </a:prstGeom>
          <a:noFill/>
          <a:ln w="0">
            <a:noFill/>
          </a:ln>
        </p:spPr>
        <p:txBody>
          <a:bodyPr lIns="0" tIns="0" rIns="0" bIns="0"/>
          <a:lstStyle>
            <a:defPPr>
              <a:defRPr sz="3675" b="1">
                <a:solidFill>
                  <a:srgbClr val="005BB5"/>
                </a:solidFill>
                <a:latin typeface="Nimbus Sans"/>
                <a:ea typeface="Nimbus Sans"/>
                <a:cs typeface="Nimbus Sans"/>
              </a:defRPr>
            </a:defPPr>
            <a:lvl1pPr>
              <a:buNone/>
              <a:defRPr sz="3675" b="1">
                <a:solidFill>
                  <a:srgbClr val="005BB5"/>
                </a:solidFill>
                <a:latin typeface="Nimbus Sans"/>
                <a:ea typeface="Nimbus Sans"/>
                <a:cs typeface="Nimbus Sans"/>
              </a:defRPr>
            </a:lvl1pPr>
            <a:lvl2pPr>
              <a:buNone/>
              <a:defRPr sz="3675" b="1">
                <a:solidFill>
                  <a:srgbClr val="005BB5"/>
                </a:solidFill>
                <a:latin typeface="Nimbus Sans"/>
                <a:ea typeface="Nimbus Sans"/>
                <a:cs typeface="Nimbus Sans"/>
              </a:defRPr>
            </a:lvl2pPr>
            <a:lvl3pPr>
              <a:buNone/>
              <a:defRPr sz="3675" b="1">
                <a:solidFill>
                  <a:srgbClr val="005BB5"/>
                </a:solidFill>
                <a:latin typeface="Nimbus Sans"/>
                <a:ea typeface="Nimbus Sans"/>
                <a:cs typeface="Nimbus Sans"/>
              </a:defRPr>
            </a:lvl3pPr>
            <a:lvl4pPr>
              <a:buNone/>
              <a:defRPr sz="3675" b="1">
                <a:solidFill>
                  <a:srgbClr val="005BB5"/>
                </a:solidFill>
                <a:latin typeface="Nimbus Sans"/>
                <a:ea typeface="Nimbus Sans"/>
                <a:cs typeface="Nimbus Sans"/>
              </a:defRPr>
            </a:lvl4pPr>
            <a:lvl5pPr>
              <a:buNone/>
              <a:defRPr sz="3675" b="1">
                <a:solidFill>
                  <a:srgbClr val="005BB5"/>
                </a:solidFill>
                <a:latin typeface="Nimbus Sans"/>
                <a:ea typeface="Nimbus Sans"/>
                <a:cs typeface="Nimbus Sans"/>
              </a:defRPr>
            </a:lvl5pPr>
            <a:lvl6pPr>
              <a:buNone/>
              <a:defRPr sz="3675" b="1">
                <a:solidFill>
                  <a:srgbClr val="005BB5"/>
                </a:solidFill>
                <a:latin typeface="Nimbus Sans"/>
                <a:ea typeface="Nimbus Sans"/>
                <a:cs typeface="Nimbus Sans"/>
              </a:defRPr>
            </a:lvl6pPr>
            <a:lvl7pPr>
              <a:buNone/>
              <a:defRPr sz="3675" b="1">
                <a:solidFill>
                  <a:srgbClr val="005BB5"/>
                </a:solidFill>
                <a:latin typeface="Nimbus Sans"/>
                <a:ea typeface="Nimbus Sans"/>
                <a:cs typeface="Nimbus Sans"/>
              </a:defRPr>
            </a:lvl7pPr>
            <a:lvl8pPr>
              <a:buNone/>
              <a:defRPr sz="3675" b="1">
                <a:solidFill>
                  <a:srgbClr val="005BB5"/>
                </a:solidFill>
                <a:latin typeface="Nimbus Sans"/>
                <a:ea typeface="Nimbus Sans"/>
                <a:cs typeface="Nimbus Sans"/>
              </a:defRPr>
            </a:lvl8pPr>
            <a:lvl9pPr>
              <a:buNone/>
              <a:defRPr sz="3675" b="1">
                <a:solidFill>
                  <a:srgbClr val="005BB5"/>
                </a:solidFill>
                <a:latin typeface="Nimbus Sans"/>
                <a:ea typeface="Nimbus Sans"/>
                <a:cs typeface="Nimbus Sans"/>
              </a:defRPr>
            </a:lvl9pPr>
          </a:lstStyle>
          <a:p>
            <a:pPr>
              <a:buNone/>
              <a:defRPr sz="3675" b="1">
                <a:solidFill>
                  <a:srgbClr val="005BB5"/>
                </a:solidFill>
                <a:latin typeface="Nimbus Sans"/>
                <a:ea typeface="Nimbus Sans"/>
                <a:cs typeface="Nimbus Sans"/>
              </a:defRPr>
            </a:pPr>
            <a:r>
              <a:rPr sz="3675" b="1">
                <a:solidFill>
                  <a:srgbClr val="005BB5"/>
                </a:solidFill>
                <a:latin typeface="Nimbus Sans"/>
                <a:ea typeface="Nimbus Sans"/>
                <a:cs typeface="Nimbus Sans"/>
              </a:rPr>
              <a:t>≈ 90 %</a:t>
            </a:r>
          </a:p>
        </p:txBody>
      </p:sp>
      <p:sp>
        <p:nvSpPr>
          <p:cNvPr id="508" name="result-detail">
            <a:extLst>
              <a:ext uri="{FF2B5EF4-FFF2-40B4-BE49-F238E27FC236}">
                <a16:creationId xmlns:a16="http://schemas.microsoft.com/office/drawing/2014/main" id="{0A1DC746-E33B-420C-A118-239FE5DC3226}"/>
              </a:ext>
            </a:extLst>
          </p:cNvPr>
          <p:cNvSpPr>
            <a:spLocks noGrp="1"/>
          </p:cNvSpPr>
          <p:nvPr/>
        </p:nvSpPr>
        <p:spPr>
          <a:xfrm>
            <a:off x="8620125" y="2286000"/>
            <a:ext cx="2809875" cy="666750"/>
          </a:xfrm>
          <a:prstGeom prst="rect">
            <a:avLst/>
          </a:prstGeom>
          <a:noFill/>
          <a:ln w="0">
            <a:noFill/>
          </a:ln>
        </p:spPr>
        <p:txBody>
          <a:bodyPr lIns="0" tIns="0" rIns="0" bIns="0"/>
          <a:lstStyle>
            <a:defPPr>
              <a:defRPr sz="1725" b="0">
                <a:solidFill>
                  <a:srgbClr val="073C76"/>
                </a:solidFill>
                <a:latin typeface="Nimbus Sans"/>
                <a:ea typeface="Nimbus Sans"/>
                <a:cs typeface="Nimbus Sans"/>
              </a:defRPr>
            </a:defPPr>
            <a:lvl1pPr>
              <a:buNone/>
              <a:defRPr sz="1725" b="0">
                <a:solidFill>
                  <a:srgbClr val="073C76"/>
                </a:solidFill>
                <a:latin typeface="Nimbus Sans"/>
                <a:ea typeface="Nimbus Sans"/>
                <a:cs typeface="Nimbus Sans"/>
              </a:defRPr>
            </a:lvl1pPr>
            <a:lvl2pPr>
              <a:buNone/>
              <a:defRPr sz="1725" b="0">
                <a:solidFill>
                  <a:srgbClr val="073C76"/>
                </a:solidFill>
                <a:latin typeface="Nimbus Sans"/>
                <a:ea typeface="Nimbus Sans"/>
                <a:cs typeface="Nimbus Sans"/>
              </a:defRPr>
            </a:lvl2pPr>
            <a:lvl3pPr>
              <a:buNone/>
              <a:defRPr sz="1725" b="0">
                <a:solidFill>
                  <a:srgbClr val="073C76"/>
                </a:solidFill>
                <a:latin typeface="Nimbus Sans"/>
                <a:ea typeface="Nimbus Sans"/>
                <a:cs typeface="Nimbus Sans"/>
              </a:defRPr>
            </a:lvl3pPr>
            <a:lvl4pPr>
              <a:buNone/>
              <a:defRPr sz="1725" b="0">
                <a:solidFill>
                  <a:srgbClr val="073C76"/>
                </a:solidFill>
                <a:latin typeface="Nimbus Sans"/>
                <a:ea typeface="Nimbus Sans"/>
                <a:cs typeface="Nimbus Sans"/>
              </a:defRPr>
            </a:lvl4pPr>
            <a:lvl5pPr>
              <a:buNone/>
              <a:defRPr sz="1725" b="0">
                <a:solidFill>
                  <a:srgbClr val="073C76"/>
                </a:solidFill>
                <a:latin typeface="Nimbus Sans"/>
                <a:ea typeface="Nimbus Sans"/>
                <a:cs typeface="Nimbus Sans"/>
              </a:defRPr>
            </a:lvl5pPr>
            <a:lvl6pPr>
              <a:buNone/>
              <a:defRPr sz="1725" b="0">
                <a:solidFill>
                  <a:srgbClr val="073C76"/>
                </a:solidFill>
                <a:latin typeface="Nimbus Sans"/>
                <a:ea typeface="Nimbus Sans"/>
                <a:cs typeface="Nimbus Sans"/>
              </a:defRPr>
            </a:lvl6pPr>
            <a:lvl7pPr>
              <a:buNone/>
              <a:defRPr sz="1725" b="0">
                <a:solidFill>
                  <a:srgbClr val="073C76"/>
                </a:solidFill>
                <a:latin typeface="Nimbus Sans"/>
                <a:ea typeface="Nimbus Sans"/>
                <a:cs typeface="Nimbus Sans"/>
              </a:defRPr>
            </a:lvl7pPr>
            <a:lvl8pPr>
              <a:buNone/>
              <a:defRPr sz="1725" b="0">
                <a:solidFill>
                  <a:srgbClr val="073C76"/>
                </a:solidFill>
                <a:latin typeface="Nimbus Sans"/>
                <a:ea typeface="Nimbus Sans"/>
                <a:cs typeface="Nimbus Sans"/>
              </a:defRPr>
            </a:lvl8pPr>
            <a:lvl9pPr>
              <a:buNone/>
              <a:defRPr sz="1725" b="0">
                <a:solidFill>
                  <a:srgbClr val="073C76"/>
                </a:solidFill>
                <a:latin typeface="Nimbus Sans"/>
                <a:ea typeface="Nimbus Sans"/>
                <a:cs typeface="Nimbus Sans"/>
              </a:defRPr>
            </a:lvl9pPr>
          </a:lstStyle>
          <a:p>
            <a:pPr>
              <a:buNone/>
              <a:defRPr sz="1725" b="0">
                <a:solidFill>
                  <a:srgbClr val="073C76"/>
                </a:solidFill>
                <a:latin typeface="Nimbus Sans"/>
                <a:ea typeface="Nimbus Sans"/>
                <a:cs typeface="Nimbus Sans"/>
              </a:defRPr>
            </a:pPr>
            <a:r>
              <a:rPr sz="1725" b="0">
                <a:solidFill>
                  <a:srgbClr val="073C76"/>
                </a:solidFill>
                <a:latin typeface="Nimbus Sans"/>
                <a:ea typeface="Nimbus Sans"/>
                <a:cs typeface="Nimbus Sans"/>
              </a:rPr>
              <a:t>pokles průtoku v koloně E</a:t>
            </a:r>
          </a:p>
          <a:p>
            <a:pPr>
              <a:buNone/>
              <a:defRPr sz="1725" b="0">
                <a:solidFill>
                  <a:srgbClr val="073C76"/>
                </a:solidFill>
                <a:latin typeface="Nimbus Sans"/>
                <a:ea typeface="Nimbus Sans"/>
                <a:cs typeface="Nimbus Sans"/>
              </a:defRPr>
            </a:pPr>
            <a:r>
              <a:rPr sz="1725" b="0">
                <a:solidFill>
                  <a:srgbClr val="073C76"/>
                </a:solidFill>
                <a:latin typeface="Nimbus Sans"/>
                <a:ea typeface="Nimbus Sans"/>
                <a:cs typeface="Nimbus Sans"/>
              </a:rPr>
              <a:t>U kontroly přibližně 15 %.</a:t>
            </a:r>
          </a:p>
        </p:txBody>
      </p:sp>
      <p:sp>
        <p:nvSpPr>
          <p:cNvPr id="509" name="preparation">
            <a:extLst>
              <a:ext uri="{FF2B5EF4-FFF2-40B4-BE49-F238E27FC236}">
                <a16:creationId xmlns:a16="http://schemas.microsoft.com/office/drawing/2014/main" id="{DFDB1E69-B85A-463E-A383-B2A8579C2764}"/>
              </a:ext>
            </a:extLst>
          </p:cNvPr>
          <p:cNvSpPr>
            <a:spLocks noGrp="1"/>
          </p:cNvSpPr>
          <p:nvPr/>
        </p:nvSpPr>
        <p:spPr>
          <a:xfrm>
            <a:off x="8620125" y="3333750"/>
            <a:ext cx="2857500" cy="333375"/>
          </a:xfrm>
          <a:prstGeom prst="rect">
            <a:avLst/>
          </a:prstGeom>
          <a:noFill/>
          <a:ln w="0">
            <a:noFill/>
          </a:ln>
        </p:spPr>
        <p:txBody>
          <a:bodyPr lIns="0" tIns="0" rIns="0" bIns="0"/>
          <a:lstStyle>
            <a:defPPr>
              <a:defRPr sz="1875" b="1">
                <a:solidFill>
                  <a:srgbClr val="073C76"/>
                </a:solidFill>
                <a:latin typeface="Nimbus Sans"/>
                <a:ea typeface="Nimbus Sans"/>
                <a:cs typeface="Nimbus Sans"/>
              </a:defRPr>
            </a:defPPr>
            <a:lvl1pPr>
              <a:buNone/>
              <a:defRPr sz="1875" b="1">
                <a:solidFill>
                  <a:srgbClr val="073C76"/>
                </a:solidFill>
                <a:latin typeface="Nimbus Sans"/>
                <a:ea typeface="Nimbus Sans"/>
                <a:cs typeface="Nimbus Sans"/>
              </a:defRPr>
            </a:lvl1pPr>
            <a:lvl2pPr>
              <a:buNone/>
              <a:defRPr sz="1875" b="1">
                <a:solidFill>
                  <a:srgbClr val="073C76"/>
                </a:solidFill>
                <a:latin typeface="Nimbus Sans"/>
                <a:ea typeface="Nimbus Sans"/>
                <a:cs typeface="Nimbus Sans"/>
              </a:defRPr>
            </a:lvl2pPr>
            <a:lvl3pPr>
              <a:buNone/>
              <a:defRPr sz="1875" b="1">
                <a:solidFill>
                  <a:srgbClr val="073C76"/>
                </a:solidFill>
                <a:latin typeface="Nimbus Sans"/>
                <a:ea typeface="Nimbus Sans"/>
                <a:cs typeface="Nimbus Sans"/>
              </a:defRPr>
            </a:lvl3pPr>
            <a:lvl4pPr>
              <a:buNone/>
              <a:defRPr sz="1875" b="1">
                <a:solidFill>
                  <a:srgbClr val="073C76"/>
                </a:solidFill>
                <a:latin typeface="Nimbus Sans"/>
                <a:ea typeface="Nimbus Sans"/>
                <a:cs typeface="Nimbus Sans"/>
              </a:defRPr>
            </a:lvl4pPr>
            <a:lvl5pPr>
              <a:buNone/>
              <a:defRPr sz="1875" b="1">
                <a:solidFill>
                  <a:srgbClr val="073C76"/>
                </a:solidFill>
                <a:latin typeface="Nimbus Sans"/>
                <a:ea typeface="Nimbus Sans"/>
                <a:cs typeface="Nimbus Sans"/>
              </a:defRPr>
            </a:lvl5pPr>
            <a:lvl6pPr>
              <a:buNone/>
              <a:defRPr sz="1875" b="1">
                <a:solidFill>
                  <a:srgbClr val="073C76"/>
                </a:solidFill>
                <a:latin typeface="Nimbus Sans"/>
                <a:ea typeface="Nimbus Sans"/>
                <a:cs typeface="Nimbus Sans"/>
              </a:defRPr>
            </a:lvl6pPr>
            <a:lvl7pPr>
              <a:buNone/>
              <a:defRPr sz="1875" b="1">
                <a:solidFill>
                  <a:srgbClr val="073C76"/>
                </a:solidFill>
                <a:latin typeface="Nimbus Sans"/>
                <a:ea typeface="Nimbus Sans"/>
                <a:cs typeface="Nimbus Sans"/>
              </a:defRPr>
            </a:lvl7pPr>
            <a:lvl8pPr>
              <a:buNone/>
              <a:defRPr sz="1875" b="1">
                <a:solidFill>
                  <a:srgbClr val="073C76"/>
                </a:solidFill>
                <a:latin typeface="Nimbus Sans"/>
                <a:ea typeface="Nimbus Sans"/>
                <a:cs typeface="Nimbus Sans"/>
              </a:defRPr>
            </a:lvl8pPr>
            <a:lvl9pPr>
              <a:buNone/>
              <a:defRPr sz="1875" b="1">
                <a:solidFill>
                  <a:srgbClr val="073C76"/>
                </a:solidFill>
                <a:latin typeface="Nimbus Sans"/>
                <a:ea typeface="Nimbus Sans"/>
                <a:cs typeface="Nimbus Sans"/>
              </a:defRPr>
            </a:lvl9pPr>
          </a:lstStyle>
          <a:p>
            <a:pPr>
              <a:buNone/>
              <a:defRPr sz="1875" b="1">
                <a:solidFill>
                  <a:srgbClr val="073C76"/>
                </a:solidFill>
                <a:latin typeface="Nimbus Sans"/>
                <a:ea typeface="Nimbus Sans"/>
                <a:cs typeface="Nimbus Sans"/>
              </a:defRPr>
            </a:pPr>
            <a:r>
              <a:rPr sz="1875" b="1">
                <a:solidFill>
                  <a:srgbClr val="073C76"/>
                </a:solidFill>
                <a:latin typeface="Nimbus Sans"/>
                <a:ea typeface="Nimbus Sans"/>
                <a:cs typeface="Nimbus Sans"/>
              </a:rPr>
              <a:t>Příprava suspenze</a:t>
            </a:r>
          </a:p>
        </p:txBody>
      </p:sp>
      <p:sp>
        <p:nvSpPr>
          <p:cNvPr id="510" name="preparation-detail">
            <a:extLst>
              <a:ext uri="{FF2B5EF4-FFF2-40B4-BE49-F238E27FC236}">
                <a16:creationId xmlns:a16="http://schemas.microsoft.com/office/drawing/2014/main" id="{BE5E99A7-0B0A-4259-A7DC-DB96338C22B2}"/>
              </a:ext>
            </a:extLst>
          </p:cNvPr>
          <p:cNvSpPr>
            <a:spLocks noGrp="1"/>
          </p:cNvSpPr>
          <p:nvPr/>
        </p:nvSpPr>
        <p:spPr>
          <a:xfrm>
            <a:off x="8620125" y="3790950"/>
            <a:ext cx="2905125" cy="1257300"/>
          </a:xfrm>
          <a:prstGeom prst="rect">
            <a:avLst/>
          </a:prstGeom>
          <a:noFill/>
          <a:ln w="0">
            <a:noFill/>
          </a:ln>
        </p:spPr>
        <p:txBody>
          <a:bodyPr lIns="0" tIns="0" rIns="0" bIns="0"/>
          <a:lstStyle>
            <a:defPPr>
              <a:defRPr sz="1725" b="0">
                <a:solidFill>
                  <a:srgbClr val="073C76"/>
                </a:solidFill>
                <a:latin typeface="Nimbus Sans"/>
                <a:ea typeface="Nimbus Sans"/>
                <a:cs typeface="Nimbus Sans"/>
              </a:defRPr>
            </a:defPPr>
            <a:lvl1pPr>
              <a:buNone/>
              <a:defRPr sz="1725" b="0">
                <a:solidFill>
                  <a:srgbClr val="073C76"/>
                </a:solidFill>
                <a:latin typeface="Nimbus Sans"/>
                <a:ea typeface="Nimbus Sans"/>
                <a:cs typeface="Nimbus Sans"/>
              </a:defRPr>
            </a:lvl1pPr>
            <a:lvl2pPr>
              <a:buNone/>
              <a:defRPr sz="1725" b="0">
                <a:solidFill>
                  <a:srgbClr val="073C76"/>
                </a:solidFill>
                <a:latin typeface="Nimbus Sans"/>
                <a:ea typeface="Nimbus Sans"/>
                <a:cs typeface="Nimbus Sans"/>
              </a:defRPr>
            </a:lvl2pPr>
            <a:lvl3pPr>
              <a:buNone/>
              <a:defRPr sz="1725" b="0">
                <a:solidFill>
                  <a:srgbClr val="073C76"/>
                </a:solidFill>
                <a:latin typeface="Nimbus Sans"/>
                <a:ea typeface="Nimbus Sans"/>
                <a:cs typeface="Nimbus Sans"/>
              </a:defRPr>
            </a:lvl3pPr>
            <a:lvl4pPr>
              <a:buNone/>
              <a:defRPr sz="1725" b="0">
                <a:solidFill>
                  <a:srgbClr val="073C76"/>
                </a:solidFill>
                <a:latin typeface="Nimbus Sans"/>
                <a:ea typeface="Nimbus Sans"/>
                <a:cs typeface="Nimbus Sans"/>
              </a:defRPr>
            </a:lvl4pPr>
            <a:lvl5pPr>
              <a:buNone/>
              <a:defRPr sz="1725" b="0">
                <a:solidFill>
                  <a:srgbClr val="073C76"/>
                </a:solidFill>
                <a:latin typeface="Nimbus Sans"/>
                <a:ea typeface="Nimbus Sans"/>
                <a:cs typeface="Nimbus Sans"/>
              </a:defRPr>
            </a:lvl5pPr>
            <a:lvl6pPr>
              <a:buNone/>
              <a:defRPr sz="1725" b="0">
                <a:solidFill>
                  <a:srgbClr val="073C76"/>
                </a:solidFill>
                <a:latin typeface="Nimbus Sans"/>
                <a:ea typeface="Nimbus Sans"/>
                <a:cs typeface="Nimbus Sans"/>
              </a:defRPr>
            </a:lvl6pPr>
            <a:lvl7pPr>
              <a:buNone/>
              <a:defRPr sz="1725" b="0">
                <a:solidFill>
                  <a:srgbClr val="073C76"/>
                </a:solidFill>
                <a:latin typeface="Nimbus Sans"/>
                <a:ea typeface="Nimbus Sans"/>
                <a:cs typeface="Nimbus Sans"/>
              </a:defRPr>
            </a:lvl7pPr>
            <a:lvl8pPr>
              <a:buNone/>
              <a:defRPr sz="1725" b="0">
                <a:solidFill>
                  <a:srgbClr val="073C76"/>
                </a:solidFill>
                <a:latin typeface="Nimbus Sans"/>
                <a:ea typeface="Nimbus Sans"/>
                <a:cs typeface="Nimbus Sans"/>
              </a:defRPr>
            </a:lvl8pPr>
            <a:lvl9pPr>
              <a:buNone/>
              <a:defRPr sz="1725" b="0">
                <a:solidFill>
                  <a:srgbClr val="073C76"/>
                </a:solidFill>
                <a:latin typeface="Nimbus Sans"/>
                <a:ea typeface="Nimbus Sans"/>
                <a:cs typeface="Nimbus Sans"/>
              </a:defRPr>
            </a:lvl9pPr>
          </a:lstStyle>
          <a:p>
            <a:pPr>
              <a:buNone/>
              <a:defRPr sz="1725" b="0">
                <a:solidFill>
                  <a:srgbClr val="073C76"/>
                </a:solidFill>
                <a:latin typeface="Nimbus Sans"/>
                <a:ea typeface="Nimbus Sans"/>
                <a:cs typeface="Nimbus Sans"/>
              </a:defRPr>
            </a:pPr>
            <a:r>
              <a:rPr sz="1725" b="0">
                <a:solidFill>
                  <a:srgbClr val="073C76"/>
                </a:solidFill>
                <a:latin typeface="Nimbus Sans"/>
                <a:ea typeface="Nimbus Sans"/>
                <a:cs typeface="Nimbus Sans"/>
              </a:rPr>
              <a:t>8% Standard se dobře míchal.</a:t>
            </a:r>
          </a:p>
          <a:p>
            <a:pPr>
              <a:buNone/>
              <a:defRPr sz="1725" b="0">
                <a:solidFill>
                  <a:srgbClr val="073C76"/>
                </a:solidFill>
                <a:latin typeface="Nimbus Sans"/>
                <a:ea typeface="Nimbus Sans"/>
                <a:cs typeface="Nimbus Sans"/>
              </a:defRPr>
            </a:pPr>
            <a:r>
              <a:rPr sz="1725" b="0">
                <a:solidFill>
                  <a:srgbClr val="073C76"/>
                </a:solidFill>
                <a:latin typeface="Nimbus Sans"/>
                <a:ea typeface="Nimbus Sans"/>
                <a:cs typeface="Nimbus Sans"/>
              </a:rPr>
              <a:t>12% směs nešlo injektovat.</a:t>
            </a:r>
          </a:p>
          <a:p>
            <a:pPr>
              <a:buNone/>
              <a:defRPr sz="1725" b="0">
                <a:solidFill>
                  <a:srgbClr val="073C76"/>
                </a:solidFill>
                <a:latin typeface="Nimbus Sans"/>
                <a:ea typeface="Nimbus Sans"/>
                <a:cs typeface="Nimbus Sans"/>
              </a:defRPr>
            </a:pPr>
            <a:r>
              <a:rPr sz="1725" b="0">
                <a:solidFill>
                  <a:srgbClr val="073C76"/>
                </a:solidFill>
                <a:latin typeface="Nimbus Sans"/>
                <a:ea typeface="Nimbus Sans"/>
                <a:cs typeface="Nimbus Sans"/>
              </a:rPr>
              <a:t>Výtokový čas rostl se zráním.</a:t>
            </a:r>
          </a:p>
        </p:txBody>
      </p:sp>
      <p:sp>
        <p:nvSpPr>
          <p:cNvPr id="511" name="takeaway">
            <a:extLst>
              <a:ext uri="{FF2B5EF4-FFF2-40B4-BE49-F238E27FC236}">
                <a16:creationId xmlns:a16="http://schemas.microsoft.com/office/drawing/2014/main" id="{381C92AE-6261-4ECE-8E97-DF0BBDAA3DE1}"/>
              </a:ext>
            </a:extLst>
          </p:cNvPr>
          <p:cNvSpPr>
            <a:spLocks noGrp="1"/>
          </p:cNvSpPr>
          <p:nvPr/>
        </p:nvSpPr>
        <p:spPr>
          <a:xfrm>
            <a:off x="428625" y="5924550"/>
            <a:ext cx="11029950" cy="333375"/>
          </a:xfrm>
          <a:prstGeom prst="rect">
            <a:avLst/>
          </a:prstGeom>
          <a:noFill/>
          <a:ln w="0">
            <a:noFill/>
          </a:ln>
        </p:spPr>
        <p:txBody>
          <a:bodyPr lIns="0" tIns="0" rIns="0" bIns="0"/>
          <a:lstStyle>
            <a:defPPr>
              <a:defRPr sz="1950" b="1">
                <a:solidFill>
                  <a:srgbClr val="005BB5"/>
                </a:solidFill>
                <a:latin typeface="Nimbus Sans"/>
                <a:ea typeface="Nimbus Sans"/>
                <a:cs typeface="Nimbus Sans"/>
              </a:defRPr>
            </a:defPPr>
            <a:lvl1pPr>
              <a:buNone/>
              <a:defRPr sz="1950" b="1">
                <a:solidFill>
                  <a:srgbClr val="005BB5"/>
                </a:solidFill>
                <a:latin typeface="Nimbus Sans"/>
                <a:ea typeface="Nimbus Sans"/>
                <a:cs typeface="Nimbus Sans"/>
              </a:defRPr>
            </a:lvl1pPr>
            <a:lvl2pPr>
              <a:buNone/>
              <a:defRPr sz="1950" b="1">
                <a:solidFill>
                  <a:srgbClr val="005BB5"/>
                </a:solidFill>
                <a:latin typeface="Nimbus Sans"/>
                <a:ea typeface="Nimbus Sans"/>
                <a:cs typeface="Nimbus Sans"/>
              </a:defRPr>
            </a:lvl2pPr>
            <a:lvl3pPr>
              <a:buNone/>
              <a:defRPr sz="1950" b="1">
                <a:solidFill>
                  <a:srgbClr val="005BB5"/>
                </a:solidFill>
                <a:latin typeface="Nimbus Sans"/>
                <a:ea typeface="Nimbus Sans"/>
                <a:cs typeface="Nimbus Sans"/>
              </a:defRPr>
            </a:lvl3pPr>
            <a:lvl4pPr>
              <a:buNone/>
              <a:defRPr sz="1950" b="1">
                <a:solidFill>
                  <a:srgbClr val="005BB5"/>
                </a:solidFill>
                <a:latin typeface="Nimbus Sans"/>
                <a:ea typeface="Nimbus Sans"/>
                <a:cs typeface="Nimbus Sans"/>
              </a:defRPr>
            </a:lvl4pPr>
            <a:lvl5pPr>
              <a:buNone/>
              <a:defRPr sz="1950" b="1">
                <a:solidFill>
                  <a:srgbClr val="005BB5"/>
                </a:solidFill>
                <a:latin typeface="Nimbus Sans"/>
                <a:ea typeface="Nimbus Sans"/>
                <a:cs typeface="Nimbus Sans"/>
              </a:defRPr>
            </a:lvl5pPr>
            <a:lvl6pPr>
              <a:buNone/>
              <a:defRPr sz="1950" b="1">
                <a:solidFill>
                  <a:srgbClr val="005BB5"/>
                </a:solidFill>
                <a:latin typeface="Nimbus Sans"/>
                <a:ea typeface="Nimbus Sans"/>
                <a:cs typeface="Nimbus Sans"/>
              </a:defRPr>
            </a:lvl6pPr>
            <a:lvl7pPr>
              <a:buNone/>
              <a:defRPr sz="1950" b="1">
                <a:solidFill>
                  <a:srgbClr val="005BB5"/>
                </a:solidFill>
                <a:latin typeface="Nimbus Sans"/>
                <a:ea typeface="Nimbus Sans"/>
                <a:cs typeface="Nimbus Sans"/>
              </a:defRPr>
            </a:lvl7pPr>
            <a:lvl8pPr>
              <a:buNone/>
              <a:defRPr sz="1950" b="1">
                <a:solidFill>
                  <a:srgbClr val="005BB5"/>
                </a:solidFill>
                <a:latin typeface="Nimbus Sans"/>
                <a:ea typeface="Nimbus Sans"/>
                <a:cs typeface="Nimbus Sans"/>
              </a:defRPr>
            </a:lvl8pPr>
            <a:lvl9pPr>
              <a:buNone/>
              <a:defRPr sz="1950" b="1">
                <a:solidFill>
                  <a:srgbClr val="005BB5"/>
                </a:solidFill>
                <a:latin typeface="Nimbus Sans"/>
                <a:ea typeface="Nimbus Sans"/>
                <a:cs typeface="Nimbus Sans"/>
              </a:defRPr>
            </a:lvl9pPr>
          </a:lstStyle>
          <a:p>
            <a:pPr>
              <a:buNone/>
              <a:defRPr sz="1950" b="1">
                <a:solidFill>
                  <a:srgbClr val="005BB5"/>
                </a:solidFill>
                <a:latin typeface="Nimbus Sans"/>
                <a:ea typeface="Nimbus Sans"/>
                <a:cs typeface="Nimbus Sans"/>
              </a:defRPr>
            </a:pPr>
            <a:r>
              <a:rPr sz="1950" b="1">
                <a:solidFill>
                  <a:srgbClr val="005BB5"/>
                </a:solidFill>
                <a:latin typeface="Nimbus Sans"/>
                <a:ea typeface="Nimbus Sans"/>
                <a:cs typeface="Nimbus Sans"/>
              </a:rPr>
              <a:t>Výsledky podpořily volbu GAE Standard pro injektáž v Hradečně.</a:t>
            </a:r>
          </a:p>
        </p:txBody>
      </p:sp>
    </p:spTree>
    <p:extLst>
      <p:ext uri="{BB962C8B-B14F-4D97-AF65-F5344CB8AC3E}">
        <p14:creationId xmlns:p14="http://schemas.microsoft.com/office/powerpoint/2010/main" val="34957000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ECBF98-A246-5F4B-E77C-ABA5FA0FDA92}"/>
            </a:ext>
          </a:extLst>
        </p:cNvPr>
        <p:cNvGrpSpPr/>
        <p:nvPr/>
      </p:nvGrpSpPr>
      <p:grpSpPr>
        <a:xfrm>
          <a:off x="0" y="0"/>
          <a:ext cx="0" cy="0"/>
          <a:chOff x="0" y="0"/>
          <a:chExt cx="0" cy="0"/>
        </a:xfrm>
      </p:grpSpPr>
      <p:pic>
        <p:nvPicPr>
          <p:cNvPr id="13" name="Obrázek 12">
            <a:extLst>
              <a:ext uri="{FF2B5EF4-FFF2-40B4-BE49-F238E27FC236}">
                <a16:creationId xmlns:a16="http://schemas.microsoft.com/office/drawing/2014/main" id="{05C36AB8-6243-9B90-40D4-4F093A8E94CD}"/>
              </a:ext>
            </a:extLst>
          </p:cNvPr>
          <p:cNvPicPr>
            <a:picLocks noChangeAspect="1"/>
          </p:cNvPicPr>
          <p:nvPr/>
        </p:nvPicPr>
        <p:blipFill>
          <a:blip r:embed="rId3"/>
          <a:stretch>
            <a:fillRect/>
          </a:stretch>
        </p:blipFill>
        <p:spPr>
          <a:xfrm rot="5400000">
            <a:off x="8535748" y="3189048"/>
            <a:ext cx="6858000" cy="479904"/>
          </a:xfrm>
          <a:prstGeom prst="rect">
            <a:avLst/>
          </a:prstGeom>
        </p:spPr>
      </p:pic>
      <p:sp>
        <p:nvSpPr>
          <p:cNvPr id="500" name="iss-text-128">
            <a:extLst>
              <a:ext uri="{FF2B5EF4-FFF2-40B4-BE49-F238E27FC236}">
                <a16:creationId xmlns:a16="http://schemas.microsoft.com/office/drawing/2014/main" id="{7ECBF128-B57B-DB76-507B-6E20667471D0}"/>
              </a:ext>
            </a:extLst>
          </p:cNvPr>
          <p:cNvSpPr>
            <a:spLocks noGrp="1"/>
          </p:cNvSpPr>
          <p:nvPr/>
        </p:nvSpPr>
        <p:spPr>
          <a:xfrm>
            <a:off x="1183861" y="121278"/>
            <a:ext cx="10001250" cy="628650"/>
          </a:xfrm>
          <a:prstGeom prst="rect">
            <a:avLst/>
          </a:prstGeom>
          <a:noFill/>
          <a:ln w="0">
            <a:noFill/>
            <a:prstDash val="solid"/>
          </a:ln>
        </p:spPr>
        <p:txBody>
          <a:bodyPr wrap="square" lIns="0" tIns="0" rIns="0" bIns="0" anchor="ctr">
            <a:noAutofit/>
          </a:bodyPr>
          <a:lstStyle>
            <a:defPPr algn="l">
              <a:defRPr sz="3225" b="1">
                <a:solidFill>
                  <a:srgbClr val="063A70"/>
                </a:solidFill>
                <a:latin typeface="Nimbus Sans"/>
                <a:ea typeface="Nimbus Sans"/>
                <a:cs typeface="Nimbus Sans"/>
              </a:defRPr>
            </a:defPPr>
          </a:lstStyle>
          <a:p>
            <a:pPr algn="l">
              <a:defRPr sz="3225" b="1">
                <a:solidFill>
                  <a:srgbClr val="063A70"/>
                </a:solidFill>
                <a:latin typeface="Nimbus Sans"/>
                <a:ea typeface="Nimbus Sans"/>
                <a:cs typeface="Nimbus Sans"/>
              </a:defRPr>
            </a:pPr>
            <a:r>
              <a:rPr lang="cs-CZ" sz="3225" b="1" dirty="0">
                <a:solidFill>
                  <a:srgbClr val="063A70"/>
                </a:solidFill>
                <a:latin typeface="Nimbus Sans"/>
                <a:ea typeface="Nimbus Sans"/>
                <a:cs typeface="Nimbus Sans"/>
              </a:rPr>
              <a:t>Injektáž bentonitu</a:t>
            </a:r>
          </a:p>
        </p:txBody>
      </p:sp>
      <p:sp>
        <p:nvSpPr>
          <p:cNvPr id="7" name="iss-text-167">
            <a:extLst>
              <a:ext uri="{FF2B5EF4-FFF2-40B4-BE49-F238E27FC236}">
                <a16:creationId xmlns:a16="http://schemas.microsoft.com/office/drawing/2014/main" id="{11A3B912-8755-3FC5-05D5-7A8C908ECA21}"/>
              </a:ext>
            </a:extLst>
          </p:cNvPr>
          <p:cNvSpPr>
            <a:spLocks noGrp="1"/>
          </p:cNvSpPr>
          <p:nvPr/>
        </p:nvSpPr>
        <p:spPr>
          <a:xfrm>
            <a:off x="110990" y="1499855"/>
            <a:ext cx="11874182" cy="3834145"/>
          </a:xfrm>
          <a:prstGeom prst="rect">
            <a:avLst/>
          </a:prstGeom>
          <a:noFill/>
          <a:ln w="0">
            <a:noFill/>
            <a:prstDash val="solid"/>
          </a:ln>
        </p:spPr>
        <p:txBody>
          <a:bodyPr wrap="square" lIns="0" tIns="0" rIns="0" bIns="0" anchor="t">
            <a:noAutofit/>
          </a:bodyPr>
          <a:lstStyle>
            <a:defPPr algn="l">
              <a:defRPr sz="2250" b="1">
                <a:solidFill>
                  <a:srgbClr val="063A70"/>
                </a:solidFill>
                <a:latin typeface="Nimbus Sans"/>
                <a:ea typeface="Nimbus Sans"/>
                <a:cs typeface="Nimbus Sans"/>
              </a:defRPr>
            </a:defPPr>
          </a:lstStyle>
          <a:p>
            <a:pPr algn="l">
              <a:defRPr sz="2250" b="1">
                <a:solidFill>
                  <a:srgbClr val="063A70"/>
                </a:solidFill>
                <a:latin typeface="Nimbus Sans"/>
                <a:ea typeface="Nimbus Sans"/>
                <a:cs typeface="Nimbus Sans"/>
              </a:defRPr>
            </a:pPr>
            <a:endParaRPr lang="cs-CZ" sz="2250" b="1" dirty="0">
              <a:solidFill>
                <a:srgbClr val="063A70"/>
              </a:solidFill>
              <a:latin typeface="Nimbus Sans"/>
              <a:ea typeface="Nimbus Sans"/>
              <a:cs typeface="Nimbus Sans"/>
            </a:endParaRPr>
          </a:p>
          <a:p>
            <a:pPr algn="l">
              <a:defRPr sz="2250" b="1">
                <a:solidFill>
                  <a:srgbClr val="063A70"/>
                </a:solidFill>
                <a:latin typeface="Nimbus Sans"/>
                <a:ea typeface="Nimbus Sans"/>
                <a:cs typeface="Nimbus Sans"/>
              </a:defRPr>
            </a:pPr>
            <a:endParaRPr sz="2250" b="1" dirty="0">
              <a:solidFill>
                <a:srgbClr val="063A70"/>
              </a:solidFill>
              <a:latin typeface="Nimbus Sans"/>
              <a:ea typeface="Nimbus Sans"/>
              <a:cs typeface="Nimbus Sans"/>
            </a:endParaRPr>
          </a:p>
        </p:txBody>
      </p:sp>
      <p:sp>
        <p:nvSpPr>
          <p:cNvPr id="3" name="process-node-1">
            <a:extLst>
              <a:ext uri="{FF2B5EF4-FFF2-40B4-BE49-F238E27FC236}">
                <a16:creationId xmlns:a16="http://schemas.microsoft.com/office/drawing/2014/main" id="{FF2DEC3C-08BB-DE5C-E860-D18F02F9B59B}"/>
              </a:ext>
            </a:extLst>
          </p:cNvPr>
          <p:cNvSpPr>
            <a:spLocks noGrp="1"/>
          </p:cNvSpPr>
          <p:nvPr/>
        </p:nvSpPr>
        <p:spPr>
          <a:xfrm>
            <a:off x="180690" y="60150"/>
            <a:ext cx="756000" cy="756000"/>
          </a:xfrm>
          <a:prstGeom prst="ellipse">
            <a:avLst/>
          </a:prstGeom>
          <a:solidFill>
            <a:srgbClr val="F98302"/>
          </a:solidFill>
          <a:ln w="28575">
            <a:solidFill>
              <a:srgbClr val="F7F9FB"/>
            </a:solidFill>
            <a:prstDash val="solid"/>
          </a:ln>
        </p:spPr>
        <p:txBody>
          <a:bodyPr lIns="0" tIns="0" rIns="0" bIns="0" anchor="ctr">
            <a:noAutofit/>
          </a:bodyPr>
          <a:lstStyle/>
          <a:p>
            <a:pPr algn="ctr">
              <a:defRPr sz="1050" b="1">
                <a:solidFill>
                  <a:srgbClr val="FFFFFF"/>
                </a:solidFill>
                <a:latin typeface="Nimbus Sans"/>
                <a:ea typeface="Nimbus Sans"/>
                <a:cs typeface="Nimbus Sans"/>
              </a:defRPr>
            </a:pPr>
            <a:r>
              <a:rPr lang="cs-CZ" sz="4000" b="1" dirty="0">
                <a:solidFill>
                  <a:srgbClr val="FFFFFF"/>
                </a:solidFill>
                <a:latin typeface="Nimbus Sans"/>
                <a:ea typeface="Nimbus Sans"/>
                <a:cs typeface="Nimbus Sans"/>
              </a:rPr>
              <a:t>19</a:t>
            </a:r>
            <a:endParaRPr sz="4000" b="1" dirty="0">
              <a:solidFill>
                <a:srgbClr val="FFFFFF"/>
              </a:solidFill>
              <a:latin typeface="Nimbus Sans"/>
              <a:ea typeface="Nimbus Sans"/>
              <a:cs typeface="Nimbus Sans"/>
            </a:endParaRPr>
          </a:p>
        </p:txBody>
      </p:sp>
      <p:sp>
        <p:nvSpPr>
          <p:cNvPr id="14" name="Obdélník 13">
            <a:extLst>
              <a:ext uri="{FF2B5EF4-FFF2-40B4-BE49-F238E27FC236}">
                <a16:creationId xmlns:a16="http://schemas.microsoft.com/office/drawing/2014/main" id="{ABC88CB5-F4DF-C1AA-A3FB-91919FFF2060}"/>
              </a:ext>
            </a:extLst>
          </p:cNvPr>
          <p:cNvSpPr/>
          <p:nvPr/>
        </p:nvSpPr>
        <p:spPr>
          <a:xfrm>
            <a:off x="0" y="6328132"/>
            <a:ext cx="12192000" cy="529868"/>
          </a:xfrm>
          <a:prstGeom prst="rect">
            <a:avLst/>
          </a:prstGeom>
          <a:solidFill>
            <a:srgbClr val="0056B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cs-CZ" b="1" dirty="0">
                <a:latin typeface="Nimbus Sans"/>
                <a:ea typeface="Nimbus Sans"/>
                <a:cs typeface="Nimbus Sans"/>
              </a:rPr>
              <a:t>Ing. Ondřej Lhotský, Ph.D. </a:t>
            </a:r>
            <a:r>
              <a:rPr lang="cs-CZ" dirty="0">
                <a:latin typeface="Nimbus Sans"/>
                <a:ea typeface="Nimbus Sans"/>
                <a:cs typeface="Nimbus Sans"/>
              </a:rPr>
              <a:t>ondrej.lhotsky@dekonta.cz</a:t>
            </a:r>
            <a:r>
              <a:rPr lang="cs-CZ" b="1" dirty="0">
                <a:latin typeface="Nimbus Sans"/>
                <a:ea typeface="Nimbus Sans"/>
                <a:cs typeface="Nimbus Sans"/>
              </a:rPr>
              <a:t> </a:t>
            </a:r>
            <a:endParaRPr lang="cs-CZ" dirty="0"/>
          </a:p>
        </p:txBody>
      </p:sp>
      <p:pic>
        <p:nvPicPr>
          <p:cNvPr id="18" name="Obrázek 17">
            <a:extLst>
              <a:ext uri="{FF2B5EF4-FFF2-40B4-BE49-F238E27FC236}">
                <a16:creationId xmlns:a16="http://schemas.microsoft.com/office/drawing/2014/main" id="{7ADFB101-EDAF-EDE9-6026-B03D893EBEDB}"/>
              </a:ext>
            </a:extLst>
          </p:cNvPr>
          <p:cNvPicPr>
            <a:picLocks noChangeAspect="1"/>
          </p:cNvPicPr>
          <p:nvPr/>
        </p:nvPicPr>
        <p:blipFill>
          <a:blip r:embed="rId4"/>
          <a:stretch>
            <a:fillRect/>
          </a:stretch>
        </p:blipFill>
        <p:spPr>
          <a:xfrm>
            <a:off x="110989" y="6328132"/>
            <a:ext cx="1534226" cy="514960"/>
          </a:xfrm>
          <a:prstGeom prst="rect">
            <a:avLst/>
          </a:prstGeom>
        </p:spPr>
      </p:pic>
      <p:sp>
        <p:nvSpPr>
          <p:cNvPr id="6" name="TextovéPole 5">
            <a:extLst>
              <a:ext uri="{FF2B5EF4-FFF2-40B4-BE49-F238E27FC236}">
                <a16:creationId xmlns:a16="http://schemas.microsoft.com/office/drawing/2014/main" id="{B938CE5C-FB08-380D-032B-EF2FC21DC196}"/>
              </a:ext>
            </a:extLst>
          </p:cNvPr>
          <p:cNvSpPr txBox="1"/>
          <p:nvPr/>
        </p:nvSpPr>
        <p:spPr>
          <a:xfrm>
            <a:off x="98291" y="816150"/>
            <a:ext cx="6673446" cy="1754326"/>
          </a:xfrm>
          <a:prstGeom prst="rect">
            <a:avLst/>
          </a:prstGeom>
          <a:noFill/>
        </p:spPr>
        <p:txBody>
          <a:bodyPr wrap="square">
            <a:spAutoFit/>
          </a:bodyPr>
          <a:lstStyle/>
          <a:p>
            <a:pPr marL="342900" indent="-342900">
              <a:buFont typeface="Arial" panose="020B0604020202020204" pitchFamily="34" charset="0"/>
              <a:buChar char="•"/>
            </a:pPr>
            <a:r>
              <a:rPr lang="cs-CZ" sz="2700" dirty="0">
                <a:solidFill>
                  <a:srgbClr val="063A70"/>
                </a:solidFill>
                <a:latin typeface="Nimbus Sans"/>
              </a:rPr>
              <a:t>40 ks injektážních bodů</a:t>
            </a:r>
          </a:p>
          <a:p>
            <a:pPr marL="342900" indent="-342900">
              <a:buFont typeface="Arial" panose="020B0604020202020204" pitchFamily="34" charset="0"/>
              <a:buChar char="•"/>
            </a:pPr>
            <a:r>
              <a:rPr lang="en-US" sz="2700" noProof="0" dirty="0">
                <a:solidFill>
                  <a:srgbClr val="063A70"/>
                </a:solidFill>
                <a:latin typeface="Nimbus Sans"/>
              </a:rPr>
              <a:t>Bottom-up</a:t>
            </a:r>
            <a:r>
              <a:rPr lang="cs-CZ" sz="2700" dirty="0">
                <a:solidFill>
                  <a:srgbClr val="063A70"/>
                </a:solidFill>
                <a:latin typeface="Nimbus Sans"/>
              </a:rPr>
              <a:t> injektáž</a:t>
            </a:r>
          </a:p>
          <a:p>
            <a:pPr marL="342900" indent="-342900">
              <a:buFont typeface="Arial" panose="020B0604020202020204" pitchFamily="34" charset="0"/>
              <a:buChar char="•"/>
            </a:pPr>
            <a:r>
              <a:rPr lang="cs-CZ" sz="2700" dirty="0">
                <a:solidFill>
                  <a:srgbClr val="063A70"/>
                </a:solidFill>
                <a:latin typeface="Nimbus Sans"/>
              </a:rPr>
              <a:t>Celkem 8,4 m</a:t>
            </a:r>
            <a:r>
              <a:rPr lang="cs-CZ" sz="2700" baseline="30000" dirty="0">
                <a:solidFill>
                  <a:srgbClr val="063A70"/>
                </a:solidFill>
                <a:latin typeface="Nimbus Sans"/>
              </a:rPr>
              <a:t>3</a:t>
            </a:r>
            <a:r>
              <a:rPr lang="cs-CZ" sz="2700" dirty="0">
                <a:solidFill>
                  <a:srgbClr val="063A70"/>
                </a:solidFill>
                <a:latin typeface="Nimbus Sans"/>
              </a:rPr>
              <a:t> suspenze s 675 kg bentonitu</a:t>
            </a:r>
          </a:p>
          <a:p>
            <a:pPr marL="342900" indent="-342900">
              <a:buFont typeface="Arial" panose="020B0604020202020204" pitchFamily="34" charset="0"/>
              <a:buChar char="•"/>
            </a:pPr>
            <a:r>
              <a:rPr lang="cs-CZ" sz="2700" dirty="0">
                <a:solidFill>
                  <a:srgbClr val="063A70"/>
                </a:solidFill>
                <a:latin typeface="Nimbus Sans"/>
              </a:rPr>
              <a:t>Maximální injektážní tlak při realizaci 4 bar</a:t>
            </a:r>
          </a:p>
        </p:txBody>
      </p:sp>
      <p:pic>
        <p:nvPicPr>
          <p:cNvPr id="4" name="Obrázek 3">
            <a:extLst>
              <a:ext uri="{FF2B5EF4-FFF2-40B4-BE49-F238E27FC236}">
                <a16:creationId xmlns:a16="http://schemas.microsoft.com/office/drawing/2014/main" id="{9F45C6B8-7264-43C0-4B91-D98CE6C66914}"/>
              </a:ext>
            </a:extLst>
          </p:cNvPr>
          <p:cNvPicPr>
            <a:picLocks noChangeAspect="1"/>
          </p:cNvPicPr>
          <p:nvPr/>
        </p:nvPicPr>
        <p:blipFill>
          <a:blip r:embed="rId5"/>
          <a:stretch>
            <a:fillRect/>
          </a:stretch>
        </p:blipFill>
        <p:spPr>
          <a:xfrm>
            <a:off x="467204" y="3039335"/>
            <a:ext cx="5587100" cy="3273889"/>
          </a:xfrm>
          <a:prstGeom prst="rect">
            <a:avLst/>
          </a:prstGeom>
        </p:spPr>
      </p:pic>
      <p:pic>
        <p:nvPicPr>
          <p:cNvPr id="9" name="Obrázek 8">
            <a:extLst>
              <a:ext uri="{FF2B5EF4-FFF2-40B4-BE49-F238E27FC236}">
                <a16:creationId xmlns:a16="http://schemas.microsoft.com/office/drawing/2014/main" id="{0CBE05C5-D24D-028B-E052-64C63166C6CF}"/>
              </a:ext>
            </a:extLst>
          </p:cNvPr>
          <p:cNvPicPr>
            <a:picLocks noChangeAspect="1"/>
          </p:cNvPicPr>
          <p:nvPr/>
        </p:nvPicPr>
        <p:blipFill>
          <a:blip r:embed="rId6"/>
          <a:stretch>
            <a:fillRect/>
          </a:stretch>
        </p:blipFill>
        <p:spPr>
          <a:xfrm>
            <a:off x="6854454" y="121279"/>
            <a:ext cx="4870342" cy="6206854"/>
          </a:xfrm>
          <a:prstGeom prst="rect">
            <a:avLst/>
          </a:prstGeom>
        </p:spPr>
      </p:pic>
    </p:spTree>
    <p:extLst>
      <p:ext uri="{BB962C8B-B14F-4D97-AF65-F5344CB8AC3E}">
        <p14:creationId xmlns:p14="http://schemas.microsoft.com/office/powerpoint/2010/main" val="916696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A4CB8-605C-F176-58BF-73B424B6D968}"/>
            </a:ext>
          </a:extLst>
        </p:cNvPr>
        <p:cNvGrpSpPr/>
        <p:nvPr/>
      </p:nvGrpSpPr>
      <p:grpSpPr>
        <a:xfrm>
          <a:off x="0" y="0"/>
          <a:ext cx="0" cy="0"/>
          <a:chOff x="0" y="0"/>
          <a:chExt cx="0" cy="0"/>
        </a:xfrm>
      </p:grpSpPr>
      <p:pic>
        <p:nvPicPr>
          <p:cNvPr id="13" name="Obrázek 12">
            <a:extLst>
              <a:ext uri="{FF2B5EF4-FFF2-40B4-BE49-F238E27FC236}">
                <a16:creationId xmlns:a16="http://schemas.microsoft.com/office/drawing/2014/main" id="{F7B98A28-0ED1-D1BD-21A9-A8B6B5591542}"/>
              </a:ext>
            </a:extLst>
          </p:cNvPr>
          <p:cNvPicPr>
            <a:picLocks noChangeAspect="1"/>
          </p:cNvPicPr>
          <p:nvPr/>
        </p:nvPicPr>
        <p:blipFill>
          <a:blip r:embed="rId3"/>
          <a:stretch>
            <a:fillRect/>
          </a:stretch>
        </p:blipFill>
        <p:spPr>
          <a:xfrm rot="5400000">
            <a:off x="8535748" y="3189048"/>
            <a:ext cx="6858000" cy="479904"/>
          </a:xfrm>
          <a:prstGeom prst="rect">
            <a:avLst/>
          </a:prstGeom>
        </p:spPr>
      </p:pic>
      <p:sp>
        <p:nvSpPr>
          <p:cNvPr id="500" name="iss-text-128">
            <a:extLst>
              <a:ext uri="{FF2B5EF4-FFF2-40B4-BE49-F238E27FC236}">
                <a16:creationId xmlns:a16="http://schemas.microsoft.com/office/drawing/2014/main" id="{4AA30C36-260E-D932-12F7-5FE054D7C945}"/>
              </a:ext>
            </a:extLst>
          </p:cNvPr>
          <p:cNvSpPr>
            <a:spLocks noGrp="1"/>
          </p:cNvSpPr>
          <p:nvPr/>
        </p:nvSpPr>
        <p:spPr>
          <a:xfrm>
            <a:off x="1183861" y="121278"/>
            <a:ext cx="10001250" cy="628650"/>
          </a:xfrm>
          <a:prstGeom prst="rect">
            <a:avLst/>
          </a:prstGeom>
          <a:noFill/>
          <a:ln w="0">
            <a:noFill/>
            <a:prstDash val="solid"/>
          </a:ln>
        </p:spPr>
        <p:txBody>
          <a:bodyPr wrap="square" lIns="0" tIns="0" rIns="0" bIns="0" anchor="ctr">
            <a:noAutofit/>
          </a:bodyPr>
          <a:lstStyle>
            <a:defPPr algn="l">
              <a:defRPr sz="3225" b="1">
                <a:solidFill>
                  <a:srgbClr val="063A70"/>
                </a:solidFill>
                <a:latin typeface="Nimbus Sans"/>
                <a:ea typeface="Nimbus Sans"/>
                <a:cs typeface="Nimbus Sans"/>
              </a:defRPr>
            </a:defPPr>
          </a:lstStyle>
          <a:p>
            <a:pPr algn="l">
              <a:defRPr sz="3225" b="1">
                <a:solidFill>
                  <a:srgbClr val="063A70"/>
                </a:solidFill>
                <a:latin typeface="Nimbus Sans"/>
                <a:ea typeface="Nimbus Sans"/>
                <a:cs typeface="Nimbus Sans"/>
              </a:defRPr>
            </a:pPr>
            <a:r>
              <a:rPr lang="cs-CZ" sz="3225" b="1" dirty="0">
                <a:solidFill>
                  <a:srgbClr val="063A70"/>
                </a:solidFill>
                <a:latin typeface="Nimbus Sans"/>
                <a:ea typeface="Nimbus Sans"/>
                <a:cs typeface="Nimbus Sans"/>
              </a:rPr>
              <a:t>Zaznamenané výsledky</a:t>
            </a:r>
          </a:p>
        </p:txBody>
      </p:sp>
      <p:sp>
        <p:nvSpPr>
          <p:cNvPr id="7" name="iss-text-167">
            <a:extLst>
              <a:ext uri="{FF2B5EF4-FFF2-40B4-BE49-F238E27FC236}">
                <a16:creationId xmlns:a16="http://schemas.microsoft.com/office/drawing/2014/main" id="{51E29F97-91DF-FFE3-49DC-2828E29B9576}"/>
              </a:ext>
            </a:extLst>
          </p:cNvPr>
          <p:cNvSpPr>
            <a:spLocks noGrp="1"/>
          </p:cNvSpPr>
          <p:nvPr/>
        </p:nvSpPr>
        <p:spPr>
          <a:xfrm>
            <a:off x="110990" y="1499855"/>
            <a:ext cx="11874182" cy="3834145"/>
          </a:xfrm>
          <a:prstGeom prst="rect">
            <a:avLst/>
          </a:prstGeom>
          <a:noFill/>
          <a:ln w="0">
            <a:noFill/>
            <a:prstDash val="solid"/>
          </a:ln>
        </p:spPr>
        <p:txBody>
          <a:bodyPr wrap="square" lIns="0" tIns="0" rIns="0" bIns="0" anchor="t">
            <a:noAutofit/>
          </a:bodyPr>
          <a:lstStyle>
            <a:defPPr algn="l">
              <a:defRPr sz="2250" b="1">
                <a:solidFill>
                  <a:srgbClr val="063A70"/>
                </a:solidFill>
                <a:latin typeface="Nimbus Sans"/>
                <a:ea typeface="Nimbus Sans"/>
                <a:cs typeface="Nimbus Sans"/>
              </a:defRPr>
            </a:defPPr>
          </a:lstStyle>
          <a:p>
            <a:pPr algn="l">
              <a:defRPr sz="2250" b="1">
                <a:solidFill>
                  <a:srgbClr val="063A70"/>
                </a:solidFill>
                <a:latin typeface="Nimbus Sans"/>
                <a:ea typeface="Nimbus Sans"/>
                <a:cs typeface="Nimbus Sans"/>
              </a:defRPr>
            </a:pPr>
            <a:endParaRPr lang="cs-CZ" sz="2250" b="1" dirty="0">
              <a:solidFill>
                <a:srgbClr val="063A70"/>
              </a:solidFill>
              <a:latin typeface="Nimbus Sans"/>
              <a:ea typeface="Nimbus Sans"/>
              <a:cs typeface="Nimbus Sans"/>
            </a:endParaRPr>
          </a:p>
          <a:p>
            <a:pPr algn="l">
              <a:defRPr sz="2250" b="1">
                <a:solidFill>
                  <a:srgbClr val="063A70"/>
                </a:solidFill>
                <a:latin typeface="Nimbus Sans"/>
                <a:ea typeface="Nimbus Sans"/>
                <a:cs typeface="Nimbus Sans"/>
              </a:defRPr>
            </a:pPr>
            <a:endParaRPr sz="2250" b="1" dirty="0">
              <a:solidFill>
                <a:srgbClr val="063A70"/>
              </a:solidFill>
              <a:latin typeface="Nimbus Sans"/>
              <a:ea typeface="Nimbus Sans"/>
              <a:cs typeface="Nimbus Sans"/>
            </a:endParaRPr>
          </a:p>
        </p:txBody>
      </p:sp>
      <p:sp>
        <p:nvSpPr>
          <p:cNvPr id="3" name="process-node-1">
            <a:extLst>
              <a:ext uri="{FF2B5EF4-FFF2-40B4-BE49-F238E27FC236}">
                <a16:creationId xmlns:a16="http://schemas.microsoft.com/office/drawing/2014/main" id="{E5A0D511-CBB4-31C7-3BF1-E40C2066DEF2}"/>
              </a:ext>
            </a:extLst>
          </p:cNvPr>
          <p:cNvSpPr>
            <a:spLocks noGrp="1"/>
          </p:cNvSpPr>
          <p:nvPr/>
        </p:nvSpPr>
        <p:spPr>
          <a:xfrm>
            <a:off x="180690" y="60150"/>
            <a:ext cx="756000" cy="756000"/>
          </a:xfrm>
          <a:prstGeom prst="ellipse">
            <a:avLst/>
          </a:prstGeom>
          <a:solidFill>
            <a:srgbClr val="EB1B1A"/>
          </a:solidFill>
          <a:ln w="28575">
            <a:solidFill>
              <a:srgbClr val="F7F9FB"/>
            </a:solidFill>
            <a:prstDash val="solid"/>
          </a:ln>
        </p:spPr>
        <p:txBody>
          <a:bodyPr lIns="0" tIns="0" rIns="0" bIns="0" anchor="ctr">
            <a:noAutofit/>
          </a:bodyPr>
          <a:lstStyle/>
          <a:p>
            <a:pPr algn="ctr">
              <a:defRPr sz="1050" b="1">
                <a:solidFill>
                  <a:srgbClr val="FFFFFF"/>
                </a:solidFill>
                <a:latin typeface="Nimbus Sans"/>
                <a:ea typeface="Nimbus Sans"/>
                <a:cs typeface="Nimbus Sans"/>
              </a:defRPr>
            </a:pPr>
            <a:r>
              <a:rPr lang="cs-CZ" sz="4000" b="1" dirty="0">
                <a:solidFill>
                  <a:srgbClr val="FFFFFF"/>
                </a:solidFill>
                <a:latin typeface="Nimbus Sans"/>
                <a:ea typeface="Nimbus Sans"/>
                <a:cs typeface="Nimbus Sans"/>
              </a:rPr>
              <a:t>20</a:t>
            </a:r>
            <a:endParaRPr sz="4000" b="1" dirty="0">
              <a:solidFill>
                <a:srgbClr val="FFFFFF"/>
              </a:solidFill>
              <a:latin typeface="Nimbus Sans"/>
              <a:ea typeface="Nimbus Sans"/>
              <a:cs typeface="Nimbus Sans"/>
            </a:endParaRPr>
          </a:p>
        </p:txBody>
      </p:sp>
      <p:sp>
        <p:nvSpPr>
          <p:cNvPr id="14" name="Obdélník 13">
            <a:extLst>
              <a:ext uri="{FF2B5EF4-FFF2-40B4-BE49-F238E27FC236}">
                <a16:creationId xmlns:a16="http://schemas.microsoft.com/office/drawing/2014/main" id="{E4A50D7B-9608-2B7E-992D-635D2FF10BAF}"/>
              </a:ext>
            </a:extLst>
          </p:cNvPr>
          <p:cNvSpPr/>
          <p:nvPr/>
        </p:nvSpPr>
        <p:spPr>
          <a:xfrm>
            <a:off x="0" y="6328132"/>
            <a:ext cx="12192000" cy="529868"/>
          </a:xfrm>
          <a:prstGeom prst="rect">
            <a:avLst/>
          </a:prstGeom>
          <a:solidFill>
            <a:srgbClr val="0056B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cs-CZ" b="1" dirty="0">
                <a:latin typeface="Nimbus Sans"/>
                <a:ea typeface="Nimbus Sans"/>
                <a:cs typeface="Nimbus Sans"/>
              </a:rPr>
              <a:t>Ing. Ondřej Lhotský, Ph.D. </a:t>
            </a:r>
            <a:r>
              <a:rPr lang="cs-CZ" dirty="0">
                <a:latin typeface="Nimbus Sans"/>
                <a:ea typeface="Nimbus Sans"/>
                <a:cs typeface="Nimbus Sans"/>
              </a:rPr>
              <a:t>ondrej.lhotsky@dekonta.cz</a:t>
            </a:r>
            <a:r>
              <a:rPr lang="cs-CZ" b="1" dirty="0">
                <a:latin typeface="Nimbus Sans"/>
                <a:ea typeface="Nimbus Sans"/>
                <a:cs typeface="Nimbus Sans"/>
              </a:rPr>
              <a:t> </a:t>
            </a:r>
            <a:endParaRPr lang="cs-CZ" dirty="0"/>
          </a:p>
        </p:txBody>
      </p:sp>
      <p:pic>
        <p:nvPicPr>
          <p:cNvPr id="18" name="Obrázek 17">
            <a:extLst>
              <a:ext uri="{FF2B5EF4-FFF2-40B4-BE49-F238E27FC236}">
                <a16:creationId xmlns:a16="http://schemas.microsoft.com/office/drawing/2014/main" id="{6227208E-B92E-8E64-F760-D0CD352D7A6B}"/>
              </a:ext>
            </a:extLst>
          </p:cNvPr>
          <p:cNvPicPr>
            <a:picLocks noChangeAspect="1"/>
          </p:cNvPicPr>
          <p:nvPr/>
        </p:nvPicPr>
        <p:blipFill>
          <a:blip r:embed="rId4"/>
          <a:stretch>
            <a:fillRect/>
          </a:stretch>
        </p:blipFill>
        <p:spPr>
          <a:xfrm>
            <a:off x="110989" y="6328132"/>
            <a:ext cx="1534226" cy="514960"/>
          </a:xfrm>
          <a:prstGeom prst="rect">
            <a:avLst/>
          </a:prstGeom>
        </p:spPr>
      </p:pic>
      <p:sp>
        <p:nvSpPr>
          <p:cNvPr id="6" name="TextovéPole 5">
            <a:extLst>
              <a:ext uri="{FF2B5EF4-FFF2-40B4-BE49-F238E27FC236}">
                <a16:creationId xmlns:a16="http://schemas.microsoft.com/office/drawing/2014/main" id="{DFE47342-589C-0647-403A-C916E8662523}"/>
              </a:ext>
            </a:extLst>
          </p:cNvPr>
          <p:cNvSpPr txBox="1"/>
          <p:nvPr/>
        </p:nvSpPr>
        <p:spPr>
          <a:xfrm>
            <a:off x="98292" y="816150"/>
            <a:ext cx="5534757" cy="2369880"/>
          </a:xfrm>
          <a:prstGeom prst="rect">
            <a:avLst/>
          </a:prstGeom>
          <a:noFill/>
        </p:spPr>
        <p:txBody>
          <a:bodyPr wrap="square">
            <a:spAutoFit/>
          </a:bodyPr>
          <a:lstStyle/>
          <a:p>
            <a:pPr marL="342900" indent="-342900">
              <a:buFont typeface="Arial" panose="020B0604020202020204" pitchFamily="34" charset="0"/>
              <a:buChar char="•"/>
            </a:pPr>
            <a:r>
              <a:rPr lang="cs-CZ" sz="2400" dirty="0">
                <a:solidFill>
                  <a:srgbClr val="063A70"/>
                </a:solidFill>
                <a:latin typeface="Nimbus Sans"/>
              </a:rPr>
              <a:t>Výrony suspenze v bezprostředním okolí injektážních bodů i větší vzdálenosti → potvrzení vzájemně propojených preferenčních cest.</a:t>
            </a:r>
          </a:p>
          <a:p>
            <a:pPr marL="342900" indent="-342900">
              <a:buFont typeface="Arial" panose="020B0604020202020204" pitchFamily="34" charset="0"/>
              <a:buChar char="•"/>
            </a:pPr>
            <a:r>
              <a:rPr lang="cs-CZ" sz="2400" b="1" dirty="0">
                <a:solidFill>
                  <a:srgbClr val="063A70"/>
                </a:solidFill>
                <a:latin typeface="Nimbus Sans"/>
              </a:rPr>
              <a:t>Výtok z drénu ustal již během injektáže</a:t>
            </a:r>
          </a:p>
          <a:p>
            <a:pPr marL="342900" indent="-342900">
              <a:buFont typeface="Arial" panose="020B0604020202020204" pitchFamily="34" charset="0"/>
              <a:buChar char="•"/>
            </a:pPr>
            <a:endParaRPr lang="cs-CZ" sz="2800" dirty="0">
              <a:solidFill>
                <a:srgbClr val="063A70"/>
              </a:solidFill>
              <a:latin typeface="Nimbus Sans"/>
            </a:endParaRPr>
          </a:p>
        </p:txBody>
      </p:sp>
      <p:pic>
        <p:nvPicPr>
          <p:cNvPr id="9" name="Obrázek 8">
            <a:extLst>
              <a:ext uri="{FF2B5EF4-FFF2-40B4-BE49-F238E27FC236}">
                <a16:creationId xmlns:a16="http://schemas.microsoft.com/office/drawing/2014/main" id="{A36522F6-5A39-4FFB-5C28-60F4844495A8}"/>
              </a:ext>
            </a:extLst>
          </p:cNvPr>
          <p:cNvPicPr>
            <a:picLocks noChangeAspect="1"/>
          </p:cNvPicPr>
          <p:nvPr/>
        </p:nvPicPr>
        <p:blipFill>
          <a:blip r:embed="rId5"/>
          <a:stretch>
            <a:fillRect/>
          </a:stretch>
        </p:blipFill>
        <p:spPr>
          <a:xfrm>
            <a:off x="73552" y="3101353"/>
            <a:ext cx="3409274" cy="3687808"/>
          </a:xfrm>
          <a:prstGeom prst="rect">
            <a:avLst/>
          </a:prstGeom>
        </p:spPr>
      </p:pic>
      <p:pic>
        <p:nvPicPr>
          <p:cNvPr id="12" name="Obrázek 11">
            <a:extLst>
              <a:ext uri="{FF2B5EF4-FFF2-40B4-BE49-F238E27FC236}">
                <a16:creationId xmlns:a16="http://schemas.microsoft.com/office/drawing/2014/main" id="{3813EBB1-8077-9EDD-F1DA-319E837CF448}"/>
              </a:ext>
            </a:extLst>
          </p:cNvPr>
          <p:cNvPicPr>
            <a:picLocks noChangeAspect="1"/>
          </p:cNvPicPr>
          <p:nvPr/>
        </p:nvPicPr>
        <p:blipFill>
          <a:blip r:embed="rId6"/>
          <a:stretch>
            <a:fillRect/>
          </a:stretch>
        </p:blipFill>
        <p:spPr>
          <a:xfrm>
            <a:off x="5657789" y="181884"/>
            <a:ext cx="5723477" cy="4666624"/>
          </a:xfrm>
          <a:prstGeom prst="rect">
            <a:avLst/>
          </a:prstGeom>
        </p:spPr>
      </p:pic>
      <p:sp>
        <p:nvSpPr>
          <p:cNvPr id="16" name="TextovéPole 15">
            <a:extLst>
              <a:ext uri="{FF2B5EF4-FFF2-40B4-BE49-F238E27FC236}">
                <a16:creationId xmlns:a16="http://schemas.microsoft.com/office/drawing/2014/main" id="{19B8E002-5925-13EA-E15B-EBA5E5EBD19A}"/>
              </a:ext>
            </a:extLst>
          </p:cNvPr>
          <p:cNvSpPr txBox="1"/>
          <p:nvPr/>
        </p:nvSpPr>
        <p:spPr>
          <a:xfrm>
            <a:off x="3602318" y="5017431"/>
            <a:ext cx="5592803" cy="2000548"/>
          </a:xfrm>
          <a:prstGeom prst="rect">
            <a:avLst/>
          </a:prstGeom>
          <a:noFill/>
        </p:spPr>
        <p:txBody>
          <a:bodyPr wrap="square">
            <a:spAutoFit/>
          </a:bodyPr>
          <a:lstStyle/>
          <a:p>
            <a:pPr marL="342900" indent="-342900">
              <a:buFont typeface="Arial" panose="020B0604020202020204" pitchFamily="34" charset="0"/>
              <a:buChar char="•"/>
            </a:pPr>
            <a:r>
              <a:rPr lang="cs-CZ" sz="2400" b="1" dirty="0">
                <a:solidFill>
                  <a:srgbClr val="063A70"/>
                </a:solidFill>
                <a:latin typeface="Nimbus Sans"/>
              </a:rPr>
              <a:t>Hladina vody v nádrži postupně narůstá</a:t>
            </a:r>
          </a:p>
          <a:p>
            <a:pPr marL="342900" indent="-342900">
              <a:buFont typeface="Arial" panose="020B0604020202020204" pitchFamily="34" charset="0"/>
              <a:buChar char="•"/>
            </a:pPr>
            <a:r>
              <a:rPr lang="cs-CZ" sz="2400" dirty="0">
                <a:solidFill>
                  <a:srgbClr val="063A70"/>
                </a:solidFill>
                <a:latin typeface="Nimbus Sans"/>
              </a:rPr>
              <a:t>Povrch hráze upraven do původního stavu</a:t>
            </a:r>
          </a:p>
          <a:p>
            <a:pPr marL="342900" indent="-342900">
              <a:buFont typeface="Arial" panose="020B0604020202020204" pitchFamily="34" charset="0"/>
              <a:buChar char="•"/>
            </a:pPr>
            <a:endParaRPr lang="cs-CZ" sz="2400" dirty="0">
              <a:solidFill>
                <a:srgbClr val="063A70"/>
              </a:solidFill>
              <a:latin typeface="Nimbus Sans"/>
            </a:endParaRPr>
          </a:p>
          <a:p>
            <a:pPr marL="342900" indent="-342900">
              <a:buFont typeface="Arial" panose="020B0604020202020204" pitchFamily="34" charset="0"/>
              <a:buChar char="•"/>
            </a:pPr>
            <a:endParaRPr lang="cs-CZ" sz="2800" dirty="0">
              <a:solidFill>
                <a:srgbClr val="063A70"/>
              </a:solidFill>
              <a:latin typeface="Nimbus Sans"/>
            </a:endParaRPr>
          </a:p>
        </p:txBody>
      </p:sp>
      <p:pic>
        <p:nvPicPr>
          <p:cNvPr id="4" name="Obrázek 3">
            <a:extLst>
              <a:ext uri="{FF2B5EF4-FFF2-40B4-BE49-F238E27FC236}">
                <a16:creationId xmlns:a16="http://schemas.microsoft.com/office/drawing/2014/main" id="{F4EC7796-5287-6AFB-A91B-98A15C4D1111}"/>
              </a:ext>
            </a:extLst>
          </p:cNvPr>
          <p:cNvPicPr>
            <a:picLocks noChangeAspect="1"/>
          </p:cNvPicPr>
          <p:nvPr/>
        </p:nvPicPr>
        <p:blipFill>
          <a:blip r:embed="rId7"/>
          <a:stretch>
            <a:fillRect/>
          </a:stretch>
        </p:blipFill>
        <p:spPr>
          <a:xfrm>
            <a:off x="9277904" y="2223209"/>
            <a:ext cx="2428173" cy="4041132"/>
          </a:xfrm>
          <a:prstGeom prst="rect">
            <a:avLst/>
          </a:prstGeom>
        </p:spPr>
      </p:pic>
      <p:pic>
        <p:nvPicPr>
          <p:cNvPr id="17" name="Obrázek 16">
            <a:extLst>
              <a:ext uri="{FF2B5EF4-FFF2-40B4-BE49-F238E27FC236}">
                <a16:creationId xmlns:a16="http://schemas.microsoft.com/office/drawing/2014/main" id="{9D6D1555-005E-AB00-9859-46076B28832C}"/>
              </a:ext>
            </a:extLst>
          </p:cNvPr>
          <p:cNvPicPr>
            <a:picLocks noChangeAspect="1"/>
          </p:cNvPicPr>
          <p:nvPr/>
        </p:nvPicPr>
        <p:blipFill>
          <a:blip r:embed="rId8"/>
          <a:stretch>
            <a:fillRect/>
          </a:stretch>
        </p:blipFill>
        <p:spPr>
          <a:xfrm>
            <a:off x="3640445" y="2847960"/>
            <a:ext cx="1899480" cy="2000548"/>
          </a:xfrm>
          <a:prstGeom prst="rect">
            <a:avLst/>
          </a:prstGeom>
        </p:spPr>
      </p:pic>
      <p:sp>
        <p:nvSpPr>
          <p:cNvPr id="22" name="iss-photo-label-38">
            <a:extLst>
              <a:ext uri="{FF2B5EF4-FFF2-40B4-BE49-F238E27FC236}">
                <a16:creationId xmlns:a16="http://schemas.microsoft.com/office/drawing/2014/main" id="{66FFC510-AE71-09A2-5F55-C3AF66124178}"/>
              </a:ext>
            </a:extLst>
          </p:cNvPr>
          <p:cNvSpPr>
            <a:spLocks noGrp="1"/>
          </p:cNvSpPr>
          <p:nvPr/>
        </p:nvSpPr>
        <p:spPr>
          <a:xfrm>
            <a:off x="98289" y="6366258"/>
            <a:ext cx="2138015" cy="370464"/>
          </a:xfrm>
          <a:prstGeom prst="rect">
            <a:avLst/>
          </a:prstGeom>
          <a:solidFill>
            <a:schemeClr val="bg1"/>
          </a:solidFill>
          <a:ln w="0">
            <a:noFill/>
            <a:prstDash val="solid"/>
          </a:ln>
        </p:spPr>
        <p:txBody>
          <a:bodyPr wrap="square" lIns="0" tIns="0" rIns="0" bIns="0" anchor="t">
            <a:noAutofit/>
          </a:bodyPr>
          <a:lstStyle>
            <a:defPPr algn="l">
              <a:defRPr sz="1800" b="1">
                <a:solidFill>
                  <a:srgbClr val="063A70"/>
                </a:solidFill>
                <a:latin typeface="Nimbus Sans"/>
                <a:ea typeface="Nimbus Sans"/>
                <a:cs typeface="Nimbus Sans"/>
              </a:defRPr>
            </a:defPPr>
          </a:lstStyle>
          <a:p>
            <a:pPr algn="l">
              <a:defRPr sz="1800" b="1">
                <a:solidFill>
                  <a:srgbClr val="063A70"/>
                </a:solidFill>
                <a:latin typeface="Nimbus Sans"/>
                <a:ea typeface="Nimbus Sans"/>
                <a:cs typeface="Nimbus Sans"/>
              </a:defRPr>
            </a:pPr>
            <a:r>
              <a:rPr lang="cs-CZ" sz="2400" b="1" dirty="0">
                <a:solidFill>
                  <a:srgbClr val="EB1B1A"/>
                </a:solidFill>
                <a:latin typeface="Nimbus Sans"/>
                <a:ea typeface="Nimbus Sans"/>
                <a:cs typeface="Nimbus Sans"/>
              </a:rPr>
              <a:t>Hráz po úpravě</a:t>
            </a:r>
            <a:endParaRPr sz="2400" b="1" dirty="0">
              <a:solidFill>
                <a:srgbClr val="EB1B1A"/>
              </a:solidFill>
              <a:latin typeface="Nimbus Sans"/>
              <a:ea typeface="Nimbus Sans"/>
              <a:cs typeface="Nimbus Sans"/>
            </a:endParaRPr>
          </a:p>
        </p:txBody>
      </p:sp>
      <p:sp>
        <p:nvSpPr>
          <p:cNvPr id="24" name="iss-photo-label-38">
            <a:extLst>
              <a:ext uri="{FF2B5EF4-FFF2-40B4-BE49-F238E27FC236}">
                <a16:creationId xmlns:a16="http://schemas.microsoft.com/office/drawing/2014/main" id="{3D11BED6-DB75-F1F0-AEE1-813EC262339B}"/>
              </a:ext>
            </a:extLst>
          </p:cNvPr>
          <p:cNvSpPr>
            <a:spLocks noGrp="1"/>
          </p:cNvSpPr>
          <p:nvPr/>
        </p:nvSpPr>
        <p:spPr>
          <a:xfrm>
            <a:off x="5786784" y="320491"/>
            <a:ext cx="2138015" cy="370464"/>
          </a:xfrm>
          <a:prstGeom prst="rect">
            <a:avLst/>
          </a:prstGeom>
          <a:solidFill>
            <a:schemeClr val="bg1"/>
          </a:solidFill>
          <a:ln w="0">
            <a:noFill/>
            <a:prstDash val="solid"/>
          </a:ln>
        </p:spPr>
        <p:txBody>
          <a:bodyPr wrap="square" lIns="0" tIns="0" rIns="0" bIns="0" anchor="t">
            <a:noAutofit/>
          </a:bodyPr>
          <a:lstStyle>
            <a:defPPr algn="l">
              <a:defRPr sz="1800" b="1">
                <a:solidFill>
                  <a:srgbClr val="063A70"/>
                </a:solidFill>
                <a:latin typeface="Nimbus Sans"/>
                <a:ea typeface="Nimbus Sans"/>
                <a:cs typeface="Nimbus Sans"/>
              </a:defRPr>
            </a:defPPr>
          </a:lstStyle>
          <a:p>
            <a:pPr algn="l">
              <a:defRPr sz="1800" b="1">
                <a:solidFill>
                  <a:srgbClr val="063A70"/>
                </a:solidFill>
                <a:latin typeface="Nimbus Sans"/>
                <a:ea typeface="Nimbus Sans"/>
                <a:cs typeface="Nimbus Sans"/>
              </a:defRPr>
            </a:pPr>
            <a:r>
              <a:rPr lang="cs-CZ" sz="2400" b="1" dirty="0">
                <a:solidFill>
                  <a:srgbClr val="EB1B1A"/>
                </a:solidFill>
                <a:latin typeface="Nimbus Sans"/>
                <a:ea typeface="Nimbus Sans"/>
                <a:cs typeface="Nimbus Sans"/>
              </a:rPr>
              <a:t>Hráz po injektáži</a:t>
            </a:r>
            <a:endParaRPr sz="2400" b="1" dirty="0">
              <a:solidFill>
                <a:srgbClr val="EB1B1A"/>
              </a:solidFill>
              <a:latin typeface="Nimbus Sans"/>
              <a:ea typeface="Nimbus Sans"/>
              <a:cs typeface="Nimbus Sans"/>
            </a:endParaRPr>
          </a:p>
        </p:txBody>
      </p:sp>
      <p:sp>
        <p:nvSpPr>
          <p:cNvPr id="26" name="iss-photo-label-38">
            <a:extLst>
              <a:ext uri="{FF2B5EF4-FFF2-40B4-BE49-F238E27FC236}">
                <a16:creationId xmlns:a16="http://schemas.microsoft.com/office/drawing/2014/main" id="{413C22D1-C5DF-C66C-964C-5BCD61290576}"/>
              </a:ext>
            </a:extLst>
          </p:cNvPr>
          <p:cNvSpPr>
            <a:spLocks noGrp="1"/>
          </p:cNvSpPr>
          <p:nvPr/>
        </p:nvSpPr>
        <p:spPr>
          <a:xfrm>
            <a:off x="4755139" y="2916121"/>
            <a:ext cx="683122" cy="370464"/>
          </a:xfrm>
          <a:prstGeom prst="rect">
            <a:avLst/>
          </a:prstGeom>
          <a:solidFill>
            <a:schemeClr val="bg1"/>
          </a:solidFill>
          <a:ln w="0">
            <a:noFill/>
            <a:prstDash val="solid"/>
          </a:ln>
        </p:spPr>
        <p:txBody>
          <a:bodyPr wrap="square" lIns="0" tIns="0" rIns="0" bIns="0" anchor="t">
            <a:noAutofit/>
          </a:bodyPr>
          <a:lstStyle>
            <a:defPPr algn="l">
              <a:defRPr sz="1800" b="1">
                <a:solidFill>
                  <a:srgbClr val="063A70"/>
                </a:solidFill>
                <a:latin typeface="Nimbus Sans"/>
                <a:ea typeface="Nimbus Sans"/>
                <a:cs typeface="Nimbus Sans"/>
              </a:defRPr>
            </a:defPPr>
          </a:lstStyle>
          <a:p>
            <a:pPr algn="l">
              <a:defRPr sz="1800" b="1">
                <a:solidFill>
                  <a:srgbClr val="063A70"/>
                </a:solidFill>
                <a:latin typeface="Nimbus Sans"/>
                <a:ea typeface="Nimbus Sans"/>
                <a:cs typeface="Nimbus Sans"/>
              </a:defRPr>
            </a:pPr>
            <a:r>
              <a:rPr lang="cs-CZ" sz="2400" b="1" dirty="0">
                <a:solidFill>
                  <a:srgbClr val="EB1B1A"/>
                </a:solidFill>
                <a:latin typeface="Nimbus Sans"/>
                <a:ea typeface="Nimbus Sans"/>
                <a:cs typeface="Nimbus Sans"/>
              </a:rPr>
              <a:t>Drén</a:t>
            </a:r>
            <a:endParaRPr sz="2400" b="1" dirty="0">
              <a:solidFill>
                <a:srgbClr val="EB1B1A"/>
              </a:solidFill>
              <a:latin typeface="Nimbus Sans"/>
              <a:ea typeface="Nimbus Sans"/>
              <a:cs typeface="Nimbus Sans"/>
            </a:endParaRPr>
          </a:p>
        </p:txBody>
      </p:sp>
      <p:sp>
        <p:nvSpPr>
          <p:cNvPr id="28" name="iss-photo-label-38">
            <a:extLst>
              <a:ext uri="{FF2B5EF4-FFF2-40B4-BE49-F238E27FC236}">
                <a16:creationId xmlns:a16="http://schemas.microsoft.com/office/drawing/2014/main" id="{64CA1504-7617-9810-3C32-B19D92850D2D}"/>
              </a:ext>
            </a:extLst>
          </p:cNvPr>
          <p:cNvSpPr>
            <a:spLocks noGrp="1"/>
          </p:cNvSpPr>
          <p:nvPr/>
        </p:nvSpPr>
        <p:spPr>
          <a:xfrm>
            <a:off x="9422982" y="5688031"/>
            <a:ext cx="2046775" cy="370464"/>
          </a:xfrm>
          <a:prstGeom prst="rect">
            <a:avLst/>
          </a:prstGeom>
          <a:solidFill>
            <a:schemeClr val="bg1"/>
          </a:solidFill>
          <a:ln w="0">
            <a:noFill/>
            <a:prstDash val="solid"/>
          </a:ln>
        </p:spPr>
        <p:txBody>
          <a:bodyPr wrap="square" lIns="0" tIns="0" rIns="0" bIns="0" anchor="t">
            <a:noAutofit/>
          </a:bodyPr>
          <a:lstStyle>
            <a:defPPr algn="l">
              <a:defRPr sz="1800" b="1">
                <a:solidFill>
                  <a:srgbClr val="063A70"/>
                </a:solidFill>
                <a:latin typeface="Nimbus Sans"/>
                <a:ea typeface="Nimbus Sans"/>
                <a:cs typeface="Nimbus Sans"/>
              </a:defRPr>
            </a:defPPr>
          </a:lstStyle>
          <a:p>
            <a:pPr algn="l">
              <a:defRPr sz="1800" b="1">
                <a:solidFill>
                  <a:srgbClr val="063A70"/>
                </a:solidFill>
                <a:latin typeface="Nimbus Sans"/>
                <a:ea typeface="Nimbus Sans"/>
                <a:cs typeface="Nimbus Sans"/>
              </a:defRPr>
            </a:pPr>
            <a:r>
              <a:rPr lang="cs-CZ" sz="2400" b="1" dirty="0">
                <a:solidFill>
                  <a:srgbClr val="EB1B1A"/>
                </a:solidFill>
                <a:latin typeface="Nimbus Sans"/>
                <a:ea typeface="Nimbus Sans"/>
                <a:cs typeface="Nimbus Sans"/>
              </a:rPr>
              <a:t>Měření hladiny</a:t>
            </a:r>
            <a:endParaRPr sz="2400" b="1" dirty="0">
              <a:solidFill>
                <a:srgbClr val="EB1B1A"/>
              </a:solidFill>
              <a:latin typeface="Nimbus Sans"/>
              <a:ea typeface="Nimbus Sans"/>
              <a:cs typeface="Nimbus Sans"/>
            </a:endParaRPr>
          </a:p>
        </p:txBody>
      </p:sp>
    </p:spTree>
    <p:extLst>
      <p:ext uri="{BB962C8B-B14F-4D97-AF65-F5344CB8AC3E}">
        <p14:creationId xmlns:p14="http://schemas.microsoft.com/office/powerpoint/2010/main" val="8043237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0B2122-46DA-C332-D686-6DF4D58F7280}"/>
            </a:ext>
          </a:extLst>
        </p:cNvPr>
        <p:cNvGrpSpPr/>
        <p:nvPr/>
      </p:nvGrpSpPr>
      <p:grpSpPr>
        <a:xfrm>
          <a:off x="0" y="0"/>
          <a:ext cx="0" cy="0"/>
          <a:chOff x="0" y="0"/>
          <a:chExt cx="0" cy="0"/>
        </a:xfrm>
      </p:grpSpPr>
      <p:pic>
        <p:nvPicPr>
          <p:cNvPr id="13" name="Obrázek 12">
            <a:extLst>
              <a:ext uri="{FF2B5EF4-FFF2-40B4-BE49-F238E27FC236}">
                <a16:creationId xmlns:a16="http://schemas.microsoft.com/office/drawing/2014/main" id="{C914450C-1F39-6972-3BB9-8E7DAE30B282}"/>
              </a:ext>
            </a:extLst>
          </p:cNvPr>
          <p:cNvPicPr>
            <a:picLocks noChangeAspect="1"/>
          </p:cNvPicPr>
          <p:nvPr/>
        </p:nvPicPr>
        <p:blipFill>
          <a:blip r:embed="rId3"/>
          <a:stretch>
            <a:fillRect/>
          </a:stretch>
        </p:blipFill>
        <p:spPr>
          <a:xfrm rot="5400000">
            <a:off x="8535748" y="3189048"/>
            <a:ext cx="6858000" cy="479904"/>
          </a:xfrm>
          <a:prstGeom prst="rect">
            <a:avLst/>
          </a:prstGeom>
        </p:spPr>
      </p:pic>
      <p:sp>
        <p:nvSpPr>
          <p:cNvPr id="7" name="iss-text-167">
            <a:extLst>
              <a:ext uri="{FF2B5EF4-FFF2-40B4-BE49-F238E27FC236}">
                <a16:creationId xmlns:a16="http://schemas.microsoft.com/office/drawing/2014/main" id="{E9E4A040-6855-B6F1-7AA6-2EE52A2D95DB}"/>
              </a:ext>
            </a:extLst>
          </p:cNvPr>
          <p:cNvSpPr>
            <a:spLocks noGrp="1"/>
          </p:cNvSpPr>
          <p:nvPr/>
        </p:nvSpPr>
        <p:spPr>
          <a:xfrm>
            <a:off x="110990" y="1499855"/>
            <a:ext cx="11874182" cy="3834145"/>
          </a:xfrm>
          <a:prstGeom prst="rect">
            <a:avLst/>
          </a:prstGeom>
          <a:noFill/>
          <a:ln w="0">
            <a:noFill/>
            <a:prstDash val="solid"/>
          </a:ln>
        </p:spPr>
        <p:txBody>
          <a:bodyPr wrap="square" lIns="0" tIns="0" rIns="0" bIns="0" anchor="t">
            <a:noAutofit/>
          </a:bodyPr>
          <a:lstStyle>
            <a:defPPr algn="l">
              <a:defRPr sz="2250" b="1">
                <a:solidFill>
                  <a:srgbClr val="063A70"/>
                </a:solidFill>
                <a:latin typeface="Nimbus Sans"/>
                <a:ea typeface="Nimbus Sans"/>
                <a:cs typeface="Nimbus Sans"/>
              </a:defRPr>
            </a:defPPr>
          </a:lstStyle>
          <a:p>
            <a:pPr algn="l">
              <a:defRPr sz="2250" b="1">
                <a:solidFill>
                  <a:srgbClr val="063A70"/>
                </a:solidFill>
                <a:latin typeface="Nimbus Sans"/>
                <a:ea typeface="Nimbus Sans"/>
                <a:cs typeface="Nimbus Sans"/>
              </a:defRPr>
            </a:pPr>
            <a:endParaRPr lang="cs-CZ" sz="2250" b="1" dirty="0">
              <a:solidFill>
                <a:srgbClr val="063A70"/>
              </a:solidFill>
              <a:latin typeface="Nimbus Sans"/>
              <a:ea typeface="Nimbus Sans"/>
              <a:cs typeface="Nimbus Sans"/>
            </a:endParaRPr>
          </a:p>
          <a:p>
            <a:pPr algn="l">
              <a:defRPr sz="2250" b="1">
                <a:solidFill>
                  <a:srgbClr val="063A70"/>
                </a:solidFill>
                <a:latin typeface="Nimbus Sans"/>
                <a:ea typeface="Nimbus Sans"/>
                <a:cs typeface="Nimbus Sans"/>
              </a:defRPr>
            </a:pPr>
            <a:endParaRPr sz="2250" b="1" dirty="0">
              <a:solidFill>
                <a:srgbClr val="063A70"/>
              </a:solidFill>
              <a:latin typeface="Nimbus Sans"/>
              <a:ea typeface="Nimbus Sans"/>
              <a:cs typeface="Nimbus Sans"/>
            </a:endParaRPr>
          </a:p>
        </p:txBody>
      </p:sp>
      <p:sp>
        <p:nvSpPr>
          <p:cNvPr id="14" name="Obdélník 13">
            <a:extLst>
              <a:ext uri="{FF2B5EF4-FFF2-40B4-BE49-F238E27FC236}">
                <a16:creationId xmlns:a16="http://schemas.microsoft.com/office/drawing/2014/main" id="{06664659-4BC9-4F5B-3DA7-2E43A5909B13}"/>
              </a:ext>
            </a:extLst>
          </p:cNvPr>
          <p:cNvSpPr/>
          <p:nvPr/>
        </p:nvSpPr>
        <p:spPr>
          <a:xfrm>
            <a:off x="0" y="6328132"/>
            <a:ext cx="12192000" cy="529868"/>
          </a:xfrm>
          <a:prstGeom prst="rect">
            <a:avLst/>
          </a:prstGeom>
          <a:solidFill>
            <a:srgbClr val="0056B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cs-CZ" dirty="0"/>
          </a:p>
        </p:txBody>
      </p:sp>
      <p:pic>
        <p:nvPicPr>
          <p:cNvPr id="18" name="Obrázek 17">
            <a:extLst>
              <a:ext uri="{FF2B5EF4-FFF2-40B4-BE49-F238E27FC236}">
                <a16:creationId xmlns:a16="http://schemas.microsoft.com/office/drawing/2014/main" id="{378E0ABE-E802-33D3-B57C-14EFB8D65D20}"/>
              </a:ext>
            </a:extLst>
          </p:cNvPr>
          <p:cNvPicPr>
            <a:picLocks noChangeAspect="1"/>
          </p:cNvPicPr>
          <p:nvPr/>
        </p:nvPicPr>
        <p:blipFill>
          <a:blip r:embed="rId4"/>
          <a:stretch>
            <a:fillRect/>
          </a:stretch>
        </p:blipFill>
        <p:spPr>
          <a:xfrm>
            <a:off x="110989" y="6328132"/>
            <a:ext cx="1534226" cy="514960"/>
          </a:xfrm>
          <a:prstGeom prst="rect">
            <a:avLst/>
          </a:prstGeom>
        </p:spPr>
      </p:pic>
      <p:sp>
        <p:nvSpPr>
          <p:cNvPr id="6" name="TextovéPole 5">
            <a:extLst>
              <a:ext uri="{FF2B5EF4-FFF2-40B4-BE49-F238E27FC236}">
                <a16:creationId xmlns:a16="http://schemas.microsoft.com/office/drawing/2014/main" id="{1478E5C8-CAE9-C83A-EB75-70AB7F4A47E4}"/>
              </a:ext>
            </a:extLst>
          </p:cNvPr>
          <p:cNvSpPr txBox="1"/>
          <p:nvPr/>
        </p:nvSpPr>
        <p:spPr>
          <a:xfrm>
            <a:off x="258130" y="1848795"/>
            <a:ext cx="5239694" cy="2585323"/>
          </a:xfrm>
          <a:prstGeom prst="rect">
            <a:avLst/>
          </a:prstGeom>
          <a:noFill/>
        </p:spPr>
        <p:txBody>
          <a:bodyPr wrap="square">
            <a:spAutoFit/>
          </a:bodyPr>
          <a:lstStyle/>
          <a:p>
            <a:pPr marL="342900" indent="-342900">
              <a:buFont typeface="Arial" panose="020B0604020202020204" pitchFamily="34" charset="0"/>
              <a:buChar char="•"/>
            </a:pPr>
            <a:r>
              <a:rPr lang="cs-CZ" sz="2700" dirty="0">
                <a:solidFill>
                  <a:srgbClr val="063A70"/>
                </a:solidFill>
                <a:latin typeface="Nimbus Sans"/>
              </a:rPr>
              <a:t>Specializace na práce in </a:t>
            </a:r>
            <a:r>
              <a:rPr lang="cs-CZ" sz="2700" dirty="0" err="1">
                <a:solidFill>
                  <a:srgbClr val="063A70"/>
                </a:solidFill>
                <a:latin typeface="Nimbus Sans"/>
              </a:rPr>
              <a:t>situ</a:t>
            </a:r>
            <a:r>
              <a:rPr lang="cs-CZ" sz="2700" dirty="0">
                <a:solidFill>
                  <a:srgbClr val="063A70"/>
                </a:solidFill>
                <a:latin typeface="Nimbus Sans"/>
              </a:rPr>
              <a:t> s využitím direct </a:t>
            </a:r>
            <a:r>
              <a:rPr lang="cs-CZ" sz="2700" dirty="0" err="1">
                <a:solidFill>
                  <a:srgbClr val="063A70"/>
                </a:solidFill>
                <a:latin typeface="Nimbus Sans"/>
              </a:rPr>
              <a:t>push</a:t>
            </a:r>
            <a:r>
              <a:rPr lang="cs-CZ" sz="2700" dirty="0">
                <a:solidFill>
                  <a:srgbClr val="063A70"/>
                </a:solidFill>
                <a:latin typeface="Nimbus Sans"/>
              </a:rPr>
              <a:t> technologií</a:t>
            </a:r>
          </a:p>
          <a:p>
            <a:pPr marL="342900" indent="-342900">
              <a:buFont typeface="Arial" panose="020B0604020202020204" pitchFamily="34" charset="0"/>
              <a:buChar char="•"/>
            </a:pPr>
            <a:r>
              <a:rPr lang="cs-CZ" sz="2700" dirty="0">
                <a:solidFill>
                  <a:srgbClr val="063A70"/>
                </a:solidFill>
                <a:latin typeface="Nimbus Sans"/>
              </a:rPr>
              <a:t>Realizace průzkumných prací a injektáží sanačních činidel</a:t>
            </a:r>
          </a:p>
          <a:p>
            <a:pPr marL="342900" indent="-342900">
              <a:buFont typeface="Arial" panose="020B0604020202020204" pitchFamily="34" charset="0"/>
              <a:buChar char="•"/>
            </a:pPr>
            <a:r>
              <a:rPr lang="cs-CZ" sz="2700" dirty="0">
                <a:solidFill>
                  <a:srgbClr val="063A70"/>
                </a:solidFill>
                <a:latin typeface="Nimbus Sans"/>
              </a:rPr>
              <a:t>Vyhledání průsakových cest a cílené těsnění hrází</a:t>
            </a:r>
          </a:p>
        </p:txBody>
      </p:sp>
      <p:sp>
        <p:nvSpPr>
          <p:cNvPr id="4" name="process-node-1">
            <a:extLst>
              <a:ext uri="{FF2B5EF4-FFF2-40B4-BE49-F238E27FC236}">
                <a16:creationId xmlns:a16="http://schemas.microsoft.com/office/drawing/2014/main" id="{6E870082-407E-2E41-472A-90AF97E6ED6A}"/>
              </a:ext>
            </a:extLst>
          </p:cNvPr>
          <p:cNvSpPr>
            <a:spLocks noGrp="1"/>
          </p:cNvSpPr>
          <p:nvPr/>
        </p:nvSpPr>
        <p:spPr>
          <a:xfrm>
            <a:off x="180690" y="60150"/>
            <a:ext cx="756000" cy="756000"/>
          </a:xfrm>
          <a:prstGeom prst="ellipse">
            <a:avLst/>
          </a:prstGeom>
          <a:solidFill>
            <a:srgbClr val="01A7A3"/>
          </a:solidFill>
          <a:ln w="28575">
            <a:solidFill>
              <a:srgbClr val="F7F9FB"/>
            </a:solidFill>
            <a:prstDash val="solid"/>
          </a:ln>
        </p:spPr>
        <p:txBody>
          <a:bodyPr lIns="0" tIns="0" rIns="0" bIns="0" anchor="ctr">
            <a:noAutofit/>
          </a:bodyPr>
          <a:lstStyle/>
          <a:p>
            <a:pPr algn="ctr">
              <a:defRPr sz="1050" b="1">
                <a:solidFill>
                  <a:srgbClr val="FFFFFF"/>
                </a:solidFill>
                <a:latin typeface="Nimbus Sans"/>
                <a:ea typeface="Nimbus Sans"/>
                <a:cs typeface="Nimbus Sans"/>
              </a:defRPr>
            </a:pPr>
            <a:r>
              <a:rPr lang="cs-CZ" sz="4000" b="1" dirty="0">
                <a:solidFill>
                  <a:srgbClr val="FFFFFF"/>
                </a:solidFill>
                <a:latin typeface="Nimbus Sans"/>
                <a:ea typeface="Nimbus Sans"/>
                <a:cs typeface="Nimbus Sans"/>
              </a:rPr>
              <a:t>21</a:t>
            </a:r>
            <a:endParaRPr sz="4000" b="1" dirty="0">
              <a:solidFill>
                <a:srgbClr val="FFFFFF"/>
              </a:solidFill>
              <a:latin typeface="Nimbus Sans"/>
              <a:ea typeface="Nimbus Sans"/>
              <a:cs typeface="Nimbus Sans"/>
            </a:endParaRPr>
          </a:p>
        </p:txBody>
      </p:sp>
      <p:pic>
        <p:nvPicPr>
          <p:cNvPr id="8" name="Obrázek 7">
            <a:extLst>
              <a:ext uri="{FF2B5EF4-FFF2-40B4-BE49-F238E27FC236}">
                <a16:creationId xmlns:a16="http://schemas.microsoft.com/office/drawing/2014/main" id="{A3BB12B7-D684-8F84-E3A6-176B2CAB9420}"/>
              </a:ext>
            </a:extLst>
          </p:cNvPr>
          <p:cNvPicPr>
            <a:picLocks noChangeAspect="1"/>
          </p:cNvPicPr>
          <p:nvPr/>
        </p:nvPicPr>
        <p:blipFill>
          <a:blip r:embed="rId5"/>
          <a:stretch>
            <a:fillRect/>
          </a:stretch>
        </p:blipFill>
        <p:spPr>
          <a:xfrm>
            <a:off x="1288755" y="65690"/>
            <a:ext cx="5330222" cy="1510230"/>
          </a:xfrm>
          <a:prstGeom prst="rect">
            <a:avLst/>
          </a:prstGeom>
        </p:spPr>
      </p:pic>
      <p:pic>
        <p:nvPicPr>
          <p:cNvPr id="10" name="Obrázek 9">
            <a:extLst>
              <a:ext uri="{FF2B5EF4-FFF2-40B4-BE49-F238E27FC236}">
                <a16:creationId xmlns:a16="http://schemas.microsoft.com/office/drawing/2014/main" id="{27A79EBA-6C17-C465-FDF0-52EDCE37E49F}"/>
              </a:ext>
            </a:extLst>
          </p:cNvPr>
          <p:cNvPicPr>
            <a:picLocks noChangeAspect="1"/>
          </p:cNvPicPr>
          <p:nvPr/>
        </p:nvPicPr>
        <p:blipFill>
          <a:blip r:embed="rId6"/>
          <a:stretch>
            <a:fillRect/>
          </a:stretch>
        </p:blipFill>
        <p:spPr>
          <a:xfrm>
            <a:off x="5553899" y="1666524"/>
            <a:ext cx="6058746" cy="4305901"/>
          </a:xfrm>
          <a:prstGeom prst="rect">
            <a:avLst/>
          </a:prstGeom>
        </p:spPr>
      </p:pic>
      <p:sp>
        <p:nvSpPr>
          <p:cNvPr id="15" name="iss-text-128">
            <a:extLst>
              <a:ext uri="{FF2B5EF4-FFF2-40B4-BE49-F238E27FC236}">
                <a16:creationId xmlns:a16="http://schemas.microsoft.com/office/drawing/2014/main" id="{8BD21227-7841-5D1C-4438-3D9518072153}"/>
              </a:ext>
            </a:extLst>
          </p:cNvPr>
          <p:cNvSpPr>
            <a:spLocks noGrp="1"/>
          </p:cNvSpPr>
          <p:nvPr/>
        </p:nvSpPr>
        <p:spPr>
          <a:xfrm>
            <a:off x="861773" y="4350631"/>
            <a:ext cx="10001250" cy="628650"/>
          </a:xfrm>
          <a:prstGeom prst="rect">
            <a:avLst/>
          </a:prstGeom>
          <a:noFill/>
          <a:ln w="0">
            <a:noFill/>
            <a:prstDash val="solid"/>
          </a:ln>
        </p:spPr>
        <p:txBody>
          <a:bodyPr wrap="square" lIns="0" tIns="0" rIns="0" bIns="0" anchor="ctr">
            <a:noAutofit/>
          </a:bodyPr>
          <a:lstStyle>
            <a:defPPr algn="l">
              <a:defRPr sz="3225" b="1">
                <a:solidFill>
                  <a:srgbClr val="063A70"/>
                </a:solidFill>
                <a:latin typeface="Nimbus Sans"/>
                <a:ea typeface="Nimbus Sans"/>
                <a:cs typeface="Nimbus Sans"/>
              </a:defRPr>
            </a:defPPr>
          </a:lstStyle>
          <a:p>
            <a:pPr algn="l">
              <a:defRPr sz="3225" b="1">
                <a:solidFill>
                  <a:srgbClr val="063A70"/>
                </a:solidFill>
                <a:latin typeface="Nimbus Sans"/>
                <a:ea typeface="Nimbus Sans"/>
                <a:cs typeface="Nimbus Sans"/>
              </a:defRPr>
            </a:pPr>
            <a:r>
              <a:rPr lang="cs-CZ" sz="3225" b="1" dirty="0">
                <a:solidFill>
                  <a:srgbClr val="063A70"/>
                </a:solidFill>
                <a:latin typeface="Nimbus Sans"/>
                <a:ea typeface="Nimbus Sans"/>
                <a:cs typeface="Nimbus Sans"/>
              </a:rPr>
              <a:t>Děkuji za pozornost</a:t>
            </a:r>
          </a:p>
        </p:txBody>
      </p:sp>
      <p:sp>
        <p:nvSpPr>
          <p:cNvPr id="3" name="TextovéPole 2">
            <a:extLst>
              <a:ext uri="{FF2B5EF4-FFF2-40B4-BE49-F238E27FC236}">
                <a16:creationId xmlns:a16="http://schemas.microsoft.com/office/drawing/2014/main" id="{FD841885-8DCA-562F-AAFE-4298E6AF74EC}"/>
              </a:ext>
            </a:extLst>
          </p:cNvPr>
          <p:cNvSpPr txBox="1"/>
          <p:nvPr/>
        </p:nvSpPr>
        <p:spPr>
          <a:xfrm>
            <a:off x="769655" y="5089542"/>
            <a:ext cx="4462670" cy="1200329"/>
          </a:xfrm>
          <a:prstGeom prst="rect">
            <a:avLst/>
          </a:prstGeom>
          <a:noFill/>
        </p:spPr>
        <p:txBody>
          <a:bodyPr wrap="square" rtlCol="0">
            <a:spAutoFit/>
          </a:bodyPr>
          <a:lstStyle/>
          <a:p>
            <a:r>
              <a:rPr lang="cs-CZ" sz="2400" b="1" dirty="0">
                <a:solidFill>
                  <a:srgbClr val="063A70"/>
                </a:solidFill>
                <a:latin typeface="Nimbus Sans"/>
              </a:rPr>
              <a:t>Ing. Ondřej Lhotský, Ph.D.</a:t>
            </a:r>
          </a:p>
          <a:p>
            <a:r>
              <a:rPr lang="cs-CZ" sz="2400" dirty="0">
                <a:solidFill>
                  <a:srgbClr val="063A70"/>
                </a:solidFill>
                <a:latin typeface="Nimbus Sans"/>
              </a:rPr>
              <a:t>ondrej.lhotsky@dekonta.cz</a:t>
            </a:r>
          </a:p>
          <a:p>
            <a:r>
              <a:rPr lang="cs-CZ" sz="2400" dirty="0">
                <a:solidFill>
                  <a:srgbClr val="063A70"/>
                </a:solidFill>
                <a:latin typeface="Nimbus Sans"/>
              </a:rPr>
              <a:t>+420 721 587 218</a:t>
            </a:r>
          </a:p>
        </p:txBody>
      </p:sp>
    </p:spTree>
    <p:extLst>
      <p:ext uri="{BB962C8B-B14F-4D97-AF65-F5344CB8AC3E}">
        <p14:creationId xmlns:p14="http://schemas.microsoft.com/office/powerpoint/2010/main" val="3587057631"/>
      </p:ext>
    </p:extLst>
  </p:cSld>
  <p:clrMapOvr>
    <a:masterClrMapping/>
  </p:clrMapOvr>
</p:sld>
</file>

<file path=ppt/theme/theme1.xml><?xml version="1.0" encoding="utf-8"?>
<a:theme xmlns:a="http://schemas.openxmlformats.org/drawingml/2006/main" name="Motiv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1A0A23CE4F9D4249A0A7A3D171A7C72D" ma:contentTypeVersion="14" ma:contentTypeDescription="Vytvoří nový dokument" ma:contentTypeScope="" ma:versionID="ebad248751677d2dfdcdddf7abaa2bb5">
  <xsd:schema xmlns:xsd="http://www.w3.org/2001/XMLSchema" xmlns:xs="http://www.w3.org/2001/XMLSchema" xmlns:p="http://schemas.microsoft.com/office/2006/metadata/properties" xmlns:ns2="fae773a1-bddf-4a45-869b-d388f1a8a8eb" xmlns:ns3="97627d91-4428-4569-89cc-e2d3c21358f9" targetNamespace="http://schemas.microsoft.com/office/2006/metadata/properties" ma:root="true" ma:fieldsID="31a7e9e1848902bf2fec4882d3f77ef7" ns2:_="" ns3:_="">
    <xsd:import namespace="fae773a1-bddf-4a45-869b-d388f1a8a8eb"/>
    <xsd:import namespace="97627d91-4428-4569-89cc-e2d3c21358f9"/>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ObjectDetectorVersion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ae773a1-bddf-4a45-869b-d388f1a8a8eb"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Značky obrázků" ma:readOnly="false" ma:fieldId="{5cf76f15-5ced-4ddc-b409-7134ff3c332f}" ma:taxonomyMulti="true" ma:sspId="7c48149d-614e-49c3-aec4-e7f1f17a3320"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7627d91-4428-4569-89cc-e2d3c21358f9"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236b36fa-20cb-4bf9-bc7e-c3268a2fd480}" ma:internalName="TaxCatchAll" ma:showField="CatchAllData" ma:web="97627d91-4428-4569-89cc-e2d3c21358f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fae773a1-bddf-4a45-869b-d388f1a8a8eb">
      <Terms xmlns="http://schemas.microsoft.com/office/infopath/2007/PartnerControls"/>
    </lcf76f155ced4ddcb4097134ff3c332f>
    <TaxCatchAll xmlns="97627d91-4428-4569-89cc-e2d3c21358f9" xsi:nil="true"/>
  </documentManagement>
</p:properties>
</file>

<file path=customXml/itemProps1.xml><?xml version="1.0" encoding="utf-8"?>
<ds:datastoreItem xmlns:ds="http://schemas.openxmlformats.org/officeDocument/2006/customXml" ds:itemID="{4CFC73EC-E0BD-40D5-9822-51F4DBEDAA4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ae773a1-bddf-4a45-869b-d388f1a8a8eb"/>
    <ds:schemaRef ds:uri="97627d91-4428-4569-89cc-e2d3c21358f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526587B-E5D0-4977-8122-808238AFA6E5}">
  <ds:schemaRefs>
    <ds:schemaRef ds:uri="http://schemas.microsoft.com/sharepoint/v3/contenttype/forms"/>
  </ds:schemaRefs>
</ds:datastoreItem>
</file>

<file path=customXml/itemProps3.xml><?xml version="1.0" encoding="utf-8"?>
<ds:datastoreItem xmlns:ds="http://schemas.openxmlformats.org/officeDocument/2006/customXml" ds:itemID="{C6318978-E3EB-49D2-8F74-374C5F3DAFDE}">
  <ds:schemaRefs>
    <ds:schemaRef ds:uri="http://schemas.microsoft.com/office/2006/metadata/properties"/>
    <ds:schemaRef ds:uri="http://schemas.microsoft.com/office/infopath/2007/PartnerControls"/>
    <ds:schemaRef ds:uri="fae773a1-bddf-4a45-869b-d388f1a8a8eb"/>
    <ds:schemaRef ds:uri="97627d91-4428-4569-89cc-e2d3c21358f9"/>
  </ds:schemaRefs>
</ds:datastoreItem>
</file>

<file path=docProps/app.xml><?xml version="1.0" encoding="utf-8"?>
<Properties xmlns="http://schemas.openxmlformats.org/officeDocument/2006/extended-properties" xmlns:vt="http://schemas.openxmlformats.org/officeDocument/2006/docPropsVTypes">
  <TotalTime>920</TotalTime>
  <Words>7547</Words>
  <Application>Microsoft Office PowerPoint</Application>
  <PresentationFormat>Širokoúhlá obrazovka</PresentationFormat>
  <Paragraphs>447</Paragraphs>
  <Slides>22</Slides>
  <Notes>22</Notes>
  <HiddenSlides>0</HiddenSlides>
  <MMClips>0</MMClips>
  <ScaleCrop>false</ScaleCrop>
  <HeadingPairs>
    <vt:vector size="6" baseType="variant">
      <vt:variant>
        <vt:lpstr>Použitá písma</vt:lpstr>
      </vt:variant>
      <vt:variant>
        <vt:i4>4</vt:i4>
      </vt:variant>
      <vt:variant>
        <vt:lpstr>Motiv</vt:lpstr>
      </vt:variant>
      <vt:variant>
        <vt:i4>1</vt:i4>
      </vt:variant>
      <vt:variant>
        <vt:lpstr>Nadpisy snímků</vt:lpstr>
      </vt:variant>
      <vt:variant>
        <vt:i4>22</vt:i4>
      </vt:variant>
    </vt:vector>
  </HeadingPairs>
  <TitlesOfParts>
    <vt:vector size="27" baseType="lpstr">
      <vt:lpstr>Aptos</vt:lpstr>
      <vt:lpstr>Aptos Display</vt:lpstr>
      <vt:lpstr>Arial</vt:lpstr>
      <vt:lpstr>Nimbus Sans</vt:lpstr>
      <vt:lpstr>Motiv Office</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Ondřej Lhotský</dc:creator>
  <cp:lastModifiedBy>Ondřej Lhotský</cp:lastModifiedBy>
  <cp:revision>8</cp:revision>
  <dcterms:created xsi:type="dcterms:W3CDTF">2026-10-14T09:47:39Z</dcterms:created>
  <dcterms:modified xsi:type="dcterms:W3CDTF">2026-10-23T09:07:50Z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0x0101001A0A23CE4F9D4249A0A7A3D171A7C72D</vt:lpwstr>
  </property>
  <property fmtid="{D5CDD505-2E9C-101B-9397-08002B2CF9AE}" pid="3" name="MediaServiceImageTags">
    <vt:lpwstr/>
  </property>
</Properties>
</file>