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76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260" r:id="rId23"/>
    <p:sldId id="310" r:id="rId24"/>
    <p:sldId id="275" r:id="rId25"/>
  </p:sldIdLst>
  <p:sldSz cx="12192000" cy="6858000"/>
  <p:notesSz cx="6858000" cy="12192000"/>
  <p:embeddedFontLs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51"/>
    <p:restoredTop sz="94565"/>
  </p:normalViewPr>
  <p:slideViewPr>
    <p:cSldViewPr snapToGrid="0" snapToObjects="1">
      <p:cViewPr varScale="1">
        <p:scale>
          <a:sx n="90" d="100"/>
          <a:sy n="90" d="100"/>
        </p:scale>
        <p:origin x="43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tábová Agáta" userId="c34ae3da-7eaf-429e-be41-42d395261b98" providerId="ADAL" clId="{EAE74B64-C724-4C36-9916-9BC0959C2C8F}"/>
    <pc:docChg chg="undo custSel modSld">
      <pc:chgData name="Kotábová Agáta" userId="c34ae3da-7eaf-429e-be41-42d395261b98" providerId="ADAL" clId="{EAE74B64-C724-4C36-9916-9BC0959C2C8F}" dt="2026-10-26T12:06:33.462" v="42" actId="22"/>
      <pc:docMkLst>
        <pc:docMk/>
      </pc:docMkLst>
      <pc:sldChg chg="addSp delSp modSp mod">
        <pc:chgData name="Kotábová Agáta" userId="c34ae3da-7eaf-429e-be41-42d395261b98" providerId="ADAL" clId="{EAE74B64-C724-4C36-9916-9BC0959C2C8F}" dt="2026-10-26T12:05:06.423" v="31" actId="1076"/>
        <pc:sldMkLst>
          <pc:docMk/>
          <pc:sldMk cId="0" sldId="256"/>
        </pc:sldMkLst>
        <pc:picChg chg="add mod">
          <ac:chgData name="Kotábová Agáta" userId="c34ae3da-7eaf-429e-be41-42d395261b98" providerId="ADAL" clId="{EAE74B64-C724-4C36-9916-9BC0959C2C8F}" dt="2026-10-26T12:05:06.423" v="31" actId="1076"/>
          <ac:picMkLst>
            <pc:docMk/>
            <pc:sldMk cId="0" sldId="256"/>
            <ac:picMk id="6" creationId="{D5B0C76C-0EA3-93AF-DFF5-FCA5EA5E3BE8}"/>
          </ac:picMkLst>
        </pc:picChg>
        <pc:picChg chg="del">
          <ac:chgData name="Kotábová Agáta" userId="c34ae3da-7eaf-429e-be41-42d395261b98" providerId="ADAL" clId="{EAE74B64-C724-4C36-9916-9BC0959C2C8F}" dt="2026-10-26T12:04:14.602" v="24" actId="478"/>
          <ac:picMkLst>
            <pc:docMk/>
            <pc:sldMk cId="0" sldId="256"/>
            <ac:picMk id="7" creationId="{B8725A88-D785-DA37-BCC8-EDABD1C5787C}"/>
          </ac:picMkLst>
        </pc:picChg>
      </pc:sldChg>
      <pc:sldChg chg="addSp mod">
        <pc:chgData name="Kotábová Agáta" userId="c34ae3da-7eaf-429e-be41-42d395261b98" providerId="ADAL" clId="{EAE74B64-C724-4C36-9916-9BC0959C2C8F}" dt="2026-10-26T12:03:57.839" v="21" actId="22"/>
        <pc:sldMkLst>
          <pc:docMk/>
          <pc:sldMk cId="0" sldId="260"/>
        </pc:sldMkLst>
        <pc:picChg chg="add">
          <ac:chgData name="Kotábová Agáta" userId="c34ae3da-7eaf-429e-be41-42d395261b98" providerId="ADAL" clId="{EAE74B64-C724-4C36-9916-9BC0959C2C8F}" dt="2026-10-26T12:03:57.839" v="21" actId="22"/>
          <ac:picMkLst>
            <pc:docMk/>
            <pc:sldMk cId="0" sldId="260"/>
            <ac:picMk id="5" creationId="{6398824F-3D61-EFA9-8FD2-E76793AD1B7B}"/>
          </ac:picMkLst>
        </pc:picChg>
      </pc:sldChg>
      <pc:sldChg chg="addSp mod">
        <pc:chgData name="Kotábová Agáta" userId="c34ae3da-7eaf-429e-be41-42d395261b98" providerId="ADAL" clId="{EAE74B64-C724-4C36-9916-9BC0959C2C8F}" dt="2026-10-26T12:04:07.249" v="23" actId="22"/>
        <pc:sldMkLst>
          <pc:docMk/>
          <pc:sldMk cId="0" sldId="275"/>
        </pc:sldMkLst>
        <pc:picChg chg="add">
          <ac:chgData name="Kotábová Agáta" userId="c34ae3da-7eaf-429e-be41-42d395261b98" providerId="ADAL" clId="{EAE74B64-C724-4C36-9916-9BC0959C2C8F}" dt="2026-10-26T12:04:07.249" v="23" actId="22"/>
          <ac:picMkLst>
            <pc:docMk/>
            <pc:sldMk cId="0" sldId="275"/>
            <ac:picMk id="6" creationId="{13227B64-3509-2FD3-9E48-619C24B77CF2}"/>
          </ac:picMkLst>
        </pc:picChg>
      </pc:sldChg>
      <pc:sldChg chg="addSp modSp mod">
        <pc:chgData name="Kotábová Agáta" userId="c34ae3da-7eaf-429e-be41-42d395261b98" providerId="ADAL" clId="{EAE74B64-C724-4C36-9916-9BC0959C2C8F}" dt="2026-10-26T12:05:53.066" v="35" actId="1076"/>
        <pc:sldMkLst>
          <pc:docMk/>
          <pc:sldMk cId="0" sldId="276"/>
        </pc:sldMkLst>
        <pc:picChg chg="add">
          <ac:chgData name="Kotábová Agáta" userId="c34ae3da-7eaf-429e-be41-42d395261b98" providerId="ADAL" clId="{EAE74B64-C724-4C36-9916-9BC0959C2C8F}" dt="2026-10-26T12:02:13.207" v="0" actId="22"/>
          <ac:picMkLst>
            <pc:docMk/>
            <pc:sldMk cId="0" sldId="276"/>
            <ac:picMk id="6" creationId="{A5DEFB18-A4D9-BB32-5420-8746DE651C47}"/>
          </ac:picMkLst>
        </pc:picChg>
        <pc:picChg chg="add mod">
          <ac:chgData name="Kotábová Agáta" userId="c34ae3da-7eaf-429e-be41-42d395261b98" providerId="ADAL" clId="{EAE74B64-C724-4C36-9916-9BC0959C2C8F}" dt="2026-10-26T12:05:53.066" v="35" actId="1076"/>
          <ac:picMkLst>
            <pc:docMk/>
            <pc:sldMk cId="0" sldId="276"/>
            <ac:picMk id="8" creationId="{689A33A0-3D93-DB64-81C1-91386F6EE74C}"/>
          </ac:picMkLst>
        </pc:picChg>
      </pc:sldChg>
      <pc:sldChg chg="addSp modSp mod">
        <pc:chgData name="Kotábová Agáta" userId="c34ae3da-7eaf-429e-be41-42d395261b98" providerId="ADAL" clId="{EAE74B64-C724-4C36-9916-9BC0959C2C8F}" dt="2026-10-26T12:02:18.090" v="2" actId="14100"/>
        <pc:sldMkLst>
          <pc:docMk/>
          <pc:sldMk cId="2400776214" sldId="291"/>
        </pc:sldMkLst>
        <pc:picChg chg="add mod">
          <ac:chgData name="Kotábová Agáta" userId="c34ae3da-7eaf-429e-be41-42d395261b98" providerId="ADAL" clId="{EAE74B64-C724-4C36-9916-9BC0959C2C8F}" dt="2026-10-26T12:02:18.090" v="2" actId="14100"/>
          <ac:picMkLst>
            <pc:docMk/>
            <pc:sldMk cId="2400776214" sldId="291"/>
            <ac:picMk id="4" creationId="{4C3F96A0-5865-470B-8014-4809A7C4E592}"/>
          </ac:picMkLst>
        </pc:picChg>
      </pc:sldChg>
      <pc:sldChg chg="addSp delSp modSp mod">
        <pc:chgData name="Kotábová Agáta" userId="c34ae3da-7eaf-429e-be41-42d395261b98" providerId="ADAL" clId="{EAE74B64-C724-4C36-9916-9BC0959C2C8F}" dt="2026-10-26T12:06:22.067" v="40" actId="22"/>
        <pc:sldMkLst>
          <pc:docMk/>
          <pc:sldMk cId="2548766405" sldId="292"/>
        </pc:sldMkLst>
        <pc:picChg chg="add">
          <ac:chgData name="Kotábová Agáta" userId="c34ae3da-7eaf-429e-be41-42d395261b98" providerId="ADAL" clId="{EAE74B64-C724-4C36-9916-9BC0959C2C8F}" dt="2026-10-26T12:02:23.615" v="3" actId="22"/>
          <ac:picMkLst>
            <pc:docMk/>
            <pc:sldMk cId="2548766405" sldId="292"/>
            <ac:picMk id="6" creationId="{5CA0272E-B6F9-9FB2-2364-86693F332D4D}"/>
          </ac:picMkLst>
        </pc:picChg>
        <pc:picChg chg="add del mod">
          <ac:chgData name="Kotábová Agáta" userId="c34ae3da-7eaf-429e-be41-42d395261b98" providerId="ADAL" clId="{EAE74B64-C724-4C36-9916-9BC0959C2C8F}" dt="2026-10-26T12:06:21.447" v="39" actId="478"/>
          <ac:picMkLst>
            <pc:docMk/>
            <pc:sldMk cId="2548766405" sldId="292"/>
            <ac:picMk id="8" creationId="{AC3963FA-29CC-BA97-6A2B-AD428163F583}"/>
          </ac:picMkLst>
        </pc:picChg>
        <pc:picChg chg="add">
          <ac:chgData name="Kotábová Agáta" userId="c34ae3da-7eaf-429e-be41-42d395261b98" providerId="ADAL" clId="{EAE74B64-C724-4C36-9916-9BC0959C2C8F}" dt="2026-10-26T12:06:22.067" v="40" actId="22"/>
          <ac:picMkLst>
            <pc:docMk/>
            <pc:sldMk cId="2548766405" sldId="292"/>
            <ac:picMk id="10" creationId="{78919E71-D2A8-88E0-8B88-CC0A2EE350BA}"/>
          </ac:picMkLst>
        </pc:picChg>
      </pc:sldChg>
      <pc:sldChg chg="addSp mod">
        <pc:chgData name="Kotábová Agáta" userId="c34ae3da-7eaf-429e-be41-42d395261b98" providerId="ADAL" clId="{EAE74B64-C724-4C36-9916-9BC0959C2C8F}" dt="2026-10-26T12:06:25.831" v="41" actId="22"/>
        <pc:sldMkLst>
          <pc:docMk/>
          <pc:sldMk cId="2006437531" sldId="293"/>
        </pc:sldMkLst>
        <pc:picChg chg="add">
          <ac:chgData name="Kotábová Agáta" userId="c34ae3da-7eaf-429e-be41-42d395261b98" providerId="ADAL" clId="{EAE74B64-C724-4C36-9916-9BC0959C2C8F}" dt="2026-10-26T12:02:25.840" v="4" actId="22"/>
          <ac:picMkLst>
            <pc:docMk/>
            <pc:sldMk cId="2006437531" sldId="293"/>
            <ac:picMk id="6" creationId="{B13FA830-8DC4-6209-40CC-C0EF018EC802}"/>
          </ac:picMkLst>
        </pc:picChg>
        <pc:picChg chg="add">
          <ac:chgData name="Kotábová Agáta" userId="c34ae3da-7eaf-429e-be41-42d395261b98" providerId="ADAL" clId="{EAE74B64-C724-4C36-9916-9BC0959C2C8F}" dt="2026-10-26T12:06:25.831" v="41" actId="22"/>
          <ac:picMkLst>
            <pc:docMk/>
            <pc:sldMk cId="2006437531" sldId="293"/>
            <ac:picMk id="8" creationId="{0DCEEF31-F970-6B25-CBE5-B57373CC2113}"/>
          </ac:picMkLst>
        </pc:picChg>
      </pc:sldChg>
      <pc:sldChg chg="addSp mod">
        <pc:chgData name="Kotábová Agáta" userId="c34ae3da-7eaf-429e-be41-42d395261b98" providerId="ADAL" clId="{EAE74B64-C724-4C36-9916-9BC0959C2C8F}" dt="2026-10-26T12:02:28.030" v="5" actId="22"/>
        <pc:sldMkLst>
          <pc:docMk/>
          <pc:sldMk cId="4223445053" sldId="294"/>
        </pc:sldMkLst>
        <pc:picChg chg="add">
          <ac:chgData name="Kotábová Agáta" userId="c34ae3da-7eaf-429e-be41-42d395261b98" providerId="ADAL" clId="{EAE74B64-C724-4C36-9916-9BC0959C2C8F}" dt="2026-10-26T12:02:28.030" v="5" actId="22"/>
          <ac:picMkLst>
            <pc:docMk/>
            <pc:sldMk cId="4223445053" sldId="294"/>
            <ac:picMk id="6" creationId="{D755C5F0-B24D-697F-5835-DCCB93013C56}"/>
          </ac:picMkLst>
        </pc:picChg>
      </pc:sldChg>
      <pc:sldChg chg="addSp mod">
        <pc:chgData name="Kotábová Agáta" userId="c34ae3da-7eaf-429e-be41-42d395261b98" providerId="ADAL" clId="{EAE74B64-C724-4C36-9916-9BC0959C2C8F}" dt="2026-10-26T12:06:33.462" v="42" actId="22"/>
        <pc:sldMkLst>
          <pc:docMk/>
          <pc:sldMk cId="1734704003" sldId="296"/>
        </pc:sldMkLst>
        <pc:picChg chg="add">
          <ac:chgData name="Kotábová Agáta" userId="c34ae3da-7eaf-429e-be41-42d395261b98" providerId="ADAL" clId="{EAE74B64-C724-4C36-9916-9BC0959C2C8F}" dt="2026-10-26T12:02:37.009" v="6" actId="22"/>
          <ac:picMkLst>
            <pc:docMk/>
            <pc:sldMk cId="1734704003" sldId="296"/>
            <ac:picMk id="4" creationId="{CFA65600-C1D8-09B5-2A1E-8C6C88705830}"/>
          </ac:picMkLst>
        </pc:picChg>
        <pc:picChg chg="add">
          <ac:chgData name="Kotábová Agáta" userId="c34ae3da-7eaf-429e-be41-42d395261b98" providerId="ADAL" clId="{EAE74B64-C724-4C36-9916-9BC0959C2C8F}" dt="2026-10-26T12:06:33.462" v="42" actId="22"/>
          <ac:picMkLst>
            <pc:docMk/>
            <pc:sldMk cId="1734704003" sldId="296"/>
            <ac:picMk id="6" creationId="{D7586D08-93B2-1146-C070-A81FC876BA94}"/>
          </ac:picMkLst>
        </pc:picChg>
      </pc:sldChg>
      <pc:sldChg chg="addSp mod">
        <pc:chgData name="Kotábová Agáta" userId="c34ae3da-7eaf-429e-be41-42d395261b98" providerId="ADAL" clId="{EAE74B64-C724-4C36-9916-9BC0959C2C8F}" dt="2026-10-26T12:02:44.247" v="7" actId="22"/>
        <pc:sldMkLst>
          <pc:docMk/>
          <pc:sldMk cId="1927898710" sldId="301"/>
        </pc:sldMkLst>
        <pc:picChg chg="add">
          <ac:chgData name="Kotábová Agáta" userId="c34ae3da-7eaf-429e-be41-42d395261b98" providerId="ADAL" clId="{EAE74B64-C724-4C36-9916-9BC0959C2C8F}" dt="2026-10-26T12:02:44.247" v="7" actId="22"/>
          <ac:picMkLst>
            <pc:docMk/>
            <pc:sldMk cId="1927898710" sldId="301"/>
            <ac:picMk id="6" creationId="{D26E66DE-3DAB-3924-9BFC-1D33BD1E055A}"/>
          </ac:picMkLst>
        </pc:picChg>
      </pc:sldChg>
      <pc:sldChg chg="addSp mod">
        <pc:chgData name="Kotábová Agáta" userId="c34ae3da-7eaf-429e-be41-42d395261b98" providerId="ADAL" clId="{EAE74B64-C724-4C36-9916-9BC0959C2C8F}" dt="2026-10-26T12:02:46.322" v="8" actId="22"/>
        <pc:sldMkLst>
          <pc:docMk/>
          <pc:sldMk cId="1066917748" sldId="302"/>
        </pc:sldMkLst>
        <pc:picChg chg="add">
          <ac:chgData name="Kotábová Agáta" userId="c34ae3da-7eaf-429e-be41-42d395261b98" providerId="ADAL" clId="{EAE74B64-C724-4C36-9916-9BC0959C2C8F}" dt="2026-10-26T12:02:46.322" v="8" actId="22"/>
          <ac:picMkLst>
            <pc:docMk/>
            <pc:sldMk cId="1066917748" sldId="302"/>
            <ac:picMk id="6" creationId="{96969304-076D-E37D-157E-0044B83F618D}"/>
          </ac:picMkLst>
        </pc:picChg>
      </pc:sldChg>
      <pc:sldChg chg="addSp mod">
        <pc:chgData name="Kotábová Agáta" userId="c34ae3da-7eaf-429e-be41-42d395261b98" providerId="ADAL" clId="{EAE74B64-C724-4C36-9916-9BC0959C2C8F}" dt="2026-10-26T12:02:49.070" v="9" actId="22"/>
        <pc:sldMkLst>
          <pc:docMk/>
          <pc:sldMk cId="731959861" sldId="303"/>
        </pc:sldMkLst>
        <pc:picChg chg="add">
          <ac:chgData name="Kotábová Agáta" userId="c34ae3da-7eaf-429e-be41-42d395261b98" providerId="ADAL" clId="{EAE74B64-C724-4C36-9916-9BC0959C2C8F}" dt="2026-10-26T12:02:49.070" v="9" actId="22"/>
          <ac:picMkLst>
            <pc:docMk/>
            <pc:sldMk cId="731959861" sldId="303"/>
            <ac:picMk id="5" creationId="{E09CD1CE-995E-0A1C-2534-DCE9F00389D4}"/>
          </ac:picMkLst>
        </pc:picChg>
      </pc:sldChg>
      <pc:sldChg chg="addSp mod">
        <pc:chgData name="Kotábová Agáta" userId="c34ae3da-7eaf-429e-be41-42d395261b98" providerId="ADAL" clId="{EAE74B64-C724-4C36-9916-9BC0959C2C8F}" dt="2026-10-26T12:02:52.866" v="10" actId="22"/>
        <pc:sldMkLst>
          <pc:docMk/>
          <pc:sldMk cId="1969325335" sldId="304"/>
        </pc:sldMkLst>
        <pc:picChg chg="add">
          <ac:chgData name="Kotábová Agáta" userId="c34ae3da-7eaf-429e-be41-42d395261b98" providerId="ADAL" clId="{EAE74B64-C724-4C36-9916-9BC0959C2C8F}" dt="2026-10-26T12:02:52.866" v="10" actId="22"/>
          <ac:picMkLst>
            <pc:docMk/>
            <pc:sldMk cId="1969325335" sldId="304"/>
            <ac:picMk id="6" creationId="{9F047CB9-1C8F-EFBC-4945-C9D248DE33B3}"/>
          </ac:picMkLst>
        </pc:picChg>
      </pc:sldChg>
      <pc:sldChg chg="addSp mod">
        <pc:chgData name="Kotábová Agáta" userId="c34ae3da-7eaf-429e-be41-42d395261b98" providerId="ADAL" clId="{EAE74B64-C724-4C36-9916-9BC0959C2C8F}" dt="2026-10-26T12:02:55.761" v="11" actId="22"/>
        <pc:sldMkLst>
          <pc:docMk/>
          <pc:sldMk cId="27452576" sldId="305"/>
        </pc:sldMkLst>
        <pc:picChg chg="add">
          <ac:chgData name="Kotábová Agáta" userId="c34ae3da-7eaf-429e-be41-42d395261b98" providerId="ADAL" clId="{EAE74B64-C724-4C36-9916-9BC0959C2C8F}" dt="2026-10-26T12:02:55.761" v="11" actId="22"/>
          <ac:picMkLst>
            <pc:docMk/>
            <pc:sldMk cId="27452576" sldId="305"/>
            <ac:picMk id="6" creationId="{0CED7991-19D6-00DF-5C9F-3D53234D3378}"/>
          </ac:picMkLst>
        </pc:picChg>
      </pc:sldChg>
      <pc:sldChg chg="addSp mod">
        <pc:chgData name="Kotábová Agáta" userId="c34ae3da-7eaf-429e-be41-42d395261b98" providerId="ADAL" clId="{EAE74B64-C724-4C36-9916-9BC0959C2C8F}" dt="2026-10-26T12:03:02.854" v="12" actId="22"/>
        <pc:sldMkLst>
          <pc:docMk/>
          <pc:sldMk cId="460237391" sldId="307"/>
        </pc:sldMkLst>
        <pc:picChg chg="add">
          <ac:chgData name="Kotábová Agáta" userId="c34ae3da-7eaf-429e-be41-42d395261b98" providerId="ADAL" clId="{EAE74B64-C724-4C36-9916-9BC0959C2C8F}" dt="2026-10-26T12:03:02.854" v="12" actId="22"/>
          <ac:picMkLst>
            <pc:docMk/>
            <pc:sldMk cId="460237391" sldId="307"/>
            <ac:picMk id="6" creationId="{CE69342D-7213-6965-08BA-57AD12417358}"/>
          </ac:picMkLst>
        </pc:picChg>
      </pc:sldChg>
      <pc:sldChg chg="addSp delSp modSp mod">
        <pc:chgData name="Kotábová Agáta" userId="c34ae3da-7eaf-429e-be41-42d395261b98" providerId="ADAL" clId="{EAE74B64-C724-4C36-9916-9BC0959C2C8F}" dt="2026-10-26T12:03:34.870" v="17" actId="1076"/>
        <pc:sldMkLst>
          <pc:docMk/>
          <pc:sldMk cId="2527261856" sldId="308"/>
        </pc:sldMkLst>
        <pc:picChg chg="add del">
          <ac:chgData name="Kotábová Agáta" userId="c34ae3da-7eaf-429e-be41-42d395261b98" providerId="ADAL" clId="{EAE74B64-C724-4C36-9916-9BC0959C2C8F}" dt="2026-10-26T12:03:13.744" v="14" actId="22"/>
          <ac:picMkLst>
            <pc:docMk/>
            <pc:sldMk cId="2527261856" sldId="308"/>
            <ac:picMk id="6" creationId="{11E8D65E-EFE4-56E2-5860-3CD65479E4FE}"/>
          </ac:picMkLst>
        </pc:picChg>
        <pc:picChg chg="add mod">
          <ac:chgData name="Kotábová Agáta" userId="c34ae3da-7eaf-429e-be41-42d395261b98" providerId="ADAL" clId="{EAE74B64-C724-4C36-9916-9BC0959C2C8F}" dt="2026-10-26T12:03:34.870" v="17" actId="1076"/>
          <ac:picMkLst>
            <pc:docMk/>
            <pc:sldMk cId="2527261856" sldId="308"/>
            <ac:picMk id="9" creationId="{2BF7275D-1144-1C65-B4D2-BBBA80E6230A}"/>
          </ac:picMkLst>
        </pc:picChg>
      </pc:sldChg>
      <pc:sldChg chg="addSp modSp mod">
        <pc:chgData name="Kotábová Agáta" userId="c34ae3da-7eaf-429e-be41-42d395261b98" providerId="ADAL" clId="{EAE74B64-C724-4C36-9916-9BC0959C2C8F}" dt="2026-10-26T12:03:54.492" v="20" actId="1076"/>
        <pc:sldMkLst>
          <pc:docMk/>
          <pc:sldMk cId="2606645468" sldId="309"/>
        </pc:sldMkLst>
        <pc:picChg chg="add mod">
          <ac:chgData name="Kotábová Agáta" userId="c34ae3da-7eaf-429e-be41-42d395261b98" providerId="ADAL" clId="{EAE74B64-C724-4C36-9916-9BC0959C2C8F}" dt="2026-10-26T12:03:54.492" v="20" actId="1076"/>
          <ac:picMkLst>
            <pc:docMk/>
            <pc:sldMk cId="2606645468" sldId="309"/>
            <ac:picMk id="6" creationId="{5AA85824-4619-FBE8-486F-BC146642685F}"/>
          </ac:picMkLst>
        </pc:picChg>
      </pc:sldChg>
      <pc:sldChg chg="addSp mod">
        <pc:chgData name="Kotábová Agáta" userId="c34ae3da-7eaf-429e-be41-42d395261b98" providerId="ADAL" clId="{EAE74B64-C724-4C36-9916-9BC0959C2C8F}" dt="2026-10-26T12:04:00.432" v="22" actId="22"/>
        <pc:sldMkLst>
          <pc:docMk/>
          <pc:sldMk cId="1622864511" sldId="310"/>
        </pc:sldMkLst>
        <pc:picChg chg="add">
          <ac:chgData name="Kotábová Agáta" userId="c34ae3da-7eaf-429e-be41-42d395261b98" providerId="ADAL" clId="{EAE74B64-C724-4C36-9916-9BC0959C2C8F}" dt="2026-10-26T12:04:00.432" v="22" actId="22"/>
          <ac:picMkLst>
            <pc:docMk/>
            <pc:sldMk cId="1622864511" sldId="310"/>
            <ac:picMk id="4" creationId="{011BFF98-D168-BC92-B434-74755D83F6E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7509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D4E7A-8FA3-CDDF-59DB-FA4CC6A14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E2C87F-08C9-8B94-5B14-983F01F14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97A87-FCD9-F4A2-FDB7-53DFB3325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301D8-3AA3-A14D-2070-06EF8A1788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22114-0FA0-F984-AFC2-B2F51E675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F1D61E-61E2-15DE-9FA2-166903E0F9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3093EF-861E-3816-3A42-F66F88505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39CD7-2A44-7D99-B9B9-06122558D6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98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B3475-72EC-4DA5-BB01-9F492B2F4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B5DDC2-D26C-32CA-5381-83BD4709EE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E1DB35-BECD-EE57-BC55-2C529F1013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A3213-EF70-A37F-703A-C7E4CC4C3E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666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AD6F8-2CB2-6E4B-0EB5-AEC6EB623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744CFD-2613-0EBA-4440-6A70C8D8A0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D1A800-7E4D-0E54-EF24-90071D4D7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D8CC5A-02CB-95CA-1CFF-6986E69330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75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F917F-800E-BE6F-D8C5-8977BAD76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596D50-0C1B-709A-10A0-E8FF65C713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C9803B-895C-BB11-803A-3BC0D2CD5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CCB4C3-B65C-3978-D2F6-A85160CCCE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40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6F82F-35CD-EAD4-2796-4D2ECCF78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9AB800-67CA-58D3-75E8-22F2063323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A3AA94-4314-68A9-258C-6316EA0AA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BF6D4-D354-D5A5-D2D6-51F5487A51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22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AF214-628E-BF3C-0360-07F1C7F00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4B9200-02CD-F45D-039A-CD2A78567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A579BE-48C1-020E-B40E-F65EA7D38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3E308-819C-04A8-8965-6C866D11BC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24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6EB4A-BC54-13E3-1055-1B074F50E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B82955-FFC9-C472-26E0-D5F85A6578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C49BB6-1BCE-2790-0DE0-EAACFD5AF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52251-EB4F-2925-28E8-8672DBD249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38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7441A-0980-4DE7-C12F-C4B164ADE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F1E8E3-DF55-AB91-498A-E4790717DC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79B798-AA7D-1ABE-DDD8-C6B60534D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49F1C6-AF51-6878-9579-5D373E44F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53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3AB11-855F-EE39-AE3F-11C6661C3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BC4C79-140D-EC29-6D6E-9D296E84B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5E0ED-8DFB-A73F-89F2-A8827CADD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1A8981-3782-9845-3A07-8D4BA4914D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732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09B1D-6B9A-1C2C-3E86-2CA6341FB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54FFA3-44F7-DA96-7AA2-AA5472DDB9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362ED-4F70-A16D-4EF5-BC8814268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FC66B-BA7F-6D13-F9AD-5AD9C6D5B2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39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0FC7F-9D6B-C8A3-BB9B-61367F6C6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21A8B2-A9CD-4771-AE1F-BF42266A46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7F19F3-89F6-F9C2-FDA5-0D93073FA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F83A-A056-E6B7-0CFF-453376777B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522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B80F3-7B95-0437-48C9-32593AD00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B53AED-AA14-498D-5CE6-14ED82B00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1CDED-5246-E066-43C6-C6D88E72F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7672D4-FFB5-AC59-EB46-555AD42A44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34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CC682-B786-F8FF-1F1E-4FAB15617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9331F3-F916-F30D-AF0C-E65228F99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742646-91C4-E871-4E99-77E89E632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AE6A6-5C44-9EB3-DF8E-FA212E8D1A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3633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EE25E-3D26-0706-1E69-1828FD925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8C622A-4145-32E6-4737-E46035F18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F15D09-40D5-12ED-4C63-70A5C55C0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86378-3CFE-6894-AE2B-22DC2516B3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659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1B2F6-36D4-CE80-074B-8777BA664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6D4F70-6AAC-67FF-6EE3-2D7D5343E4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47A0EC-993E-75EE-B781-764B1182B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A44ED8-78FE-9AF6-A3D6-611D45B7AB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95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9CE85-52F6-E02B-145D-528C6F8A5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15849A-92A1-9F1F-B4BA-437F61AE6A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3BDEB2-884B-5004-31E3-42D7E94FE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636FD-B37A-F5F7-494F-44DC2C4D87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322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282C2-E5BB-AD38-6FE3-65CC3FCA4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17F838-FBCE-CCF8-9DAF-0E4C1BD13D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4B1ACB-E2E7-8004-9D2B-3C6D6C8EDA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0F6FA-01C9-600F-E057-61B93D05D9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3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4C22E-4EF6-5D24-0C0E-D8C1E0F8C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904841-9B85-3331-D92C-27533FA386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680474-6BD4-B74D-42D2-D83D41F178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273C3-D4DA-CF90-438F-05821F3082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802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02621-5DE0-572B-956E-33427A29D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96E51-4012-8F74-42C7-0D23368A8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3D5524-7A00-2E86-3CAB-A5DB266343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3CE4BA-A676-317E-6C69-FA284D3080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334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75" y="2361307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cs-CZ" sz="4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Jak vracet vodu do krajiny</a:t>
            </a:r>
            <a:endParaRPr lang="cs-CZ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61474" y="3460849"/>
            <a:ext cx="6423137" cy="88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cs-CZ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Možnosti obnovy vodního režimu krajiny prostřednictvím</a:t>
            </a:r>
            <a:br>
              <a:rPr lang="cs-CZ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cs-CZ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revitalizací vodních toků, obnovy mokřadů,</a:t>
            </a:r>
            <a:br>
              <a:rPr lang="cs-CZ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cs-CZ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tvorby tůní a dalších přírodě blízkých opatření</a:t>
            </a:r>
          </a:p>
          <a:p>
            <a:pPr marL="0" indent="0" algn="l">
              <a:lnSpc>
                <a:spcPct val="104000"/>
              </a:lnSpc>
              <a:buNone/>
            </a:pPr>
            <a:endParaRPr lang="cs-CZ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61474" y="4587563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cs-CZ" sz="1300" b="1" dirty="0">
                <a:solidFill>
                  <a:srgbClr val="263F6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Voda v krajině – 23.10.2026</a:t>
            </a:r>
            <a:endParaRPr lang="cs-CZ" sz="13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44C98FBB-2A5E-26D5-D787-F1701F169969}"/>
              </a:ext>
            </a:extLst>
          </p:cNvPr>
          <p:cNvSpPr/>
          <p:nvPr/>
        </p:nvSpPr>
        <p:spPr>
          <a:xfrm>
            <a:off x="661474" y="5364843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cs-CZ" sz="1300" b="1" dirty="0">
                <a:solidFill>
                  <a:srgbClr val="263F6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RNDr. Michal Šereš, Ph.D.</a:t>
            </a:r>
            <a:endParaRPr lang="cs-CZ" sz="13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0B2C1B-975C-9059-22AB-1AEF3A662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901" y="4458979"/>
            <a:ext cx="4663099" cy="1691013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C9D70C-FB99-5FC9-F53C-9B7A0E55C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1703" y="1653301"/>
            <a:ext cx="4660297" cy="2934262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5B0C76C-0EA3-93AF-DFF5-FCA5EA5E3B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1883" y="59544"/>
            <a:ext cx="9148233" cy="11775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Hlavní cíle přednášky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TextovéPole 1">
            <a:extLst>
              <a:ext uri="{FF2B5EF4-FFF2-40B4-BE49-F238E27FC236}">
                <a16:creationId xmlns:a16="http://schemas.microsoft.com/office/drawing/2014/main" id="{7B0462FA-921B-9B03-2E7D-E6C20A1F92C3}"/>
              </a:ext>
            </a:extLst>
          </p:cNvPr>
          <p:cNvSpPr txBox="1"/>
          <p:nvPr/>
        </p:nvSpPr>
        <p:spPr>
          <a:xfrm>
            <a:off x="564166" y="2291464"/>
            <a:ext cx="4937898" cy="1891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CZ" sz="2000" dirty="0"/>
              <a:t>Úvod do souvislostí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CZ" sz="2000" dirty="0"/>
              <a:t>Představení konkrétních opatření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CZ" sz="2000" dirty="0"/>
              <a:t>Možnosti a limity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CZ" sz="2000" dirty="0"/>
              <a:t>Propojení opatření do funkčního celku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BF452D-724C-F1D0-53E3-74DA25B91D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23706" y="1082155"/>
            <a:ext cx="6768294" cy="53376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6E8E69-0A0F-42B3-B64B-83D1D591947F}"/>
              </a:ext>
            </a:extLst>
          </p:cNvPr>
          <p:cNvSpPr txBox="1"/>
          <p:nvPr/>
        </p:nvSpPr>
        <p:spPr>
          <a:xfrm>
            <a:off x="5502064" y="6165935"/>
            <a:ext cx="482536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chemeClr val="bg1"/>
                </a:solidFill>
              </a:rPr>
              <a:t>https://</a:t>
            </a:r>
            <a:r>
              <a:rPr lang="en-GB" sz="1050" dirty="0" err="1">
                <a:solidFill>
                  <a:schemeClr val="bg1"/>
                </a:solidFill>
              </a:rPr>
              <a:t>www.kudyznudy.cz</a:t>
            </a:r>
            <a:r>
              <a:rPr lang="en-GB" sz="1050" dirty="0">
                <a:solidFill>
                  <a:schemeClr val="bg1"/>
                </a:solidFill>
              </a:rPr>
              <a:t>/</a:t>
            </a:r>
            <a:r>
              <a:rPr lang="en-GB" sz="1050" dirty="0" err="1">
                <a:solidFill>
                  <a:schemeClr val="bg1"/>
                </a:solidFill>
              </a:rPr>
              <a:t>aktivity</a:t>
            </a:r>
            <a:r>
              <a:rPr lang="en-GB" sz="1050" dirty="0">
                <a:solidFill>
                  <a:schemeClr val="bg1"/>
                </a:solidFill>
              </a:rPr>
              <a:t>/meandry-</a:t>
            </a:r>
            <a:r>
              <a:rPr lang="en-GB" sz="1050" dirty="0" err="1">
                <a:solidFill>
                  <a:schemeClr val="bg1"/>
                </a:solidFill>
              </a:rPr>
              <a:t>teple</a:t>
            </a:r>
            <a:r>
              <a:rPr lang="en-GB" sz="1050" dirty="0">
                <a:solidFill>
                  <a:schemeClr val="bg1"/>
                </a:solidFill>
              </a:rPr>
              <a:t>-a-</a:t>
            </a:r>
            <a:r>
              <a:rPr lang="en-GB" sz="1050" dirty="0" err="1">
                <a:solidFill>
                  <a:schemeClr val="bg1"/>
                </a:solidFill>
              </a:rPr>
              <a:t>studene</a:t>
            </a:r>
            <a:r>
              <a:rPr lang="en-GB" sz="1050" dirty="0">
                <a:solidFill>
                  <a:schemeClr val="bg1"/>
                </a:solidFill>
              </a:rPr>
              <a:t>-</a:t>
            </a:r>
            <a:r>
              <a:rPr lang="en-GB" sz="1050" dirty="0" err="1">
                <a:solidFill>
                  <a:schemeClr val="bg1"/>
                </a:solidFill>
              </a:rPr>
              <a:t>vltavy-nad-novou-peci</a:t>
            </a:r>
            <a:endParaRPr lang="en-CZ" sz="1050" dirty="0">
              <a:solidFill>
                <a:schemeClr val="bg1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5DEFB18-A4D9-BB32-5420-8746DE65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89A33A0-3D93-DB64-81C1-91386F6EE7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166" y="6083662"/>
            <a:ext cx="2042000" cy="4184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1E5A7-48D9-687D-4050-46F924937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3EF774D5-735E-DC4A-4386-3825527FB89D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Vodu z krajiny jsme se naučili odvádět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TextovéPole 1">
            <a:extLst>
              <a:ext uri="{FF2B5EF4-FFF2-40B4-BE49-F238E27FC236}">
                <a16:creationId xmlns:a16="http://schemas.microsoft.com/office/drawing/2014/main" id="{312C032C-46D0-F5E5-6FB0-C098085F0CD8}"/>
              </a:ext>
            </a:extLst>
          </p:cNvPr>
          <p:cNvSpPr txBox="1"/>
          <p:nvPr/>
        </p:nvSpPr>
        <p:spPr>
          <a:xfrm>
            <a:off x="205603" y="1248160"/>
            <a:ext cx="4937898" cy="5401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lang="en-CZ" sz="2000" dirty="0"/>
              <a:t>Desítky let jsme krajinu přizpůsobovali především rychlému a kontrolovanému odvodu vody.</a:t>
            </a:r>
          </a:p>
          <a:p>
            <a:endParaRPr lang="en-CZ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sz="2000" b="1" dirty="0"/>
              <a:t>Úpravy vodních toků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sz="2000" dirty="0"/>
              <a:t>Napřimování a zahlubování koryt, technické opevňování břehů, oddělení toků od přirozených niv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sz="2000" b="1" dirty="0"/>
              <a:t>Odvodnění zemědělské krajiny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sz="2000" dirty="0"/>
              <a:t>Budování drenážních systémů, odvodňování zamokřených pozemků, mokřadů a pramenišť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sz="2000" b="1" dirty="0"/>
              <a:t>Intenzifikace využívání krajiny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sz="2000" dirty="0"/>
              <a:t>Scelování půdních bloků, odstraňování mezí a krajinné zeleně, úbytek trvalých vegetačních prvků</a:t>
            </a:r>
          </a:p>
        </p:txBody>
      </p:sp>
      <p:pic>
        <p:nvPicPr>
          <p:cNvPr id="9" name="Picture 8" descr="Krajina, která nás živí | Statistika a my">
            <a:extLst>
              <a:ext uri="{FF2B5EF4-FFF2-40B4-BE49-F238E27FC236}">
                <a16:creationId xmlns:a16="http://schemas.microsoft.com/office/drawing/2014/main" id="{4470AE9E-273D-64D8-56C1-54BD16D040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7427" y="4380477"/>
            <a:ext cx="3412273" cy="22691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504CFB-07FB-F60E-931B-44B185D46640}"/>
              </a:ext>
            </a:extLst>
          </p:cNvPr>
          <p:cNvSpPr txBox="1"/>
          <p:nvPr/>
        </p:nvSpPr>
        <p:spPr>
          <a:xfrm>
            <a:off x="5617427" y="6418807"/>
            <a:ext cx="26965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</a:rPr>
              <a:t>https://</a:t>
            </a:r>
            <a:r>
              <a:rPr lang="en-GB" sz="900" dirty="0" err="1">
                <a:solidFill>
                  <a:schemeClr val="bg1"/>
                </a:solidFill>
              </a:rPr>
              <a:t>statistikaamy.csu.gov.cz</a:t>
            </a:r>
            <a:r>
              <a:rPr lang="en-GB" sz="900" dirty="0">
                <a:solidFill>
                  <a:schemeClr val="bg1"/>
                </a:solidFill>
              </a:rPr>
              <a:t>/</a:t>
            </a:r>
            <a:r>
              <a:rPr lang="en-GB" sz="900" dirty="0" err="1">
                <a:solidFill>
                  <a:schemeClr val="bg1"/>
                </a:solidFill>
              </a:rPr>
              <a:t>krajina-ktera-nas-zivi</a:t>
            </a:r>
            <a:endParaRPr lang="en-CZ" sz="9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19D396-A3D7-4EA1-0DC3-D63CC877A2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1976" y="2466689"/>
            <a:ext cx="3703258" cy="25911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2A0D0D-DF78-8C22-BA6D-0E19131FC715}"/>
              </a:ext>
            </a:extLst>
          </p:cNvPr>
          <p:cNvSpPr txBox="1"/>
          <p:nvPr/>
        </p:nvSpPr>
        <p:spPr>
          <a:xfrm>
            <a:off x="8181976" y="4480778"/>
            <a:ext cx="3703258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Z" sz="1050" dirty="0">
                <a:solidFill>
                  <a:schemeClr val="bg1"/>
                </a:solidFill>
              </a:rPr>
              <a:t>Foto: Lenka Tlapáková</a:t>
            </a:r>
            <a:br>
              <a:rPr lang="en-CZ" sz="1050" dirty="0">
                <a:solidFill>
                  <a:schemeClr val="bg1"/>
                </a:solidFill>
              </a:rPr>
            </a:br>
            <a:r>
              <a:rPr lang="en-CZ" sz="1050" dirty="0">
                <a:solidFill>
                  <a:schemeClr val="bg1"/>
                </a:solidFill>
              </a:rPr>
              <a:t>(</a:t>
            </a:r>
            <a:r>
              <a:rPr lang="en-GB" sz="800" dirty="0">
                <a:solidFill>
                  <a:schemeClr val="bg1"/>
                </a:solidFill>
              </a:rPr>
              <a:t>https://</a:t>
            </a:r>
            <a:r>
              <a:rPr lang="en-GB" sz="800" dirty="0" err="1">
                <a:solidFill>
                  <a:schemeClr val="bg1"/>
                </a:solidFill>
              </a:rPr>
              <a:t>www.seznamzpravy.cz</a:t>
            </a:r>
            <a:r>
              <a:rPr lang="en-GB" sz="800" dirty="0">
                <a:solidFill>
                  <a:schemeClr val="bg1"/>
                </a:solidFill>
              </a:rPr>
              <a:t>/</a:t>
            </a:r>
            <a:r>
              <a:rPr lang="en-GB" sz="800" dirty="0" err="1">
                <a:solidFill>
                  <a:schemeClr val="bg1"/>
                </a:solidFill>
              </a:rPr>
              <a:t>clanek</a:t>
            </a:r>
            <a:r>
              <a:rPr lang="en-GB" sz="800" dirty="0">
                <a:solidFill>
                  <a:schemeClr val="bg1"/>
                </a:solidFill>
              </a:rPr>
              <a:t>/</a:t>
            </a:r>
            <a:r>
              <a:rPr lang="en-GB" sz="800" dirty="0" err="1">
                <a:solidFill>
                  <a:schemeClr val="bg1"/>
                </a:solidFill>
              </a:rPr>
              <a:t>domaci</a:t>
            </a:r>
            <a:r>
              <a:rPr lang="en-GB" sz="800" dirty="0">
                <a:solidFill>
                  <a:schemeClr val="bg1"/>
                </a:solidFill>
              </a:rPr>
              <a:t>-</a:t>
            </a:r>
            <a:r>
              <a:rPr lang="en-GB" sz="800" dirty="0" err="1">
                <a:solidFill>
                  <a:schemeClr val="bg1"/>
                </a:solidFill>
              </a:rPr>
              <a:t>zivot</a:t>
            </a:r>
            <a:r>
              <a:rPr lang="en-GB" sz="800" dirty="0">
                <a:solidFill>
                  <a:schemeClr val="bg1"/>
                </a:solidFill>
              </a:rPr>
              <a:t>-v-</a:t>
            </a:r>
            <a:r>
              <a:rPr lang="en-GB" sz="800" dirty="0" err="1">
                <a:solidFill>
                  <a:schemeClr val="bg1"/>
                </a:solidFill>
              </a:rPr>
              <a:t>cesku</a:t>
            </a:r>
            <a:r>
              <a:rPr lang="en-GB" sz="800" dirty="0">
                <a:solidFill>
                  <a:schemeClr val="bg1"/>
                </a:solidFill>
              </a:rPr>
              <a:t>-</a:t>
            </a:r>
            <a:r>
              <a:rPr lang="en-GB" sz="800" dirty="0" err="1">
                <a:solidFill>
                  <a:schemeClr val="bg1"/>
                </a:solidFill>
              </a:rPr>
              <a:t>vodu</a:t>
            </a:r>
            <a:r>
              <a:rPr lang="en-GB" sz="800" dirty="0">
                <a:solidFill>
                  <a:schemeClr val="bg1"/>
                </a:solidFill>
              </a:rPr>
              <a:t>-z-</a:t>
            </a:r>
            <a:r>
              <a:rPr lang="en-GB" sz="800" dirty="0" err="1">
                <a:solidFill>
                  <a:schemeClr val="bg1"/>
                </a:solidFill>
              </a:rPr>
              <a:t>krajiny</a:t>
            </a:r>
            <a:r>
              <a:rPr lang="en-GB" sz="800" dirty="0">
                <a:solidFill>
                  <a:schemeClr val="bg1"/>
                </a:solidFill>
              </a:rPr>
              <a:t>-</a:t>
            </a:r>
            <a:r>
              <a:rPr lang="en-GB" sz="800" dirty="0" err="1">
                <a:solidFill>
                  <a:schemeClr val="bg1"/>
                </a:solidFill>
              </a:rPr>
              <a:t>odvadi</a:t>
            </a:r>
            <a:r>
              <a:rPr lang="en-GB" sz="800" dirty="0">
                <a:solidFill>
                  <a:schemeClr val="bg1"/>
                </a:solidFill>
              </a:rPr>
              <a:t>-</a:t>
            </a:r>
            <a:br>
              <a:rPr lang="en-GB" sz="800" dirty="0">
                <a:solidFill>
                  <a:schemeClr val="bg1"/>
                </a:solidFill>
              </a:rPr>
            </a:br>
            <a:r>
              <a:rPr lang="en-GB" sz="800" dirty="0">
                <a:solidFill>
                  <a:schemeClr val="bg1"/>
                </a:solidFill>
              </a:rPr>
              <a:t>pres-milion-kilometru-potrubi-poradne-se-nevi-kde-lezi-229859</a:t>
            </a:r>
            <a:r>
              <a:rPr lang="en-CZ" sz="1050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13" name="Picture 12" descr="Steč 1 - klikněte pro zobrazení detailu">
            <a:extLst>
              <a:ext uri="{FF2B5EF4-FFF2-40B4-BE49-F238E27FC236}">
                <a16:creationId xmlns:a16="http://schemas.microsoft.com/office/drawing/2014/main" id="{89425DCA-5F20-7181-D9F6-36145143ED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2101" y="786608"/>
            <a:ext cx="3523188" cy="26423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249F2DD-9B99-0CD7-87A9-5A8144759B29}"/>
              </a:ext>
            </a:extLst>
          </p:cNvPr>
          <p:cNvSpPr txBox="1"/>
          <p:nvPr/>
        </p:nvSpPr>
        <p:spPr>
          <a:xfrm>
            <a:off x="5356302" y="3212124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Z" sz="1100" dirty="0">
                <a:solidFill>
                  <a:schemeClr val="bg1"/>
                </a:solidFill>
              </a:rPr>
              <a:t>https://www.priroda.cz/clanky/foto/pricinypovodni1.jpg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C3F96A0-5865-470B-8014-4809A7C4E5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76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4256A-2A7E-18C8-7E0A-A2209AE5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F5F294A-A2CA-03D9-F6A2-4A65E7AE90C6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Přirozený hydrologický cyklus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15FE56-2211-086F-2BFB-EF222D82AC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775" y="815051"/>
            <a:ext cx="9039225" cy="6026150"/>
          </a:xfrm>
          <a:prstGeom prst="rect">
            <a:avLst/>
          </a:prstGeom>
        </p:spPr>
      </p:pic>
      <p:sp>
        <p:nvSpPr>
          <p:cNvPr id="4" name="TextovéPole 1">
            <a:extLst>
              <a:ext uri="{FF2B5EF4-FFF2-40B4-BE49-F238E27FC236}">
                <a16:creationId xmlns:a16="http://schemas.microsoft.com/office/drawing/2014/main" id="{7AC4C83C-188A-D80A-FDEE-1090A6F6C1C9}"/>
              </a:ext>
            </a:extLst>
          </p:cNvPr>
          <p:cNvSpPr txBox="1"/>
          <p:nvPr/>
        </p:nvSpPr>
        <p:spPr>
          <a:xfrm>
            <a:off x="148453" y="2071061"/>
            <a:ext cx="3118622" cy="2554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Z" sz="2000" dirty="0"/>
              <a:t>Srážky se rozdělují mezi infiltraci, povrchový odtok a evapotranspiraci.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CZ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Z" sz="2000" dirty="0"/>
              <a:t>Půda, podzemní vody, mokřady a vodní plochy představují přirozené zásobníky vody.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CA0272E-B6F9-9FB2-2364-86693F332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8919E71-D2A8-88E0-8B88-CC0A2EE350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166" y="6083662"/>
            <a:ext cx="2042000" cy="41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66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50B78-46A3-2216-66B8-BE1D0B07D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0E1397C-56D7-6EF9-64F2-7268C970FE30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Narušený vodní režim krajiny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884D0CA8-93A3-D639-5C0B-086CDE350CC9}"/>
              </a:ext>
            </a:extLst>
          </p:cNvPr>
          <p:cNvSpPr txBox="1"/>
          <p:nvPr/>
        </p:nvSpPr>
        <p:spPr>
          <a:xfrm>
            <a:off x="205603" y="1362401"/>
            <a:ext cx="3118622" cy="4632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sz="2000" dirty="0"/>
              <a:t>Změny srážkového režimu a rostoucí výpar ovlivňují dostupnost vody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sz="2000" dirty="0"/>
              <a:t>Zemědělské drenáže urychlují odvod vody z půdního profilu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sz="2000" dirty="0"/>
              <a:t>Napřímené a zahloubené toky zrychlují odtok a omezují propojení s říční nivou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sz="2000" dirty="0"/>
              <a:t>Úbytek mokřadů, krajinné zeleně a degradace půdy oslabují přirozené retenční funkce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5BA9C4-1B8A-DC8B-4BA4-4F5B97294C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475" y="1009650"/>
            <a:ext cx="8772525" cy="584835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13FA830-8DC4-6209-40CC-C0EF018EC8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DCEEF31-F970-6B25-CBE5-B57373CC21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166" y="6083662"/>
            <a:ext cx="2042000" cy="41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37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29443-437B-3C1C-A67A-585346B78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0A229F7-08B6-2342-D483-071B5C31B570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Možnosti obnovy vodního režimu krajiny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3ED414A1-D0A1-5FC9-4F0C-4ADE62BAA63F}"/>
              </a:ext>
            </a:extLst>
          </p:cNvPr>
          <p:cNvSpPr txBox="1"/>
          <p:nvPr/>
        </p:nvSpPr>
        <p:spPr>
          <a:xfrm>
            <a:off x="106542" y="815051"/>
            <a:ext cx="3356747" cy="604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b="1" dirty="0"/>
              <a:t>Zadržet vodu v půdě: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zlepšení půdních vlastností, protierozní a agrotechnická opatření.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b="1" dirty="0"/>
              <a:t>Zpomalit její odtok: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regulace drenáží, revitalizace a renaturace vodních toků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b="1" dirty="0"/>
              <a:t>Obnovit přirozenou retenci: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mokřady, tůně, říční nivy a malé vodní nádrže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b="1" dirty="0"/>
              <a:t>Podpořit infiltraci a vegetaci</a:t>
            </a:r>
            <a:r>
              <a:rPr lang="en-CZ" dirty="0"/>
              <a:t>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krajinné zeleně a přirozených hydrologických vazeb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b="1" dirty="0"/>
              <a:t>Propojovat opatření: 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řešit vodní režim komplexně na úrovni celého povodí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4633B9-B1B0-74DB-F127-C4468E8050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4225" y="946151"/>
            <a:ext cx="8867775" cy="591185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755C5F0-B24D-697F-5835-DCCB93013C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4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C9087-E687-41E3-6FB8-AAC1EC9BB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9D9AA1C5-8E07-DE94-77B2-B2893D424C53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Neexistuje univerzální opatření pro každé území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9856E421-31CE-0303-41B7-4121AF86E274}"/>
              </a:ext>
            </a:extLst>
          </p:cNvPr>
          <p:cNvSpPr txBox="1"/>
          <p:nvPr/>
        </p:nvSpPr>
        <p:spPr>
          <a:xfrm>
            <a:off x="269836" y="1094884"/>
            <a:ext cx="7433448" cy="5570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1. Intenzivně zemědělská krajina – Lounsko, Žatecko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u="sng" dirty="0"/>
              <a:t>Problémy: </a:t>
            </a:r>
            <a:r>
              <a:rPr lang="en-CZ" dirty="0"/>
              <a:t>Nedostatek půdní vláhy, vodní eroze, rychlý odtok, zemědělské odvodnění.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u="sng" dirty="0"/>
              <a:t>Priority: </a:t>
            </a:r>
            <a:r>
              <a:rPr lang="en-CZ" dirty="0"/>
              <a:t>Zlepšení půdních vlastností, protierozní opatření, regulace drenáží, krajinná zeleň.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CZ" dirty="0"/>
          </a:p>
          <a:p>
            <a:pPr>
              <a:spcAft>
                <a:spcPts val="600"/>
              </a:spcAft>
            </a:pPr>
            <a:r>
              <a:rPr lang="en-CZ" b="1" dirty="0"/>
              <a:t>2. Vodní toky a říční nivy – Poohří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u="sng" dirty="0"/>
              <a:t>Problémy: </a:t>
            </a:r>
            <a:r>
              <a:rPr lang="en-CZ" dirty="0"/>
              <a:t>Napřímená a zahloubená koryta, omezené rozlivy, narušené propojení toku s nivou.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u="sng" dirty="0"/>
              <a:t>Priority: </a:t>
            </a:r>
            <a:r>
              <a:rPr lang="en-CZ" dirty="0"/>
              <a:t>Revitalizace a renaturace toků, obnova nivních mokřadů a tůní, přirozené rozlivy.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CZ" dirty="0"/>
          </a:p>
          <a:p>
            <a:pPr>
              <a:spcAft>
                <a:spcPts val="600"/>
              </a:spcAft>
            </a:pPr>
            <a:r>
              <a:rPr lang="en-CZ" b="1" dirty="0"/>
              <a:t>3. Horské a posttěžební oblasti – Krušné hory, Mostecko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u="sng" dirty="0"/>
              <a:t>Problémy: </a:t>
            </a:r>
            <a:r>
              <a:rPr lang="en-CZ" dirty="0"/>
              <a:t>Odvodnění pramenných oblastí, zásahy do hydrologické sítě, pozměněné odtokové a hydrogeologické poměry.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u="sng" dirty="0"/>
              <a:t>Priority: </a:t>
            </a:r>
            <a:r>
              <a:rPr lang="en-CZ" dirty="0"/>
              <a:t>Obnova mokřadů a rašelinišť, revitalizace drobných toků, rekonstrukce vodního režimu narušených území.</a:t>
            </a:r>
          </a:p>
        </p:txBody>
      </p:sp>
      <p:pic>
        <p:nvPicPr>
          <p:cNvPr id="2" name="Picture 1" descr="Želinský meandr u Kadaně je nádherným místem s ještě krásnějším výhledem na řeku - Chomutovský deník">
            <a:extLst>
              <a:ext uri="{FF2B5EF4-FFF2-40B4-BE49-F238E27FC236}">
                <a16:creationId xmlns:a16="http://schemas.microsoft.com/office/drawing/2014/main" id="{C0ACD137-7691-6B4D-FD65-474437B1FD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9077" y="2888984"/>
            <a:ext cx="3230398" cy="1815176"/>
          </a:xfrm>
          <a:prstGeom prst="rect">
            <a:avLst/>
          </a:prstGeom>
        </p:spPr>
      </p:pic>
      <p:pic>
        <p:nvPicPr>
          <p:cNvPr id="6" name="Picture 5" descr="CHKO Krusne hory">
            <a:extLst>
              <a:ext uri="{FF2B5EF4-FFF2-40B4-BE49-F238E27FC236}">
                <a16:creationId xmlns:a16="http://schemas.microsoft.com/office/drawing/2014/main" id="{43489104-6E27-4A69-510B-E4E28ACA7E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09077" y="4849652"/>
            <a:ext cx="3230398" cy="19240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F48729-3C6D-7745-FAFE-CE27A66086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87687" y="1028406"/>
            <a:ext cx="3251788" cy="17150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9AB533-69A2-7530-2254-87EA2D76D904}"/>
              </a:ext>
            </a:extLst>
          </p:cNvPr>
          <p:cNvSpPr txBox="1"/>
          <p:nvPr/>
        </p:nvSpPr>
        <p:spPr>
          <a:xfrm>
            <a:off x="7739362" y="2497271"/>
            <a:ext cx="32640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</a:rPr>
              <a:t>https://</a:t>
            </a:r>
            <a:r>
              <a:rPr lang="en-GB" sz="1000" dirty="0" err="1">
                <a:solidFill>
                  <a:schemeClr val="bg1"/>
                </a:solidFill>
              </a:rPr>
              <a:t>www.fotoaparat.cz</a:t>
            </a:r>
            <a:r>
              <a:rPr lang="en-GB" sz="1000" dirty="0">
                <a:solidFill>
                  <a:schemeClr val="bg1"/>
                </a:solidFill>
              </a:rPr>
              <a:t>/</a:t>
            </a:r>
            <a:r>
              <a:rPr lang="en-GB" sz="1000" dirty="0" err="1">
                <a:solidFill>
                  <a:schemeClr val="bg1"/>
                </a:solidFill>
              </a:rPr>
              <a:t>fotogalerie</a:t>
            </a:r>
            <a:r>
              <a:rPr lang="en-GB" sz="1000" dirty="0">
                <a:solidFill>
                  <a:schemeClr val="bg1"/>
                </a:solidFill>
              </a:rPr>
              <a:t>/</a:t>
            </a:r>
            <a:r>
              <a:rPr lang="en-GB" sz="1000" dirty="0" err="1">
                <a:solidFill>
                  <a:schemeClr val="bg1"/>
                </a:solidFill>
              </a:rPr>
              <a:t>fotografie</a:t>
            </a:r>
            <a:r>
              <a:rPr lang="en-GB" sz="1000" dirty="0">
                <a:solidFill>
                  <a:schemeClr val="bg1"/>
                </a:solidFill>
              </a:rPr>
              <a:t>/534118/</a:t>
            </a:r>
            <a:endParaRPr lang="en-CZ" sz="1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AFA770-1691-D6CD-3B51-1BBE0CEE7DDF}"/>
              </a:ext>
            </a:extLst>
          </p:cNvPr>
          <p:cNvSpPr txBox="1"/>
          <p:nvPr/>
        </p:nvSpPr>
        <p:spPr>
          <a:xfrm>
            <a:off x="7739362" y="4471413"/>
            <a:ext cx="37994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</a:rPr>
              <a:t>https://</a:t>
            </a:r>
            <a:r>
              <a:rPr lang="en-GB" sz="1000" dirty="0" err="1">
                <a:solidFill>
                  <a:schemeClr val="bg1"/>
                </a:solidFill>
              </a:rPr>
              <a:t>www.denik.cz</a:t>
            </a:r>
            <a:r>
              <a:rPr lang="en-GB" sz="1000" dirty="0">
                <a:solidFill>
                  <a:schemeClr val="bg1"/>
                </a:solidFill>
              </a:rPr>
              <a:t>/</a:t>
            </a:r>
            <a:r>
              <a:rPr lang="en-GB" sz="1000" dirty="0" err="1">
                <a:solidFill>
                  <a:schemeClr val="bg1"/>
                </a:solidFill>
              </a:rPr>
              <a:t>cestovani</a:t>
            </a:r>
            <a:r>
              <a:rPr lang="en-GB" sz="1000" dirty="0">
                <a:solidFill>
                  <a:schemeClr val="bg1"/>
                </a:solidFill>
              </a:rPr>
              <a:t>/tip-</a:t>
            </a:r>
            <a:r>
              <a:rPr lang="en-GB" sz="1000" dirty="0" err="1">
                <a:solidFill>
                  <a:schemeClr val="bg1"/>
                </a:solidFill>
              </a:rPr>
              <a:t>na</a:t>
            </a:r>
            <a:r>
              <a:rPr lang="en-GB" sz="1000" dirty="0">
                <a:solidFill>
                  <a:schemeClr val="bg1"/>
                </a:solidFill>
              </a:rPr>
              <a:t>-</a:t>
            </a:r>
            <a:r>
              <a:rPr lang="en-GB" sz="1000" dirty="0" err="1">
                <a:solidFill>
                  <a:schemeClr val="bg1"/>
                </a:solidFill>
              </a:rPr>
              <a:t>vylet-zelinsky-meandr-kadan</a:t>
            </a:r>
            <a:r>
              <a:rPr lang="en-GB" sz="1000" dirty="0">
                <a:solidFill>
                  <a:schemeClr val="bg1"/>
                </a:solidFill>
              </a:rPr>
              <a:t>/</a:t>
            </a:r>
            <a:endParaRPr lang="en-CZ" sz="1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916E9D-A5DB-9C7B-6F8B-6B75B7A9BCB5}"/>
              </a:ext>
            </a:extLst>
          </p:cNvPr>
          <p:cNvSpPr txBox="1"/>
          <p:nvPr/>
        </p:nvSpPr>
        <p:spPr>
          <a:xfrm>
            <a:off x="7739362" y="6550224"/>
            <a:ext cx="36439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</a:rPr>
              <a:t>https://</a:t>
            </a:r>
            <a:r>
              <a:rPr lang="en-GB" sz="900" dirty="0" err="1">
                <a:solidFill>
                  <a:schemeClr val="bg1"/>
                </a:solidFill>
              </a:rPr>
              <a:t>www.casopis.ochranaprirody.cz</a:t>
            </a:r>
            <a:r>
              <a:rPr lang="en-GB" sz="900" dirty="0">
                <a:solidFill>
                  <a:schemeClr val="bg1"/>
                </a:solidFill>
              </a:rPr>
              <a:t>/z-nasi-</a:t>
            </a:r>
            <a:r>
              <a:rPr lang="en-GB" sz="900" dirty="0" err="1">
                <a:solidFill>
                  <a:schemeClr val="bg1"/>
                </a:solidFill>
              </a:rPr>
              <a:t>prirody</a:t>
            </a:r>
            <a:r>
              <a:rPr lang="en-GB" sz="900" dirty="0">
                <a:solidFill>
                  <a:schemeClr val="bg1"/>
                </a:solidFill>
              </a:rPr>
              <a:t>/</a:t>
            </a:r>
            <a:r>
              <a:rPr lang="en-GB" sz="900" dirty="0" err="1">
                <a:solidFill>
                  <a:schemeClr val="bg1"/>
                </a:solidFill>
              </a:rPr>
              <a:t>chko-krusne-hory</a:t>
            </a:r>
            <a:r>
              <a:rPr lang="en-GB" sz="900" dirty="0">
                <a:solidFill>
                  <a:schemeClr val="bg1"/>
                </a:solidFill>
              </a:rPr>
              <a:t>/</a:t>
            </a:r>
            <a:endParaRPr lang="en-CZ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796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7C114-3CDD-1C4C-4B97-57CD51E09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CDB5EA1E-F0A9-7679-900A-0643B2CECB27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Opatření v krajině – Katalog RUR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B62468-4E81-B7F3-B0AF-83E3C501D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930" y="692150"/>
            <a:ext cx="9391650" cy="6261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B2E3EE-8AB5-A0A6-E66E-FFF4D2BFE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0" y="1393031"/>
            <a:ext cx="3112914" cy="4381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CFA65600-C1D8-09B5-2A1E-8C6C88705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7586D08-93B2-1146-C070-A81FC876BA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166" y="6083662"/>
            <a:ext cx="2042000" cy="41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04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1B988-DAC7-E2CC-8D18-DF43707F0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E2F70E4-1BA5-C89B-F2B7-2221F35DFBC2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Revitalizace toků mimo zastavěná území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98AAB7AF-A390-DF26-9F03-1BFF59847942}"/>
              </a:ext>
            </a:extLst>
          </p:cNvPr>
          <p:cNvSpPr txBox="1"/>
          <p:nvPr/>
        </p:nvSpPr>
        <p:spPr>
          <a:xfrm>
            <a:off x="257175" y="1010245"/>
            <a:ext cx="7200900" cy="5570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Obnova přirozených hydromorfologických procesů, ekologických funkcí toku a jeho propojení s říční nivou.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přirozené trasy a morfologie koryta – rozvolnění, meandrování, členitost dna a břehů.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Snížení kapacity a zahloubení koryta – umožnění častějších rozlivů do říční nivy.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Odstranění technických úprav a migračních bariér – obnova přirozené dynamiky proudění a transportu sedimentů.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břehové vegetace a nivních biotopů – podpora ekologické stability a samočisticích procesů.</a:t>
            </a:r>
          </a:p>
          <a:p>
            <a:pPr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Zpomalení odtoku a podpora přirozené retence vody.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propojení povrchových a podzemních vod.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Zvýšení biodiverzity a zlepšení ekologického stavu toku.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Revitalizace nemusí vždy znamenat vytvoření nového koryta. Může probíhat také ve stávající trase nebo odkrytím zatrubněného toku.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1B8AA5-BF07-30CB-90A1-78A6DFA452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449" y="824576"/>
            <a:ext cx="4143376" cy="17850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9E70A3-9E85-B706-2B5C-0125B3F0E3D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449" y="2609580"/>
            <a:ext cx="4143374" cy="19040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BAF5CB-5BEB-401E-1636-40D6D24CB3A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447" y="4513585"/>
            <a:ext cx="4143375" cy="2186781"/>
          </a:xfrm>
          <a:prstGeom prst="rect">
            <a:avLst/>
          </a:prstGeom>
        </p:spPr>
      </p:pic>
      <p:pic>
        <p:nvPicPr>
          <p:cNvPr id="16" name="Obrázek 97" descr="Obsah obrázku vzor, čtverec, Symetrie, design&#10;&#10;Obsah generovaný pomocí AI může být nesprávný.">
            <a:extLst>
              <a:ext uri="{FF2B5EF4-FFF2-40B4-BE49-F238E27FC236}">
                <a16:creationId xmlns:a16="http://schemas.microsoft.com/office/drawing/2014/main" id="{DA59051B-A73F-1A58-9E48-76C333BE776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8025" y="5524500"/>
            <a:ext cx="1323976" cy="132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36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5E84A-28E1-342F-3291-A1963A687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59B5A12B-81FB-7838-E76C-A04A43EB69CC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Renaturace vodního toku a nivy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54D2CCBF-DF54-9CB9-6FD0-798631A453E1}"/>
              </a:ext>
            </a:extLst>
          </p:cNvPr>
          <p:cNvSpPr txBox="1"/>
          <p:nvPr/>
        </p:nvSpPr>
        <p:spPr>
          <a:xfrm>
            <a:off x="257175" y="815051"/>
            <a:ext cx="7200900" cy="6124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Podpora samovolné obnovy přirozených hydromorfologických a ekologických funkcí vodního toku a jeho nivy.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procesy: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Samovolný rozpad technických úprav – postupné narušování opevnění dna a břehů.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přirozené dynamiky koryta – boční eroze, sedimentace, vznik nátrží a štěrkových lavic.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Působení přírodních procesů – zarůstání koryta vegetací, spad říčního dřeva, činnost bobra evropského.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Usměrněná renaturace – podpora přirozeného vývoje prostřednictvím změny údržby nebo dílčích zásahů.</a:t>
            </a:r>
          </a:p>
          <a:p>
            <a:pPr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Omezení odvodňovacího účinku zahloubených koryt a obnova nivních ekosystémů.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Zvýšení hydromorfologické rozmanitosti a podpora biodiverzity.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Zpravidla výrazně nižší realizační náklady oproti aktivní revitalizaci.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Renaturace je vhodná tam, kde existuje dostatečný prostor a potenciál pro přirozený vývoj toku. Její účinnost může omezovat silné technické opevnění, nadměrné zahloubení nebo využití okolních pozemků.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7E0977-8273-7123-EB92-F503C23900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8002" y="858999"/>
            <a:ext cx="4276590" cy="21550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3DC9F1-ADB8-A097-35D4-4AF1201BA08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3350" y="4977983"/>
            <a:ext cx="4356099" cy="18782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E1145C-5736-5845-E84B-D145F40D7C5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883" y="2822939"/>
            <a:ext cx="4254829" cy="2155044"/>
          </a:xfrm>
          <a:prstGeom prst="rect">
            <a:avLst/>
          </a:prstGeom>
        </p:spPr>
      </p:pic>
      <p:pic>
        <p:nvPicPr>
          <p:cNvPr id="11" name="Obrázek 95" descr="Obsah obrázku vzor, čtverec, Symetrie, design&#10;&#10;Obsah generovaný pomocí AI může být nesprávný.">
            <a:extLst>
              <a:ext uri="{FF2B5EF4-FFF2-40B4-BE49-F238E27FC236}">
                <a16:creationId xmlns:a16="http://schemas.microsoft.com/office/drawing/2014/main" id="{41BD183B-5E14-85E5-141A-AEBF0AF3F6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9469" y="5219700"/>
            <a:ext cx="1339980" cy="133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55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025AD-50F6-D6DC-B175-5C36987C6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72288C57-95DC-5B7B-F57F-4A6FE6D06DFB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Přírodě blízká protipovodňová opatření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EF0F04C5-7591-BF74-4D95-7BD2F4168241}"/>
              </a:ext>
            </a:extLst>
          </p:cNvPr>
          <p:cNvSpPr txBox="1"/>
          <p:nvPr/>
        </p:nvSpPr>
        <p:spPr>
          <a:xfrm>
            <a:off x="257175" y="815051"/>
            <a:ext cx="7200900" cy="6124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Zmírnění vzniku a průběhu povodňových vln prostřednictvím zpomalení odtoku, podpory přirozených rozlivů a zvýšení retenční kapacity povodí.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přirozených rozlivů do říčních niv – odstranění nevhodných hrází, snížení úrovně nivy, obnova rozlivových ploch.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Zpomalení odtoku v ploše povodí – zatravnění, zalesnění, průlehy a protierozní opatření.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Vytváření retenčních prostorů – suché nádrže (poldry), mokřady, tůně a přírodě blízké nádrže.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pramenných oblastí a rašelinišť – podpora přirozených retenčních funkcí v horních částech povodí.</a:t>
            </a:r>
          </a:p>
          <a:p>
            <a:pPr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Zpomalení postupu povodňových vln a potenciální snížení kulminačních průtoků.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Omezení rychlého povrchového odtoku a vodní eroze.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Podpora retence vody, biodiverzity a ekologických funkcí krajiny.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Účinnost opatření závisí na jejich umístění, velikosti a charakteru povodňové události. Přírodě blízká opatření nenahrazují ve všech situacích technickou protipovodňovou ochranu, ale mohou ji vhodně doplňovat.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1B8C61-FB78-942C-ED2E-729A54ECB3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1157" y="5013378"/>
            <a:ext cx="4420667" cy="18121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6EE5F3-18F1-141B-0286-99CF634A866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1157" y="836616"/>
            <a:ext cx="4420668" cy="19506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4D69CF-90FF-39A8-07BC-10820B56174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2107" y="2808816"/>
            <a:ext cx="4420666" cy="2204562"/>
          </a:xfrm>
          <a:prstGeom prst="rect">
            <a:avLst/>
          </a:prstGeom>
        </p:spPr>
      </p:pic>
      <p:pic>
        <p:nvPicPr>
          <p:cNvPr id="14" name="Obrázek 94" descr="Obsah obrázku vzor, čtverec, Symetrie, design&#10;&#10;Obsah generovaný pomocí AI může být nesprávný.">
            <a:extLst>
              <a:ext uri="{FF2B5EF4-FFF2-40B4-BE49-F238E27FC236}">
                <a16:creationId xmlns:a16="http://schemas.microsoft.com/office/drawing/2014/main" id="{95E2FFA7-63DB-C298-ADC3-6D288AAFA6A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5277" y="5100132"/>
            <a:ext cx="1459548" cy="145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87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F04FF-983B-EAAF-A1BB-AA27D2C90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0B9C5DB-E4AB-854B-5C67-E12F59C0D0A3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Biotechnická opatření na vodních tocích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68F25643-C54E-DA64-BF06-D2A69CAE5A9C}"/>
              </a:ext>
            </a:extLst>
          </p:cNvPr>
          <p:cNvSpPr txBox="1"/>
          <p:nvPr/>
        </p:nvSpPr>
        <p:spPr>
          <a:xfrm>
            <a:off x="257175" y="815051"/>
            <a:ext cx="6969125" cy="5847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Stabilizace koryt a břehů vodních toků s využitím přírodních materiálů a vegetace při současném zachování či posílení jejich ekologických funkcí.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Vegetační stabilizace břehů – využití kořenových systémů stromů, keřů a bylinné vegetace k omezení nežádoucí eroze.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Stabilizace přírodními materiály – použití dřeva, kamene, živých vrbových konstrukcí a jejich kombinací.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Usměrnění proudění a erozních procesů – lokální úpravy proudění, ochrana namáhaných břehů a dna.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Vytváření habitatové rozmanitosti – říční dřevo, členité břehy a další struktury poskytující úkryty vodním organismům.</a:t>
            </a:r>
          </a:p>
          <a:p>
            <a:pPr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Omezení nežádoucí břehové a dnové eroze.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Podpora přirozené morfologické rozmanitosti toku.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Zvýšení biodiverzity a ekologické hodnoty vodního prostředí.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Biotechnická opatření představují alternativu nebo doplněk konvenčního technického opevnění. Jejich použití musí respektovat hydraulické zatížení, charakter koryta a stabilitu navržených konstrukcí.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4A0BA4-1AF9-7919-4A04-050AA1AC1E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26300" y="2932776"/>
            <a:ext cx="4864100" cy="37923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2AED6A-B789-EAEC-AED8-7E715FBD7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300" y="815051"/>
            <a:ext cx="4864100" cy="1993900"/>
          </a:xfrm>
          <a:prstGeom prst="rect">
            <a:avLst/>
          </a:prstGeom>
        </p:spPr>
      </p:pic>
      <p:pic>
        <p:nvPicPr>
          <p:cNvPr id="10" name="Obrázek 94" descr="Obsah obrázku vzor, čtverec, Symetrie, design&#10;&#10;Obsah generovaný pomocí AI může být nesprávný.">
            <a:extLst>
              <a:ext uri="{FF2B5EF4-FFF2-40B4-BE49-F238E27FC236}">
                <a16:creationId xmlns:a16="http://schemas.microsoft.com/office/drawing/2014/main" id="{675C9A63-AED9-4380-7F0A-BC7D827FE3B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3827" y="4924425"/>
            <a:ext cx="1478598" cy="147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142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19EE8-C276-264E-3C69-248EB3F1C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9325F8FF-B0E4-9808-A06B-C779E861DD6B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 Malé vodní nádrže (MVN)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C38DC340-5514-60BE-2218-E233826082D8}"/>
              </a:ext>
            </a:extLst>
          </p:cNvPr>
          <p:cNvSpPr txBox="1"/>
          <p:nvPr/>
        </p:nvSpPr>
        <p:spPr>
          <a:xfrm>
            <a:off x="257175" y="815051"/>
            <a:ext cx="6969125" cy="5847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Akumulace a retence vody v krajině, regulace odtoku a podpora vodohospodářských a ekologických funkcí území.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Akumulace vody – zachycování a uchovávání vody pro období jejího nedostatku.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Retenční funkce – zachycení části povodňového odtoku a transformace povodňové vlny při zajištění volného retenčního prostoru.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Přírodě blízké uspořádání nádrží – členité břehy, mělkovodní zóny, litorální vegetace a návaznost na okolní biotopy.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stávajících nádrží – odbahnění, rekonstrukce hrází a funkčních objektů, zlepšení ekologického stavu.</a:t>
            </a:r>
          </a:p>
          <a:p>
            <a:pPr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Zvýšení zásoby povrchové vody v krajině.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Možnost zmírnění povodňových průtoků a regulace odtoku.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Podpora biodiverzity, mikroklimatu a krajinné rozmanitosti.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Akumulační a protipovodňová funkce mohou mít protichůdné požadavky na provozní hladinu. Při návrhu je nutné zohlednit vodní bilanci, hydrologický režim přítoku, výpar a ekologické dopady nádrže.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37EBAA-3AFA-D350-D74A-9033AB1CF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3842" y="1813753"/>
            <a:ext cx="4760983" cy="4473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929579-5DBB-7331-85DE-22F4DA5FF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6125" y="1190529"/>
            <a:ext cx="4838700" cy="2730500"/>
          </a:xfrm>
          <a:prstGeom prst="rect">
            <a:avLst/>
          </a:prstGeom>
        </p:spPr>
      </p:pic>
      <p:pic>
        <p:nvPicPr>
          <p:cNvPr id="2" name="Obrázek 1" descr="Obsah obrázku vzor, čtverec, Symetrie, design&#10;&#10;Obsah generovaný pomocí AI může být nesprávný.">
            <a:extLst>
              <a:ext uri="{FF2B5EF4-FFF2-40B4-BE49-F238E27FC236}">
                <a16:creationId xmlns:a16="http://schemas.microsoft.com/office/drawing/2014/main" id="{6403F77A-EB68-D114-E321-91C960D7BDA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7202" y="4457700"/>
            <a:ext cx="1425879" cy="142587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26E66DE-3DAB-3924-9BFC-1D33BD1E05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98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6FD3-C41E-E934-88A4-752AC4DF6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DAE0E579-5858-DC95-A3E7-C12CDDCCFA8A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6. Tůně a mokřady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B2205F0B-D6C1-D817-2D93-A9B72EF29206}"/>
              </a:ext>
            </a:extLst>
          </p:cNvPr>
          <p:cNvSpPr txBox="1"/>
          <p:nvPr/>
        </p:nvSpPr>
        <p:spPr>
          <a:xfrm>
            <a:off x="257175" y="815051"/>
            <a:ext cx="7070725" cy="5847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Obnova přirozené retence vody, mokřadních biotopů a hydrologických funkcí krajiny.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přirozeně zamokřených lokalit – říční nivy, terénní deprese, bývalé mokřady a prameniště.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Budování tůní – mělké vodní plochy bez hrází, napájené srážkami, povrchovým odtokem nebo podzemní vodou.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Vytváření soustav tůní – rozdílné velikosti, hloubky a oslunění podporují rozmanitost stanovišť.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mokřadní vegetace </a:t>
            </a:r>
          </a:p>
          <a:p>
            <a:pPr lvl="0"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Zadržování vody a zpomalení jejího odtoku z krajiny.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Podpora biodiverzity, zejména obojživelníků a mokřadních organismů.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Zlepšení lokálního mikroklimatu a podpora samočisticích procesů.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Funkčnost tůní a mokřadů závisí především na jejich hydrologickém napájení. Sezónní vysychání nemusí být problémem – u některých mokřadních biotopů je přirozenou a ekologicky žádoucí součástí jejich režimu.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FB822E-E690-89D5-8AE2-5A430D5F6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7900" y="1606549"/>
            <a:ext cx="4864100" cy="2616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F6A993-1881-1813-1556-6BE1125E7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475" y="4262754"/>
            <a:ext cx="4864100" cy="1905000"/>
          </a:xfrm>
          <a:prstGeom prst="rect">
            <a:avLst/>
          </a:prstGeom>
        </p:spPr>
      </p:pic>
      <p:pic>
        <p:nvPicPr>
          <p:cNvPr id="5" name="Obrázek 1" descr="Obsah obrázku vzor, čtverec, Symetrie, design&#10;&#10;Obsah generovaný pomocí AI může být nesprávný.">
            <a:extLst>
              <a:ext uri="{FF2B5EF4-FFF2-40B4-BE49-F238E27FC236}">
                <a16:creationId xmlns:a16="http://schemas.microsoft.com/office/drawing/2014/main" id="{46D331F3-2F53-AA22-8B45-B56DAB3A859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525" y="4315459"/>
            <a:ext cx="1454150" cy="145415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6969304-076D-E37D-157E-0044B83F61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917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B0C0F-07C4-5252-A35F-C185359EB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C3C3DAAA-5C08-4605-CE69-7D096B3647D8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7. Kostra zeleně v kulturní krajině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644F5ACE-AB51-C173-E343-64E004CCB09F}"/>
              </a:ext>
            </a:extLst>
          </p:cNvPr>
          <p:cNvSpPr txBox="1"/>
          <p:nvPr/>
        </p:nvSpPr>
        <p:spPr>
          <a:xfrm>
            <a:off x="257175" y="815051"/>
            <a:ext cx="7070725" cy="6124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Obnova krajinné struktury prostřednictvím vegetačních prvků, které přispívají ke zpomalení povrchového odtoku, ochraně půdy a posílení ekologické stability krajiny.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mezí, remízků a liniové zeleně – rozčlenění rozsáhlých zemědělských bloků a omezení soustředěného povrchového odtoku.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Výsadba stromořadí, větrolamů a skupin dřevin – omezení větrné eroze, zastínění a úprava mikroklimatu.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Zakládání travnatých a vegetačních pásů – zpomalení odtoku, zachycování sedimentů a ochrana půdy.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Propojování krajinných prvků</a:t>
            </a:r>
          </a:p>
          <a:p>
            <a:pPr lvl="0"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Omezení vodní a větrné eroze a podpora infiltrace vody do půdy.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Zlepšení mikroklimatu prostřednictvím zastínění a evapotranspirace.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Zvýšení biodiverzity a ekologické konektivity krajiny.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Účinnost vegetačních opatření závisí na jejich prostorovém uspořádání, orientaci vůči svahu a převládajícím větrům, druhovém složení a následné péči. Samotná výsadba zeleně automaticky nezaručuje zvýšení zásob vody v povodí.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4F6C7A-39FA-073A-F82A-2E1E075FB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0175" y="1000878"/>
            <a:ext cx="4368800" cy="5753100"/>
          </a:xfrm>
          <a:prstGeom prst="rect">
            <a:avLst/>
          </a:prstGeom>
        </p:spPr>
      </p:pic>
      <p:pic>
        <p:nvPicPr>
          <p:cNvPr id="6" name="Obrázek 10" descr="Obsah obrázku vzor, čtverec, Symetrie, design&#10;&#10;Obsah generovaný pomocí AI může být nesprávný.">
            <a:extLst>
              <a:ext uri="{FF2B5EF4-FFF2-40B4-BE49-F238E27FC236}">
                <a16:creationId xmlns:a16="http://schemas.microsoft.com/office/drawing/2014/main" id="{1957B1FA-85B0-1F90-4B00-49EF6DE3F7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5922" y="2876549"/>
            <a:ext cx="1474153" cy="147415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09CD1CE-995E-0A1C-2534-DCE9F00389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59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2A45F-349E-6E32-9089-23CA95E35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E7BA8906-08BD-2352-18F4-3AEC6C2C0FA8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8. Opatření na drenážní síti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124D1447-36AB-9874-28F5-8431DB1CE236}"/>
              </a:ext>
            </a:extLst>
          </p:cNvPr>
          <p:cNvSpPr txBox="1"/>
          <p:nvPr/>
        </p:nvSpPr>
        <p:spPr>
          <a:xfrm>
            <a:off x="257175" y="815051"/>
            <a:ext cx="7153275" cy="5924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Omezit nadměrné odvodňování zemědělské krajiny, zvýšit zásobu vody v půdním profilu a obnovit přirozenější vodní režim odvodněných území.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Regulace drenážního odtoku – řízení odtoku pomocí regulačních šachet a stavítek, umožňující zvýšení hladiny podzemní vody.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Přerušení a zaslepení drenáží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Revitalizace hlavních odvodňovacích zařízení (HOZ) – odtrubnění, úpravy.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Přesměrování drenážních vod –napájení mokřadů, tůní a dalších prvků.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pramenišť – rušení pramenních jímek nebo jejich regulace.</a:t>
            </a:r>
          </a:p>
          <a:p>
            <a:pPr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Zvýšení půdní vlhkosti a dostupnosti vody pro vegetaci v suchých obdobích.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Omezení rychlého odtoku vody z odvodněných pozemků.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Podpora obnovy mokřadních biotopů a omezení transportu živin a dalších znečišťujících látek.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Cílem nemusí být úplné odstranění drenážního systému, ale změna jeho funkce z jednostranného odvodňování na řízené hospodaření s vodou.</a:t>
            </a:r>
          </a:p>
        </p:txBody>
      </p:sp>
      <p:pic>
        <p:nvPicPr>
          <p:cNvPr id="2" name="Obrázek 4" descr="Obsah obrázku vzor, čtverec, Symetrie, design&#10;&#10;Obsah generovaný pomocí AI může být nesprávný.">
            <a:extLst>
              <a:ext uri="{FF2B5EF4-FFF2-40B4-BE49-F238E27FC236}">
                <a16:creationId xmlns:a16="http://schemas.microsoft.com/office/drawing/2014/main" id="{F03E8FBC-B252-29DE-CB44-E4240A2886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2404" y="5303222"/>
            <a:ext cx="1488123" cy="14881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D7D08-2847-CE73-11B2-ACDC73D49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0451" y="857836"/>
            <a:ext cx="4619625" cy="26300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9AD63D-E185-56D9-4F7C-BE52236DC0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0450" y="3487888"/>
            <a:ext cx="4619625" cy="186692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F047CB9-1C8F-EFBC-4945-C9D248DE33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25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2289F-3097-B256-94AB-CEA6C0AD2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215EEFAC-4FDF-8C14-618B-30DE499DEFD2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9. Technická protierozní opatření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8BE4D37E-41C8-3CEE-D1B3-43E1E5486DF5}"/>
              </a:ext>
            </a:extLst>
          </p:cNvPr>
          <p:cNvSpPr txBox="1"/>
          <p:nvPr/>
        </p:nvSpPr>
        <p:spPr>
          <a:xfrm>
            <a:off x="257175" y="815051"/>
            <a:ext cx="7153275" cy="5847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Omezení vodní eroze prostřednictvím zachycování, zpomalování a bezpečného odvádění povrchového odtoku ze zemědělských pozemků.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Záchytné a vsakovací průlehy – zachycování povrchového odtoku, podpora infiltrace a omezení jeho koncentrace.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Svodné příkopy a průlehy – bezpečné odvádění soustředěného odtoku do vhodných recipientů.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Protierozní meze a hrázky – přerušení délky svahu, snížení rychlosti odtoku a zachycování sedimentů.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Zatravněné údolnice a vegetační pásy – stabilizace drah soustředěného odtoku a ochrana před erozí.</a:t>
            </a:r>
          </a:p>
          <a:p>
            <a:pPr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Omezení smyvu půdy a transportu sedimentů a živin.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Zpomalení povrchového odtoku a podpora retence vody.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Snížení rizika lokálních povodní a škod na zemědělské půdě.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Jednotlivá opatření musí tvořit funkčně propojený systém v rámci povodí. Jejich návrh vychází zejména ze sklonitosti, délky svahů, půdních vlastností a charakteru odtokových drah.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394B94-B113-F748-91CF-E1EF37D37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815" y="815051"/>
            <a:ext cx="4666694" cy="1885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E7183C-F6CA-5CFE-4346-05B1FBA20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4400" y="2680557"/>
            <a:ext cx="4735525" cy="4129818"/>
          </a:xfrm>
          <a:prstGeom prst="rect">
            <a:avLst/>
          </a:prstGeom>
        </p:spPr>
      </p:pic>
      <p:pic>
        <p:nvPicPr>
          <p:cNvPr id="5" name="Obrázek 2" descr="Obsah obrázku vzor, Symetrie, čtverec, design&#10;&#10;Obsah generovaný pomocí AI může být nesprávný.">
            <a:extLst>
              <a:ext uri="{FF2B5EF4-FFF2-40B4-BE49-F238E27FC236}">
                <a16:creationId xmlns:a16="http://schemas.microsoft.com/office/drawing/2014/main" id="{3096DA25-5F2B-2EB7-086F-6F7FFE1A7EB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7102" y="4635471"/>
            <a:ext cx="1815225" cy="181522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0CED7991-19D6-00DF-5C9F-3D53234D33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7E610-DE4A-6EF3-050A-CFD7DC514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E34AC786-78AF-68FB-6E1D-8BC0E202EA84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10. Organizační a agrotechnická protierozní opatření 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6DB0A361-4C96-59E5-B20E-7A8215D8D8EF}"/>
              </a:ext>
            </a:extLst>
          </p:cNvPr>
          <p:cNvSpPr txBox="1"/>
          <p:nvPr/>
        </p:nvSpPr>
        <p:spPr>
          <a:xfrm>
            <a:off x="257175" y="815051"/>
            <a:ext cx="7153275" cy="5847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Omezení vodní a větrné eroze vhodným uspořádáním zemědělské krajiny a změnou způsobu hospodaření na půdě.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Optimalizace velikosti a tvaru půdních bloků – rozčlenění rozsáhlých pozemků, respektování vrstevnic a sklonitosti terénu.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Protierozní rozmístění plodin – pásové střídání plodin, ochranné zatravnění a agrolesnictví.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Šetrné zpracování půdy – minimalizační a bezorebné technologie, omezení narušování půdní struktury.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Celoroční ochrana půdního povrchu – meziplodiny, mulčování a ponechávání rostlinných zbytků.</a:t>
            </a:r>
          </a:p>
          <a:p>
            <a:pPr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Omezení eroze, povrchového odtoku a ztrát úrodné půdy.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Zlepšení půdní struktury, infiltrace a retenční schopnosti půdy.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Podpora půdní biodiverzity a dlouhodobé stability zemědělské produkce.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Účinnost opatření závisí na půdních a klimatických podmínkách, volbě plodin a dlouhodobém způsobu hospodaření. Klíčová je jejich kombinace s technickými protierozními opatřeními.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AE66A6-81B6-BEC2-95A3-4D62D2BE62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54925" y="815050"/>
            <a:ext cx="4419600" cy="19344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48DF58-930D-E6F9-8CB7-AFD3B6769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4925" y="2749550"/>
            <a:ext cx="4279900" cy="4025900"/>
          </a:xfrm>
          <a:prstGeom prst="rect">
            <a:avLst/>
          </a:prstGeom>
        </p:spPr>
      </p:pic>
      <p:pic>
        <p:nvPicPr>
          <p:cNvPr id="2" name="Obrázek 2" descr="Obsah obrázku vzor, Symetrie, čtverec, design&#10;&#10;Obsah generovaný pomocí AI může být nesprávný.">
            <a:extLst>
              <a:ext uri="{FF2B5EF4-FFF2-40B4-BE49-F238E27FC236}">
                <a16:creationId xmlns:a16="http://schemas.microsoft.com/office/drawing/2014/main" id="{6BCA23DB-3C0A-D3D8-B971-FF1C47BEC4C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1324" y="4839824"/>
            <a:ext cx="1673355" cy="167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23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1C091-75DC-6F4A-BDB7-0A345B814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67665365-B7AE-7093-1B7A-820A4DF95BB1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11. Umělé mokřady a biofiltry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295CF354-D865-8058-41D4-B05B7C76B45C}"/>
              </a:ext>
            </a:extLst>
          </p:cNvPr>
          <p:cNvSpPr txBox="1"/>
          <p:nvPr/>
        </p:nvSpPr>
        <p:spPr>
          <a:xfrm>
            <a:off x="257175" y="815051"/>
            <a:ext cx="7153275" cy="6124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Omezení transportu živin, pesticidů a sedimentů ze zemědělských pozemků do povrchových a podzemních vod.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Denitrifikační biofiltry – využití organického substrátu (např. dřevní štěpky) k mikrobiálnímu odstraňování dusičnanů z drenážních vod.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Umělé mokřady – kombinace fyzikálních, chemických a biologických procesů pro zachycování a odstraňování znečištění.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Vegetační filtrační pásy – zachycování sedimentů a souvisejících znečišťujících látek z povrchového odtoku.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Kombinace s retenčními prvky – zachycení přívalového odtoku a vytvoření vhodných podmínek pro jeho následné čištění.</a:t>
            </a:r>
          </a:p>
          <a:p>
            <a:pPr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Snižování zatížení vodních toků živinami, pesticidy a sedimenty.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Podpora retence vody a zvýšení ekologické rozmanitosti krajiny.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Možnost čištění drenážních i povrchových odtoků přímo v zemědělském povodí.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Účinnost závisí na hydraulickém zatížení, době zdržení, složení filtračního média a charakteru znečištění. Nezbytný je monitoring a pravidelná údržba.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732F3D-CC6C-D3B5-0FB3-371EA985A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976" y="1031874"/>
            <a:ext cx="4570374" cy="30734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074BB6-C03F-99E4-E56A-090421726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800" y="4322107"/>
            <a:ext cx="4654550" cy="2286683"/>
          </a:xfrm>
          <a:prstGeom prst="rect">
            <a:avLst/>
          </a:prstGeom>
        </p:spPr>
      </p:pic>
      <p:pic>
        <p:nvPicPr>
          <p:cNvPr id="5" name="Obrázek 3" descr="Obsah obrázku vzor, čtverec, Symetrie, design&#10;&#10;Obsah generovaný pomocí AI může být nesprávný.">
            <a:extLst>
              <a:ext uri="{FF2B5EF4-FFF2-40B4-BE49-F238E27FC236}">
                <a16:creationId xmlns:a16="http://schemas.microsoft.com/office/drawing/2014/main" id="{15649811-8F67-1676-B191-D76F7688C2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9577" y="4473057"/>
            <a:ext cx="1613418" cy="161341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E69342D-7213-6965-08BA-57AD124173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37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AEE3-3753-7337-B1EE-D15859ED4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67429D65-F368-CC73-0229-6D87DFF10F0D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12. Umělé mokřady pro čištění odpadních vod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C9980BA1-C121-7095-EC15-6C700E87CE11}"/>
              </a:ext>
            </a:extLst>
          </p:cNvPr>
          <p:cNvSpPr txBox="1"/>
          <p:nvPr/>
        </p:nvSpPr>
        <p:spPr>
          <a:xfrm>
            <a:off x="257175" y="815051"/>
            <a:ext cx="7153275" cy="5847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Čištění odpadních vod prostřednictvím přirozených fyzikálních, chemických a biologických procesů v uměle vytvořených mokřadních systémech.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Horizontální kořenové filtry (HF) – podpovrchové proudění vody v trvale zatopeném filtračním prostředí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Vertikální kořenové filtry (VF) – přerušované dávkování a vertikální průtok, převážně aerobní podmínky podporující nitrifikaci.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Hybridní mokřadní systémy – kombinace různých typů filtrů.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Mechanické předčištění – nezbytná součást systému pro zachycení nerozpuštěných látek a ochranu filtračního prostředí.</a:t>
            </a:r>
          </a:p>
          <a:p>
            <a:pPr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Odstraňování organického znečištění, nerozpuštěných látek a živin.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Nízké provozní náklady a relativně malé nároky na obsluhu.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Podpora biodiverzity a možnost začlenění do krajiny.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Účinnost čištění závisí na hydraulickém a látkovém zatížení, kyslíkových podmínkách, konstrukci a provozu filtrů. Pro účinné odstranění celkového dusíku je vhodné kombinovat aerobní a anoxické procesy.</a:t>
            </a:r>
          </a:p>
        </p:txBody>
      </p:sp>
      <p:pic>
        <p:nvPicPr>
          <p:cNvPr id="2" name="Obrázek 2" descr="Obsah obrázku vzor, čtverec, Symetrie, design&#10;&#10;Obsah generovaný pomocí AI může být nesprávný.">
            <a:extLst>
              <a:ext uri="{FF2B5EF4-FFF2-40B4-BE49-F238E27FC236}">
                <a16:creationId xmlns:a16="http://schemas.microsoft.com/office/drawing/2014/main" id="{76FF17CD-28C9-D1B0-77BB-7DC47E3BCA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1551" y="4724401"/>
            <a:ext cx="2009774" cy="20097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799A4B-7A69-1E2F-1D01-BE453DE37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0450" y="815051"/>
            <a:ext cx="4684621" cy="389477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2BF7275D-1144-1C65-B4D2-BBBA80E623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1058" y="6397628"/>
            <a:ext cx="1294013" cy="2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618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389B6-67B5-8292-870D-13CB48933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5A8A0EA0-D38C-F376-66A5-6A74807BD9A1}"/>
              </a:ext>
            </a:extLst>
          </p:cNvPr>
          <p:cNvSpPr/>
          <p:nvPr/>
        </p:nvSpPr>
        <p:spPr>
          <a:xfrm>
            <a:off x="1285943" y="298320"/>
            <a:ext cx="1016635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13. Přírodě blízké hospodaření se srážkovými vodami 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0634FECE-F0E4-C898-3E43-E8D2AEB8BEFC}"/>
              </a:ext>
            </a:extLst>
          </p:cNvPr>
          <p:cNvSpPr txBox="1"/>
          <p:nvPr/>
        </p:nvSpPr>
        <p:spPr>
          <a:xfrm>
            <a:off x="257175" y="815051"/>
            <a:ext cx="7153275" cy="6124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Aft>
                <a:spcPts val="600"/>
              </a:spcAft>
            </a:pPr>
            <a:r>
              <a:rPr lang="en-CZ" b="1" dirty="0"/>
              <a:t>Cíl: </a:t>
            </a:r>
            <a:r>
              <a:rPr lang="en-CZ" dirty="0"/>
              <a:t>Zadržování, vsakování a využívání srážkových vod v místě jejich dopadu, omezení povrchového odtoku a podpora přirozeného vodního režimu v sídlech.</a:t>
            </a:r>
          </a:p>
          <a:p>
            <a:pPr>
              <a:spcAft>
                <a:spcPts val="600"/>
              </a:spcAft>
            </a:pPr>
            <a:r>
              <a:rPr lang="en-CZ" b="1" dirty="0"/>
              <a:t>Základní principy a opatření: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Vsakovací průlehy a rýhy – zachycování srážkového odtoku a podpora infiltrace do půdního prostředí.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Dešťové záhony a bioretence – kombinace vegetace a filtračního substrátu pro retenci, vsakování a čištění vody.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Zelené střechy – zachycování části srážek, zpomalení odtoku a podpora evapotranspirace.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Retenční a akumulační prvky – zadržování srážkové vody a její následné využití, například pro závlahu.</a:t>
            </a:r>
          </a:p>
          <a:p>
            <a:pPr>
              <a:spcAft>
                <a:spcPts val="600"/>
              </a:spcAft>
            </a:pPr>
            <a:r>
              <a:rPr lang="en-CZ" b="1" dirty="0"/>
              <a:t>Hlavní přínosy: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Omezení odtoku do kanalizace a snížení rizika jejího přetížení.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Podpora infiltrace, evapotranspirace a ochlazování městského prostředí.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Zlepšení kvality srážkového odtoku a snížení zatížení recipientů.</a:t>
            </a:r>
          </a:p>
          <a:p>
            <a:pPr>
              <a:spcAft>
                <a:spcPts val="600"/>
              </a:spcAft>
            </a:pPr>
            <a:r>
              <a:rPr lang="en-CZ" b="1" dirty="0"/>
              <a:t>Důležité: </a:t>
            </a:r>
            <a:r>
              <a:rPr lang="en-CZ" dirty="0"/>
              <a:t>Volba opatření musí respektovat propustnost podloží, hladinu podzemní vody, kvalitu srážkového odtoku a prostorové podmínky. Vsakování není vhodné ve všech lokalitách.</a:t>
            </a:r>
          </a:p>
        </p:txBody>
      </p:sp>
      <p:pic>
        <p:nvPicPr>
          <p:cNvPr id="5" name="Obrázek 6" descr="Obsah obrázku vzor, čtverec, Symetrie, design&#10;&#10;Obsah generovaný pomocí AI může být nesprávný.">
            <a:extLst>
              <a:ext uri="{FF2B5EF4-FFF2-40B4-BE49-F238E27FC236}">
                <a16:creationId xmlns:a16="http://schemas.microsoft.com/office/drawing/2014/main" id="{FAD6823D-158B-3D21-CF41-57AA97BE50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9105901" y="5169348"/>
            <a:ext cx="1747202" cy="17472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1ACF56-CD0C-3765-2A3D-65B5142C5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876" y="815051"/>
            <a:ext cx="4279900" cy="44069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AA85824-4619-FBE8-486F-BC14664268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3103" y="6559680"/>
            <a:ext cx="1335330" cy="27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45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71526" y="46404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cs-CZ" sz="325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 opatření k funkčnímu vodnímu režimu</a:t>
            </a:r>
            <a:endParaRPr lang="cs-CZ" sz="325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37600" y="1313903"/>
            <a:ext cx="3662875" cy="5725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V ploše povodí: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ochrana půdy, omezení eroze, regulace drenáží a zpomalení povrchového odtoku.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Na vodních tocích: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revitalizace, renaturace a obnova přirozené morfologie koryt.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V říčních nivách: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obnova rozlivových prostorů, mokřadů a tůní.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Na rozhraní zemědělské krajiny a vodních toků: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Z" dirty="0"/>
              <a:t>biofiltry, vegetační pásy a další opatření pro zlepšení kvality vody.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6D7EBB-ED44-8FBB-C4F7-B6F743AC55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54522" y="1398365"/>
            <a:ext cx="8537478" cy="499558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398824F-3D61-EFA9-8FD2-E76793AD1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78B31-F216-D5D5-FBFB-E653E3A9F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9AFBFF8-3339-B440-3DCE-6084D5A5B603}"/>
              </a:ext>
            </a:extLst>
          </p:cNvPr>
          <p:cNvSpPr/>
          <p:nvPr/>
        </p:nvSpPr>
        <p:spPr>
          <a:xfrm>
            <a:off x="971526" y="46404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cs-CZ" sz="3250" b="1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 opatření k funkčnímu vodnímu režimu</a:t>
            </a:r>
            <a:endParaRPr lang="cs-CZ" sz="325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1096EC-9753-855E-FF5E-8595208925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90674" y="968771"/>
            <a:ext cx="9810750" cy="592732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011BFF98-D168-BC92-B434-74755D83F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64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23255" y="282562"/>
            <a:ext cx="10868745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/>
            <a:r>
              <a:rPr lang="cs-C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Závěr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F95F2906-121C-C7FB-C448-2BF6A7108C79}"/>
              </a:ext>
            </a:extLst>
          </p:cNvPr>
          <p:cNvSpPr txBox="1"/>
          <p:nvPr/>
        </p:nvSpPr>
        <p:spPr>
          <a:xfrm>
            <a:off x="402394" y="1506140"/>
            <a:ext cx="6122232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CZ" dirty="0"/>
              <a:t>Obnovujme hydrologické procesy, nejen jednotlivé krajinné prvky. Cílem není pouze akumulace vody, ale obnova přirozených funkcí celého vodního režimu.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CZ" dirty="0"/>
              <a:t>Neexistuje univerzální opatření. Výběr řešení musí vycházet z konkrétních hydrologických, geomorfologických a ekologických podmínek území.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CZ" dirty="0"/>
              <a:t>Přemýšlejme v měřítku celého povodí. Skutečný přínos přináší vhodná kombinace opatření v půdě, na vodních tocích, v nivách i v sídlech.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CZ" dirty="0"/>
              <a:t>Respektujme možnosti i limity jednotlivých opatření. Každé řešení má specifické požadavky na umístění, návrh, provoz a následnou péči.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CZ" dirty="0"/>
              <a:t>Hodnoťme skutečný účinek, nikoliv počet realizací. Dlouhodobý monitoring a adaptivní management jsou základem funkčních a udržitelných řešení.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8493F8-EB29-4F4E-CF2B-407C79A3A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676" y="4311818"/>
            <a:ext cx="4663099" cy="1691013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040E7F-10BB-6BC5-2C3B-0F6B3BA16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5478" y="1506140"/>
            <a:ext cx="4660297" cy="2934262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3227B64-3509-2FD3-9E48-619C24B77C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8" y="-126400"/>
            <a:ext cx="2184702" cy="7952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26a48e1-fc21-461a-b97f-ac5bd535f341}" enabled="0" method="" siteId="{f26a48e1-fc21-461a-b97f-ac5bd535f3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2782</TotalTime>
  <Words>2651</Words>
  <Application>Microsoft Office PowerPoint</Application>
  <PresentationFormat>Širokoúhlá obrazovka</PresentationFormat>
  <Paragraphs>255</Paragraphs>
  <Slides>24</Slides>
  <Notes>24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7" baseType="lpstr">
      <vt:lpstr>Arial</vt:lpstr>
      <vt:lpstr>Roboto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Kotábová Agáta</cp:lastModifiedBy>
  <cp:revision>185</cp:revision>
  <dcterms:created xsi:type="dcterms:W3CDTF">2026-08-26T15:34:42Z</dcterms:created>
  <dcterms:modified xsi:type="dcterms:W3CDTF">2026-10-26T12:06:39Z</dcterms:modified>
</cp:coreProperties>
</file>