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9" r:id="rId6"/>
    <p:sldId id="271" r:id="rId7"/>
    <p:sldId id="270" r:id="rId8"/>
    <p:sldId id="272" r:id="rId9"/>
    <p:sldId id="258" r:id="rId10"/>
    <p:sldId id="261" r:id="rId11"/>
    <p:sldId id="262" r:id="rId12"/>
    <p:sldId id="263" r:id="rId13"/>
    <p:sldId id="274" r:id="rId14"/>
    <p:sldId id="264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BE8F5-EAB5-40D4-A977-D37BA31DEDE2}" v="1" dt="2026-10-26T12:00:36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573" autoAdjust="0"/>
  </p:normalViewPr>
  <p:slideViewPr>
    <p:cSldViewPr snapToGrid="0" snapToObjects="1">
      <p:cViewPr varScale="1">
        <p:scale>
          <a:sx n="69" d="100"/>
          <a:sy n="69" d="100"/>
        </p:scale>
        <p:origin x="1205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nátková Tereza" userId="66dc1c20-b67d-4521-a4f1-5b6f92910b01" providerId="ADAL" clId="{BE657E63-FBFC-4E27-89A4-85CB1DD8F179}"/>
    <pc:docChg chg="undo custSel delSld modSld">
      <pc:chgData name="Hnátková Tereza" userId="66dc1c20-b67d-4521-a4f1-5b6f92910b01" providerId="ADAL" clId="{BE657E63-FBFC-4E27-89A4-85CB1DD8F179}" dt="2026-10-20T08:38:14.041" v="85" actId="26606"/>
      <pc:docMkLst>
        <pc:docMk/>
      </pc:docMkLst>
      <pc:sldChg chg="modSp mod modNotesTx">
        <pc:chgData name="Hnátková Tereza" userId="66dc1c20-b67d-4521-a4f1-5b6f92910b01" providerId="ADAL" clId="{BE657E63-FBFC-4E27-89A4-85CB1DD8F179}" dt="2026-10-20T08:34:11.085" v="32" actId="20577"/>
        <pc:sldMkLst>
          <pc:docMk/>
          <pc:sldMk cId="1203197308" sldId="256"/>
        </pc:sldMkLst>
        <pc:spChg chg="mod">
          <ac:chgData name="Hnátková Tereza" userId="66dc1c20-b67d-4521-a4f1-5b6f92910b01" providerId="ADAL" clId="{BE657E63-FBFC-4E27-89A4-85CB1DD8F179}" dt="2026-10-20T08:33:24.336" v="1" actId="20577"/>
          <ac:spMkLst>
            <pc:docMk/>
            <pc:sldMk cId="1203197308" sldId="256"/>
            <ac:spMk id="3" creationId="{DD642AAC-BC8E-42D8-9FFF-49294670C3B1}"/>
          </ac:spMkLst>
        </pc:spChg>
      </pc:sldChg>
      <pc:sldChg chg="modNotesTx">
        <pc:chgData name="Hnátková Tereza" userId="66dc1c20-b67d-4521-a4f1-5b6f92910b01" providerId="ADAL" clId="{BE657E63-FBFC-4E27-89A4-85CB1DD8F179}" dt="2026-10-20T08:33:51.809" v="17" actId="20577"/>
        <pc:sldMkLst>
          <pc:docMk/>
          <pc:sldMk cId="1888732937" sldId="257"/>
        </pc:sldMkLst>
      </pc:sldChg>
      <pc:sldChg chg="modNotesTx">
        <pc:chgData name="Hnátková Tereza" userId="66dc1c20-b67d-4521-a4f1-5b6f92910b01" providerId="ADAL" clId="{BE657E63-FBFC-4E27-89A4-85CB1DD8F179}" dt="2026-10-20T08:34:23.243" v="38" actId="20577"/>
        <pc:sldMkLst>
          <pc:docMk/>
          <pc:sldMk cId="2054327003" sldId="260"/>
        </pc:sldMkLst>
      </pc:sldChg>
      <pc:sldChg chg="modNotesTx">
        <pc:chgData name="Hnátková Tereza" userId="66dc1c20-b67d-4521-a4f1-5b6f92910b01" providerId="ADAL" clId="{BE657E63-FBFC-4E27-89A4-85CB1DD8F179}" dt="2026-10-20T08:35:09.328" v="53" actId="20577"/>
        <pc:sldMkLst>
          <pc:docMk/>
          <pc:sldMk cId="785692255" sldId="261"/>
        </pc:sldMkLst>
      </pc:sldChg>
      <pc:sldChg chg="modNotesTx">
        <pc:chgData name="Hnátková Tereza" userId="66dc1c20-b67d-4521-a4f1-5b6f92910b01" providerId="ADAL" clId="{BE657E63-FBFC-4E27-89A4-85CB1DD8F179}" dt="2026-10-20T08:35:17.384" v="54" actId="20577"/>
        <pc:sldMkLst>
          <pc:docMk/>
          <pc:sldMk cId="1208151352" sldId="262"/>
        </pc:sldMkLst>
      </pc:sldChg>
      <pc:sldChg chg="modNotesTx">
        <pc:chgData name="Hnátková Tereza" userId="66dc1c20-b67d-4521-a4f1-5b6f92910b01" providerId="ADAL" clId="{BE657E63-FBFC-4E27-89A4-85CB1DD8F179}" dt="2026-10-20T08:35:53.610" v="64" actId="20577"/>
        <pc:sldMkLst>
          <pc:docMk/>
          <pc:sldMk cId="1942845737" sldId="265"/>
        </pc:sldMkLst>
      </pc:sldChg>
      <pc:sldChg chg="modNotesTx">
        <pc:chgData name="Hnátková Tereza" userId="66dc1c20-b67d-4521-a4f1-5b6f92910b01" providerId="ADAL" clId="{BE657E63-FBFC-4E27-89A4-85CB1DD8F179}" dt="2026-10-20T08:36:16.831" v="77" actId="20577"/>
        <pc:sldMkLst>
          <pc:docMk/>
          <pc:sldMk cId="1069577735" sldId="266"/>
        </pc:sldMkLst>
      </pc:sldChg>
      <pc:sldChg chg="modNotesTx">
        <pc:chgData name="Hnátková Tereza" userId="66dc1c20-b67d-4521-a4f1-5b6f92910b01" providerId="ADAL" clId="{BE657E63-FBFC-4E27-89A4-85CB1DD8F179}" dt="2026-10-20T08:36:22.113" v="78" actId="20577"/>
        <pc:sldMkLst>
          <pc:docMk/>
          <pc:sldMk cId="630252498" sldId="267"/>
        </pc:sldMkLst>
      </pc:sldChg>
      <pc:sldChg chg="modNotesTx">
        <pc:chgData name="Hnátková Tereza" userId="66dc1c20-b67d-4521-a4f1-5b6f92910b01" providerId="ADAL" clId="{BE657E63-FBFC-4E27-89A4-85CB1DD8F179}" dt="2026-10-20T08:36:43.481" v="81" actId="20577"/>
        <pc:sldMkLst>
          <pc:docMk/>
          <pc:sldMk cId="401633051" sldId="268"/>
        </pc:sldMkLst>
      </pc:sldChg>
      <pc:sldChg chg="addSp delSp modSp mod setBg">
        <pc:chgData name="Hnátková Tereza" userId="66dc1c20-b67d-4521-a4f1-5b6f92910b01" providerId="ADAL" clId="{BE657E63-FBFC-4E27-89A4-85CB1DD8F179}" dt="2026-10-20T08:38:14.041" v="85" actId="26606"/>
        <pc:sldMkLst>
          <pc:docMk/>
          <pc:sldMk cId="1642720025" sldId="271"/>
        </pc:sldMkLst>
      </pc:sldChg>
    </pc:docChg>
  </pc:docChgLst>
  <pc:docChgLst>
    <pc:chgData name="Kotábová Agáta" userId="c34ae3da-7eaf-429e-be41-42d395261b98" providerId="ADAL" clId="{EAE74B64-C724-4C36-9916-9BC0959C2C8F}"/>
    <pc:docChg chg="custSel modSld">
      <pc:chgData name="Kotábová Agáta" userId="c34ae3da-7eaf-429e-be41-42d395261b98" providerId="ADAL" clId="{EAE74B64-C724-4C36-9916-9BC0959C2C8F}" dt="2026-10-26T12:00:57.044" v="83" actId="22"/>
      <pc:docMkLst>
        <pc:docMk/>
      </pc:docMkLst>
      <pc:sldChg chg="addSp delSp modSp mod">
        <pc:chgData name="Kotábová Agáta" userId="c34ae3da-7eaf-429e-be41-42d395261b98" providerId="ADAL" clId="{EAE74B64-C724-4C36-9916-9BC0959C2C8F}" dt="2026-10-26T11:59:37.290" v="64" actId="14100"/>
        <pc:sldMkLst>
          <pc:docMk/>
          <pc:sldMk cId="1203197308" sldId="256"/>
        </pc:sldMkLst>
        <pc:spChg chg="mod">
          <ac:chgData name="Kotábová Agáta" userId="c34ae3da-7eaf-429e-be41-42d395261b98" providerId="ADAL" clId="{EAE74B64-C724-4C36-9916-9BC0959C2C8F}" dt="2026-10-26T11:59:20.799" v="62" actId="20577"/>
          <ac:spMkLst>
            <pc:docMk/>
            <pc:sldMk cId="1203197308" sldId="256"/>
            <ac:spMk id="3" creationId="{DD642AAC-BC8E-42D8-9FFF-49294670C3B1}"/>
          </ac:spMkLst>
        </pc:spChg>
        <pc:picChg chg="add del mod">
          <ac:chgData name="Kotábová Agáta" userId="c34ae3da-7eaf-429e-be41-42d395261b98" providerId="ADAL" clId="{EAE74B64-C724-4C36-9916-9BC0959C2C8F}" dt="2026-10-26T11:57:07.431" v="6" actId="478"/>
          <ac:picMkLst>
            <pc:docMk/>
            <pc:sldMk cId="1203197308" sldId="256"/>
            <ac:picMk id="12" creationId="{CCAB4AF4-7D51-8536-E4FB-8F29EB2D58CD}"/>
          </ac:picMkLst>
        </pc:picChg>
        <pc:picChg chg="del mod">
          <ac:chgData name="Kotábová Agáta" userId="c34ae3da-7eaf-429e-be41-42d395261b98" providerId="ADAL" clId="{EAE74B64-C724-4C36-9916-9BC0959C2C8F}" dt="2026-10-26T11:59:30.990" v="63" actId="478"/>
          <ac:picMkLst>
            <pc:docMk/>
            <pc:sldMk cId="1203197308" sldId="256"/>
            <ac:picMk id="13" creationId="{9A9172E9-EE8A-24BB-B651-D3632CC6A6F2}"/>
          </ac:picMkLst>
        </pc:picChg>
        <pc:picChg chg="add mod">
          <ac:chgData name="Kotábová Agáta" userId="c34ae3da-7eaf-429e-be41-42d395261b98" providerId="ADAL" clId="{EAE74B64-C724-4C36-9916-9BC0959C2C8F}" dt="2026-10-26T11:59:37.290" v="64" actId="14100"/>
          <ac:picMkLst>
            <pc:docMk/>
            <pc:sldMk cId="1203197308" sldId="256"/>
            <ac:picMk id="15" creationId="{1D30107E-38AD-4D2A-0920-97DD44EB2569}"/>
          </ac:picMkLst>
        </pc:picChg>
        <pc:picChg chg="del">
          <ac:chgData name="Kotábová Agáta" userId="c34ae3da-7eaf-429e-be41-42d395261b98" providerId="ADAL" clId="{EAE74B64-C724-4C36-9916-9BC0959C2C8F}" dt="2026-10-26T11:57:26.055" v="10" actId="478"/>
          <ac:picMkLst>
            <pc:docMk/>
            <pc:sldMk cId="1203197308" sldId="256"/>
            <ac:picMk id="17" creationId="{FB9309E2-5CF9-1B3E-25A9-CCF3667813C1}"/>
          </ac:picMkLst>
        </pc:picChg>
        <pc:picChg chg="add mod">
          <ac:chgData name="Kotábová Agáta" userId="c34ae3da-7eaf-429e-be41-42d395261b98" providerId="ADAL" clId="{EAE74B64-C724-4C36-9916-9BC0959C2C8F}" dt="2026-10-26T11:58:05.123" v="16" actId="1076"/>
          <ac:picMkLst>
            <pc:docMk/>
            <pc:sldMk cId="1203197308" sldId="256"/>
            <ac:picMk id="18" creationId="{EC4BC96B-0CE8-82C2-36E2-89100FA2D370}"/>
          </ac:picMkLst>
        </pc:picChg>
      </pc:sldChg>
      <pc:sldChg chg="addSp modSp mod">
        <pc:chgData name="Kotábová Agáta" userId="c34ae3da-7eaf-429e-be41-42d395261b98" providerId="ADAL" clId="{EAE74B64-C724-4C36-9916-9BC0959C2C8F}" dt="2026-10-26T11:59:57.730" v="68" actId="1076"/>
        <pc:sldMkLst>
          <pc:docMk/>
          <pc:sldMk cId="1888732937" sldId="257"/>
        </pc:sldMkLst>
        <pc:picChg chg="add mod">
          <ac:chgData name="Kotábová Agáta" userId="c34ae3da-7eaf-429e-be41-42d395261b98" providerId="ADAL" clId="{EAE74B64-C724-4C36-9916-9BC0959C2C8F}" dt="2026-10-26T11:59:57.730" v="68" actId="1076"/>
          <ac:picMkLst>
            <pc:docMk/>
            <pc:sldMk cId="1888732937" sldId="257"/>
            <ac:picMk id="25" creationId="{4CABCD3D-E9D1-C8B2-AA31-DD6622A72076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05.560" v="69" actId="22"/>
        <pc:sldMkLst>
          <pc:docMk/>
          <pc:sldMk cId="2054327003" sldId="260"/>
        </pc:sldMkLst>
        <pc:picChg chg="add">
          <ac:chgData name="Kotábová Agáta" userId="c34ae3da-7eaf-429e-be41-42d395261b98" providerId="ADAL" clId="{EAE74B64-C724-4C36-9916-9BC0959C2C8F}" dt="2026-10-26T12:00:05.560" v="69" actId="22"/>
          <ac:picMkLst>
            <pc:docMk/>
            <pc:sldMk cId="2054327003" sldId="260"/>
            <ac:picMk id="6" creationId="{1E2385CF-923E-8741-4D82-1D8055476C98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19.773" v="72" actId="22"/>
        <pc:sldMkLst>
          <pc:docMk/>
          <pc:sldMk cId="785692255" sldId="261"/>
        </pc:sldMkLst>
        <pc:picChg chg="add">
          <ac:chgData name="Kotábová Agáta" userId="c34ae3da-7eaf-429e-be41-42d395261b98" providerId="ADAL" clId="{EAE74B64-C724-4C36-9916-9BC0959C2C8F}" dt="2026-10-26T12:00:19.773" v="72" actId="22"/>
          <ac:picMkLst>
            <pc:docMk/>
            <pc:sldMk cId="785692255" sldId="261"/>
            <ac:picMk id="22" creationId="{4898E733-BC54-0357-FBEA-C14AE3B3B9A1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28.934" v="73" actId="22"/>
        <pc:sldMkLst>
          <pc:docMk/>
          <pc:sldMk cId="1208151352" sldId="262"/>
        </pc:sldMkLst>
        <pc:picChg chg="add">
          <ac:chgData name="Kotábová Agáta" userId="c34ae3da-7eaf-429e-be41-42d395261b98" providerId="ADAL" clId="{EAE74B64-C724-4C36-9916-9BC0959C2C8F}" dt="2026-10-26T12:00:28.934" v="73" actId="22"/>
          <ac:picMkLst>
            <pc:docMk/>
            <pc:sldMk cId="1208151352" sldId="262"/>
            <ac:picMk id="34" creationId="{A544C45C-6609-4217-AFB9-CDF9FA110468}"/>
          </ac:picMkLst>
        </pc:picChg>
      </pc:sldChg>
      <pc:sldChg chg="addSp delSp modSp mod">
        <pc:chgData name="Kotábová Agáta" userId="c34ae3da-7eaf-429e-be41-42d395261b98" providerId="ADAL" clId="{EAE74B64-C724-4C36-9916-9BC0959C2C8F}" dt="2026-10-26T12:00:39.253" v="77" actId="22"/>
        <pc:sldMkLst>
          <pc:docMk/>
          <pc:sldMk cId="138197620" sldId="263"/>
        </pc:sldMkLst>
        <pc:spChg chg="add del mod">
          <ac:chgData name="Kotábová Agáta" userId="c34ae3da-7eaf-429e-be41-42d395261b98" providerId="ADAL" clId="{EAE74B64-C724-4C36-9916-9BC0959C2C8F}" dt="2026-10-26T12:00:38.452" v="76"/>
          <ac:spMkLst>
            <pc:docMk/>
            <pc:sldMk cId="138197620" sldId="263"/>
            <ac:spMk id="21" creationId="{07354DA3-192B-8A15-714D-5EFEBB8917B5}"/>
          </ac:spMkLst>
        </pc:spChg>
        <pc:picChg chg="add">
          <ac:chgData name="Kotábová Agáta" userId="c34ae3da-7eaf-429e-be41-42d395261b98" providerId="ADAL" clId="{EAE74B64-C724-4C36-9916-9BC0959C2C8F}" dt="2026-10-26T12:00:39.253" v="77" actId="22"/>
          <ac:picMkLst>
            <pc:docMk/>
            <pc:sldMk cId="138197620" sldId="263"/>
            <ac:picMk id="23" creationId="{92182357-0983-8554-2AC9-15B170729935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45.982" v="79" actId="22"/>
        <pc:sldMkLst>
          <pc:docMk/>
          <pc:sldMk cId="976049995" sldId="264"/>
        </pc:sldMkLst>
        <pc:picChg chg="add">
          <ac:chgData name="Kotábová Agáta" userId="c34ae3da-7eaf-429e-be41-42d395261b98" providerId="ADAL" clId="{EAE74B64-C724-4C36-9916-9BC0959C2C8F}" dt="2026-10-26T12:00:45.982" v="79" actId="22"/>
          <ac:picMkLst>
            <pc:docMk/>
            <pc:sldMk cId="976049995" sldId="264"/>
            <ac:picMk id="27" creationId="{A539D90B-25F5-C8D9-8AEA-9AAC11373FD8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48.671" v="80" actId="22"/>
        <pc:sldMkLst>
          <pc:docMk/>
          <pc:sldMk cId="1942845737" sldId="265"/>
        </pc:sldMkLst>
        <pc:picChg chg="add">
          <ac:chgData name="Kotábová Agáta" userId="c34ae3da-7eaf-429e-be41-42d395261b98" providerId="ADAL" clId="{EAE74B64-C724-4C36-9916-9BC0959C2C8F}" dt="2026-10-26T12:00:48.671" v="80" actId="22"/>
          <ac:picMkLst>
            <pc:docMk/>
            <pc:sldMk cId="1942845737" sldId="265"/>
            <ac:picMk id="20" creationId="{D22AD444-0968-EB66-E041-8DB661ACAA02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52.245" v="81" actId="22"/>
        <pc:sldMkLst>
          <pc:docMk/>
          <pc:sldMk cId="1069577735" sldId="266"/>
        </pc:sldMkLst>
        <pc:picChg chg="add">
          <ac:chgData name="Kotábová Agáta" userId="c34ae3da-7eaf-429e-be41-42d395261b98" providerId="ADAL" clId="{EAE74B64-C724-4C36-9916-9BC0959C2C8F}" dt="2026-10-26T12:00:52.245" v="81" actId="22"/>
          <ac:picMkLst>
            <pc:docMk/>
            <pc:sldMk cId="1069577735" sldId="266"/>
            <ac:picMk id="27" creationId="{D018EE16-D7DE-E0DA-3DC9-D9C27139F6B9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54.559" v="82" actId="22"/>
        <pc:sldMkLst>
          <pc:docMk/>
          <pc:sldMk cId="630252498" sldId="267"/>
        </pc:sldMkLst>
        <pc:picChg chg="add">
          <ac:chgData name="Kotábová Agáta" userId="c34ae3da-7eaf-429e-be41-42d395261b98" providerId="ADAL" clId="{EAE74B64-C724-4C36-9916-9BC0959C2C8F}" dt="2026-10-26T12:00:54.559" v="82" actId="22"/>
          <ac:picMkLst>
            <pc:docMk/>
            <pc:sldMk cId="630252498" sldId="267"/>
            <ac:picMk id="23" creationId="{418A9BF7-1CF6-3DB6-BB45-4AE0D660FC2E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57.044" v="83" actId="22"/>
        <pc:sldMkLst>
          <pc:docMk/>
          <pc:sldMk cId="401633051" sldId="268"/>
        </pc:sldMkLst>
        <pc:picChg chg="add">
          <ac:chgData name="Kotábová Agáta" userId="c34ae3da-7eaf-429e-be41-42d395261b98" providerId="ADAL" clId="{EAE74B64-C724-4C36-9916-9BC0959C2C8F}" dt="2026-10-26T12:00:57.044" v="83" actId="22"/>
          <ac:picMkLst>
            <pc:docMk/>
            <pc:sldMk cId="401633051" sldId="268"/>
            <ac:picMk id="21" creationId="{646E9862-B865-AEAC-0C89-F93BB108A9C2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08.051" v="70" actId="22"/>
        <pc:sldMkLst>
          <pc:docMk/>
          <pc:sldMk cId="964662700" sldId="269"/>
        </pc:sldMkLst>
        <pc:picChg chg="add">
          <ac:chgData name="Kotábová Agáta" userId="c34ae3da-7eaf-429e-be41-42d395261b98" providerId="ADAL" clId="{EAE74B64-C724-4C36-9916-9BC0959C2C8F}" dt="2026-10-26T12:00:08.051" v="70" actId="22"/>
          <ac:picMkLst>
            <pc:docMk/>
            <pc:sldMk cId="964662700" sldId="269"/>
            <ac:picMk id="53" creationId="{00936BBD-7EB3-8843-91BE-B643FD9A7079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11.274" v="71" actId="22"/>
        <pc:sldMkLst>
          <pc:docMk/>
          <pc:sldMk cId="1642720025" sldId="271"/>
        </pc:sldMkLst>
        <pc:picChg chg="add">
          <ac:chgData name="Kotábová Agáta" userId="c34ae3da-7eaf-429e-be41-42d395261b98" providerId="ADAL" clId="{EAE74B64-C724-4C36-9916-9BC0959C2C8F}" dt="2026-10-26T12:00:11.274" v="71" actId="22"/>
          <ac:picMkLst>
            <pc:docMk/>
            <pc:sldMk cId="1642720025" sldId="271"/>
            <ac:picMk id="18" creationId="{523A33A8-6D44-D5EE-2198-391EE4FA9DF6}"/>
          </ac:picMkLst>
        </pc:picChg>
      </pc:sldChg>
      <pc:sldChg chg="addSp mod">
        <pc:chgData name="Kotábová Agáta" userId="c34ae3da-7eaf-429e-be41-42d395261b98" providerId="ADAL" clId="{EAE74B64-C724-4C36-9916-9BC0959C2C8F}" dt="2026-10-26T12:00:43.147" v="78" actId="22"/>
        <pc:sldMkLst>
          <pc:docMk/>
          <pc:sldMk cId="332116130" sldId="274"/>
        </pc:sldMkLst>
        <pc:picChg chg="add">
          <ac:chgData name="Kotábová Agáta" userId="c34ae3da-7eaf-429e-be41-42d395261b98" providerId="ADAL" clId="{EAE74B64-C724-4C36-9916-9BC0959C2C8F}" dt="2026-10-26T12:00:43.147" v="78" actId="22"/>
          <ac:picMkLst>
            <pc:docMk/>
            <pc:sldMk cId="332116130" sldId="274"/>
            <ac:picMk id="35" creationId="{572E098E-9734-8F29-4A8E-1FB7C7CC12F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Otázka</a:t>
            </a:r>
            <a:r>
              <a:rPr dirty="0"/>
              <a:t>, </a:t>
            </a:r>
            <a:r>
              <a:rPr dirty="0" err="1"/>
              <a:t>zda</a:t>
            </a:r>
            <a:r>
              <a:rPr dirty="0"/>
              <a:t> </a:t>
            </a:r>
            <a:r>
              <a:rPr dirty="0" err="1"/>
              <a:t>kraj</a:t>
            </a:r>
            <a:r>
              <a:rPr dirty="0"/>
              <a:t> </a:t>
            </a:r>
            <a:r>
              <a:rPr dirty="0" err="1"/>
              <a:t>řeší</a:t>
            </a:r>
            <a:r>
              <a:rPr dirty="0"/>
              <a:t> </a:t>
            </a:r>
            <a:r>
              <a:rPr dirty="0" err="1"/>
              <a:t>hlavně</a:t>
            </a:r>
            <a:r>
              <a:rPr dirty="0"/>
              <a:t> </a:t>
            </a:r>
            <a:r>
              <a:rPr dirty="0" err="1"/>
              <a:t>sucho</a:t>
            </a:r>
            <a:r>
              <a:rPr dirty="0"/>
              <a:t>, </a:t>
            </a:r>
            <a:r>
              <a:rPr dirty="0" err="1"/>
              <a:t>nebo</a:t>
            </a:r>
            <a:r>
              <a:rPr dirty="0"/>
              <a:t> </a:t>
            </a:r>
            <a:r>
              <a:rPr dirty="0" err="1"/>
              <a:t>povodně</a:t>
            </a:r>
            <a:r>
              <a:rPr dirty="0"/>
              <a:t>. V </a:t>
            </a:r>
            <a:r>
              <a:rPr dirty="0" err="1"/>
              <a:t>následujících</a:t>
            </a:r>
            <a:r>
              <a:rPr dirty="0"/>
              <a:t> 15 </a:t>
            </a:r>
            <a:r>
              <a:rPr dirty="0" err="1"/>
              <a:t>minutách</a:t>
            </a:r>
            <a:r>
              <a:rPr dirty="0"/>
              <a:t> </a:t>
            </a:r>
            <a:r>
              <a:rPr dirty="0" err="1"/>
              <a:t>uk</a:t>
            </a:r>
            <a:r>
              <a:rPr lang="cs-CZ" dirty="0" err="1"/>
              <a:t>ážeme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obě</a:t>
            </a:r>
            <a:r>
              <a:rPr dirty="0"/>
              <a:t> </a:t>
            </a:r>
            <a:r>
              <a:rPr dirty="0" err="1"/>
              <a:t>situace</a:t>
            </a:r>
            <a:r>
              <a:rPr dirty="0"/>
              <a:t> </a:t>
            </a:r>
            <a:r>
              <a:rPr dirty="0" err="1"/>
              <a:t>spojuje</a:t>
            </a:r>
            <a:r>
              <a:rPr dirty="0"/>
              <a:t> </a:t>
            </a:r>
            <a:r>
              <a:rPr dirty="0" err="1"/>
              <a:t>schopnost</a:t>
            </a:r>
            <a:r>
              <a:rPr dirty="0"/>
              <a:t> </a:t>
            </a:r>
            <a:r>
              <a:rPr dirty="0" err="1"/>
              <a:t>krajiny</a:t>
            </a:r>
            <a:r>
              <a:rPr dirty="0"/>
              <a:t> a </a:t>
            </a:r>
            <a:r>
              <a:rPr dirty="0" err="1"/>
              <a:t>infrastruktury</a:t>
            </a:r>
            <a:r>
              <a:rPr dirty="0"/>
              <a:t> </a:t>
            </a:r>
            <a:r>
              <a:rPr dirty="0" err="1"/>
              <a:t>vodu</a:t>
            </a:r>
            <a:r>
              <a:rPr dirty="0"/>
              <a:t> </a:t>
            </a:r>
            <a:r>
              <a:rPr dirty="0" err="1"/>
              <a:t>zachytit</a:t>
            </a:r>
            <a:r>
              <a:rPr dirty="0"/>
              <a:t>, </a:t>
            </a:r>
            <a:r>
              <a:rPr dirty="0" err="1"/>
              <a:t>bezpečně</a:t>
            </a:r>
            <a:r>
              <a:rPr dirty="0"/>
              <a:t> </a:t>
            </a:r>
            <a:r>
              <a:rPr dirty="0" err="1"/>
              <a:t>převést</a:t>
            </a:r>
            <a:r>
              <a:rPr dirty="0"/>
              <a:t> a </a:t>
            </a:r>
            <a:r>
              <a:rPr dirty="0" err="1"/>
              <a:t>znovu</a:t>
            </a:r>
            <a:r>
              <a:rPr dirty="0"/>
              <a:t> </a:t>
            </a:r>
            <a:r>
              <a:rPr dirty="0" err="1"/>
              <a:t>využít</a:t>
            </a:r>
            <a:r>
              <a:rPr dirty="0"/>
              <a:t>. </a:t>
            </a:r>
            <a:r>
              <a:rPr dirty="0" err="1"/>
              <a:t>Fotografie</a:t>
            </a:r>
            <a:r>
              <a:rPr dirty="0"/>
              <a:t> </a:t>
            </a:r>
            <a:r>
              <a:rPr dirty="0" err="1"/>
              <a:t>ukazuje</a:t>
            </a:r>
            <a:r>
              <a:rPr dirty="0"/>
              <a:t> </a:t>
            </a:r>
            <a:r>
              <a:rPr dirty="0" err="1"/>
              <a:t>Tåsinge</a:t>
            </a:r>
            <a:r>
              <a:rPr dirty="0"/>
              <a:t> Square v Kodani, </a:t>
            </a:r>
            <a:r>
              <a:rPr dirty="0" err="1"/>
              <a:t>příklad</a:t>
            </a:r>
            <a:r>
              <a:rPr dirty="0"/>
              <a:t> </a:t>
            </a:r>
            <a:r>
              <a:rPr dirty="0" err="1"/>
              <a:t>práce</a:t>
            </a:r>
            <a:r>
              <a:rPr dirty="0"/>
              <a:t> se </a:t>
            </a:r>
            <a:r>
              <a:rPr dirty="0" err="1"/>
              <a:t>srážkovou</a:t>
            </a:r>
            <a:r>
              <a:rPr dirty="0"/>
              <a:t> vodou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veřejném</a:t>
            </a:r>
            <a:r>
              <a:rPr dirty="0"/>
              <a:t> </a:t>
            </a:r>
            <a:r>
              <a:rPr dirty="0" err="1"/>
              <a:t>prostoru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</a:t>
            </a:r>
            <a:r>
              <a:rPr dirty="0" err="1"/>
              <a:t>egionální</a:t>
            </a:r>
            <a:r>
              <a:rPr dirty="0"/>
              <a:t> </a:t>
            </a:r>
            <a:r>
              <a:rPr dirty="0" err="1"/>
              <a:t>kontrasty</a:t>
            </a:r>
            <a:r>
              <a:rPr dirty="0"/>
              <a:t> </a:t>
            </a:r>
            <a:r>
              <a:rPr dirty="0" err="1"/>
              <a:t>podle</a:t>
            </a:r>
            <a:r>
              <a:rPr dirty="0"/>
              <a:t> </a:t>
            </a:r>
            <a:r>
              <a:rPr dirty="0" err="1"/>
              <a:t>katalogu</a:t>
            </a:r>
            <a:r>
              <a:rPr dirty="0"/>
              <a:t> RUR. </a:t>
            </a:r>
            <a:r>
              <a:rPr dirty="0" err="1"/>
              <a:t>Krušné</a:t>
            </a:r>
            <a:r>
              <a:rPr dirty="0"/>
              <a:t> </a:t>
            </a:r>
            <a:r>
              <a:rPr dirty="0" err="1"/>
              <a:t>hory</a:t>
            </a:r>
            <a:r>
              <a:rPr dirty="0"/>
              <a:t> </a:t>
            </a:r>
            <a:r>
              <a:rPr dirty="0" err="1"/>
              <a:t>jsou</a:t>
            </a:r>
            <a:r>
              <a:rPr dirty="0"/>
              <a:t> </a:t>
            </a:r>
            <a:r>
              <a:rPr dirty="0" err="1"/>
              <a:t>pramennou</a:t>
            </a:r>
            <a:r>
              <a:rPr dirty="0"/>
              <a:t> </a:t>
            </a:r>
            <a:r>
              <a:rPr dirty="0" err="1"/>
              <a:t>oblastí</a:t>
            </a:r>
            <a:r>
              <a:rPr dirty="0"/>
              <a:t>, </a:t>
            </a:r>
            <a:r>
              <a:rPr dirty="0" err="1"/>
              <a:t>zatímco</a:t>
            </a:r>
            <a:r>
              <a:rPr dirty="0"/>
              <a:t> </a:t>
            </a:r>
            <a:r>
              <a:rPr dirty="0" err="1"/>
              <a:t>České</a:t>
            </a:r>
            <a:r>
              <a:rPr dirty="0"/>
              <a:t> </a:t>
            </a:r>
            <a:r>
              <a:rPr dirty="0" err="1"/>
              <a:t>středohoří</a:t>
            </a:r>
            <a:r>
              <a:rPr dirty="0"/>
              <a:t> </a:t>
            </a:r>
            <a:r>
              <a:rPr dirty="0" err="1"/>
              <a:t>má</a:t>
            </a:r>
            <a:r>
              <a:rPr dirty="0"/>
              <a:t> </a:t>
            </a:r>
            <a:r>
              <a:rPr dirty="0" err="1"/>
              <a:t>rizikové</a:t>
            </a:r>
            <a:r>
              <a:rPr dirty="0"/>
              <a:t> </a:t>
            </a:r>
            <a:r>
              <a:rPr dirty="0" err="1"/>
              <a:t>svahy</a:t>
            </a:r>
            <a:r>
              <a:rPr dirty="0"/>
              <a:t> a </a:t>
            </a:r>
            <a:r>
              <a:rPr dirty="0" err="1"/>
              <a:t>dolní</a:t>
            </a:r>
            <a:r>
              <a:rPr dirty="0"/>
              <a:t> </a:t>
            </a:r>
            <a:r>
              <a:rPr dirty="0" err="1"/>
              <a:t>Poohří</a:t>
            </a:r>
            <a:r>
              <a:rPr dirty="0"/>
              <a:t> s </a:t>
            </a:r>
            <a:r>
              <a:rPr dirty="0" err="1"/>
              <a:t>Mosteckou</a:t>
            </a:r>
            <a:r>
              <a:rPr dirty="0"/>
              <a:t> </a:t>
            </a:r>
            <a:r>
              <a:rPr dirty="0" err="1"/>
              <a:t>pánví</a:t>
            </a:r>
            <a:r>
              <a:rPr dirty="0"/>
              <a:t> </a:t>
            </a:r>
            <a:r>
              <a:rPr dirty="0" err="1"/>
              <a:t>leží</a:t>
            </a:r>
            <a:r>
              <a:rPr dirty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srážkovém</a:t>
            </a:r>
            <a:r>
              <a:rPr dirty="0"/>
              <a:t> </a:t>
            </a:r>
            <a:r>
              <a:rPr dirty="0" err="1"/>
              <a:t>stínu</a:t>
            </a:r>
            <a:r>
              <a:rPr dirty="0"/>
              <a:t>. </a:t>
            </a:r>
            <a:r>
              <a:rPr dirty="0" err="1"/>
              <a:t>Historická</a:t>
            </a:r>
            <a:r>
              <a:rPr dirty="0"/>
              <a:t> </a:t>
            </a:r>
            <a:r>
              <a:rPr dirty="0" err="1"/>
              <a:t>těžba</a:t>
            </a:r>
            <a:r>
              <a:rPr dirty="0"/>
              <a:t>, </a:t>
            </a:r>
            <a:r>
              <a:rPr dirty="0" err="1"/>
              <a:t>odvodnění</a:t>
            </a:r>
            <a:r>
              <a:rPr dirty="0"/>
              <a:t> a </a:t>
            </a:r>
            <a:r>
              <a:rPr dirty="0" err="1"/>
              <a:t>scelování</a:t>
            </a:r>
            <a:r>
              <a:rPr dirty="0"/>
              <a:t> </a:t>
            </a:r>
            <a:r>
              <a:rPr dirty="0" err="1"/>
              <a:t>pozemků</a:t>
            </a:r>
            <a:r>
              <a:rPr dirty="0"/>
              <a:t> </a:t>
            </a:r>
            <a:r>
              <a:rPr dirty="0" err="1"/>
              <a:t>změnily</a:t>
            </a:r>
            <a:r>
              <a:rPr dirty="0"/>
              <a:t> </a:t>
            </a:r>
            <a:r>
              <a:rPr dirty="0" err="1"/>
              <a:t>retenční</a:t>
            </a:r>
            <a:r>
              <a:rPr dirty="0"/>
              <a:t> a </a:t>
            </a:r>
            <a:r>
              <a:rPr dirty="0" err="1"/>
              <a:t>odtokové</a:t>
            </a:r>
            <a:r>
              <a:rPr dirty="0"/>
              <a:t> </a:t>
            </a:r>
            <a:r>
              <a:rPr dirty="0" err="1"/>
              <a:t>poměry</a:t>
            </a:r>
            <a:r>
              <a:rPr dirty="0"/>
              <a:t>. </a:t>
            </a:r>
            <a:r>
              <a:rPr dirty="0" err="1"/>
              <a:t>Opatření</a:t>
            </a:r>
            <a:r>
              <a:rPr dirty="0"/>
              <a:t> proto </a:t>
            </a:r>
            <a:r>
              <a:rPr dirty="0" err="1"/>
              <a:t>musí</a:t>
            </a:r>
            <a:r>
              <a:rPr dirty="0"/>
              <a:t> </a:t>
            </a:r>
            <a:r>
              <a:rPr dirty="0" err="1"/>
              <a:t>odpovídat</a:t>
            </a:r>
            <a:r>
              <a:rPr dirty="0"/>
              <a:t> </a:t>
            </a:r>
            <a:r>
              <a:rPr dirty="0" err="1"/>
              <a:t>typu</a:t>
            </a:r>
            <a:r>
              <a:rPr dirty="0"/>
              <a:t> </a:t>
            </a:r>
            <a:r>
              <a:rPr dirty="0" err="1"/>
              <a:t>krajiny</a:t>
            </a:r>
            <a:r>
              <a:rPr dirty="0"/>
              <a:t> a </a:t>
            </a:r>
            <a:r>
              <a:rPr dirty="0" err="1"/>
              <a:t>konkrétnímu</a:t>
            </a:r>
            <a:r>
              <a:rPr dirty="0"/>
              <a:t> </a:t>
            </a:r>
            <a:r>
              <a:rPr dirty="0" err="1"/>
              <a:t>povodí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1:45 | ČHMÚ/MŽP uvádí pro rok 2024 v Ústeckém kraji úhrn 649 mm, tedy 101 % místního normálu. ČR měla v průměru 776 mm, 113 % normálu. Regionální hodnota tedy může být vůči vlastnímu normálu blízko průměru, ale absolutně nižší než republikový průměr. Katalog RUR navíc uvádí, že erozí je ohroženo více než 40 % zemědělské půdy v kraji. Zdůrazněte, že srážkový součet neukazuje jejich časové rozložení ani infiltraci.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Propo</a:t>
            </a:r>
            <a:r>
              <a:rPr lang="cs-CZ" dirty="0" err="1"/>
              <a:t>jení</a:t>
            </a:r>
            <a:r>
              <a:rPr dirty="0"/>
              <a:t> </a:t>
            </a:r>
            <a:r>
              <a:rPr dirty="0" err="1"/>
              <a:t>původní</a:t>
            </a:r>
            <a:r>
              <a:rPr dirty="0"/>
              <a:t> </a:t>
            </a:r>
            <a:r>
              <a:rPr dirty="0" err="1"/>
              <a:t>seznam</a:t>
            </a:r>
            <a:r>
              <a:rPr dirty="0"/>
              <a:t> </a:t>
            </a:r>
            <a:r>
              <a:rPr dirty="0" err="1"/>
              <a:t>hrozeb</a:t>
            </a:r>
            <a:r>
              <a:rPr dirty="0"/>
              <a:t> s </a:t>
            </a:r>
            <a:r>
              <a:rPr dirty="0" err="1"/>
              <a:t>regionálními</a:t>
            </a:r>
            <a:r>
              <a:rPr dirty="0"/>
              <a:t> </a:t>
            </a:r>
            <a:r>
              <a:rPr dirty="0" err="1"/>
              <a:t>specifiky</a:t>
            </a:r>
            <a:r>
              <a:rPr dirty="0"/>
              <a:t> </a:t>
            </a:r>
            <a:r>
              <a:rPr dirty="0" err="1"/>
              <a:t>katalogu</a:t>
            </a:r>
            <a:r>
              <a:rPr dirty="0"/>
              <a:t>. V </a:t>
            </a:r>
            <a:r>
              <a:rPr dirty="0" err="1"/>
              <a:t>horských</a:t>
            </a:r>
            <a:r>
              <a:rPr dirty="0"/>
              <a:t> a </a:t>
            </a:r>
            <a:r>
              <a:rPr dirty="0" err="1"/>
              <a:t>podhorských</a:t>
            </a:r>
            <a:r>
              <a:rPr dirty="0"/>
              <a:t> </a:t>
            </a:r>
            <a:r>
              <a:rPr dirty="0" err="1"/>
              <a:t>oblastech</a:t>
            </a:r>
            <a:r>
              <a:rPr dirty="0"/>
              <a:t> </a:t>
            </a:r>
            <a:r>
              <a:rPr dirty="0" err="1"/>
              <a:t>představují</a:t>
            </a:r>
            <a:r>
              <a:rPr dirty="0"/>
              <a:t> </a:t>
            </a:r>
            <a:r>
              <a:rPr dirty="0" err="1"/>
              <a:t>riziko</a:t>
            </a:r>
            <a:r>
              <a:rPr dirty="0"/>
              <a:t> </a:t>
            </a:r>
            <a:r>
              <a:rPr dirty="0" err="1"/>
              <a:t>krátká</a:t>
            </a:r>
            <a:r>
              <a:rPr dirty="0"/>
              <a:t> </a:t>
            </a:r>
            <a:r>
              <a:rPr dirty="0" err="1"/>
              <a:t>povodí</a:t>
            </a:r>
            <a:r>
              <a:rPr dirty="0"/>
              <a:t> a </a:t>
            </a:r>
            <a:r>
              <a:rPr dirty="0" err="1"/>
              <a:t>rychlá</a:t>
            </a:r>
            <a:r>
              <a:rPr dirty="0"/>
              <a:t> </a:t>
            </a:r>
            <a:r>
              <a:rPr dirty="0" err="1"/>
              <a:t>koncentrace</a:t>
            </a:r>
            <a:r>
              <a:rPr dirty="0"/>
              <a:t> </a:t>
            </a:r>
            <a:r>
              <a:rPr dirty="0" err="1"/>
              <a:t>odtoku</a:t>
            </a:r>
            <a:r>
              <a:rPr dirty="0"/>
              <a:t>. V </a:t>
            </a:r>
            <a:r>
              <a:rPr dirty="0" err="1"/>
              <a:t>zemědělských</a:t>
            </a:r>
            <a:r>
              <a:rPr dirty="0"/>
              <a:t> </a:t>
            </a:r>
            <a:r>
              <a:rPr dirty="0" err="1"/>
              <a:t>oblastech</a:t>
            </a:r>
            <a:r>
              <a:rPr dirty="0"/>
              <a:t> </a:t>
            </a:r>
            <a:r>
              <a:rPr dirty="0" err="1"/>
              <a:t>Lounska</a:t>
            </a:r>
            <a:r>
              <a:rPr dirty="0"/>
              <a:t>, </a:t>
            </a:r>
            <a:r>
              <a:rPr dirty="0" err="1"/>
              <a:t>Žatecka</a:t>
            </a:r>
            <a:r>
              <a:rPr dirty="0"/>
              <a:t> a </a:t>
            </a:r>
            <a:r>
              <a:rPr dirty="0" err="1"/>
              <a:t>Litoměřicka</a:t>
            </a:r>
            <a:r>
              <a:rPr dirty="0"/>
              <a:t> je </a:t>
            </a:r>
            <a:r>
              <a:rPr dirty="0" err="1"/>
              <a:t>důležité</a:t>
            </a:r>
            <a:r>
              <a:rPr dirty="0"/>
              <a:t> </a:t>
            </a:r>
            <a:r>
              <a:rPr dirty="0" err="1"/>
              <a:t>rozptýlit</a:t>
            </a:r>
            <a:r>
              <a:rPr dirty="0"/>
              <a:t> </a:t>
            </a:r>
            <a:r>
              <a:rPr dirty="0" err="1"/>
              <a:t>odtok</a:t>
            </a:r>
            <a:r>
              <a:rPr dirty="0"/>
              <a:t> z </a:t>
            </a:r>
            <a:r>
              <a:rPr dirty="0" err="1"/>
              <a:t>velkých</a:t>
            </a:r>
            <a:r>
              <a:rPr dirty="0"/>
              <a:t> </a:t>
            </a:r>
            <a:r>
              <a:rPr dirty="0" err="1"/>
              <a:t>půdních</a:t>
            </a:r>
            <a:r>
              <a:rPr dirty="0"/>
              <a:t> </a:t>
            </a:r>
            <a:r>
              <a:rPr dirty="0" err="1"/>
              <a:t>bloků</a:t>
            </a:r>
            <a:r>
              <a:rPr dirty="0"/>
              <a:t> a </a:t>
            </a:r>
            <a:r>
              <a:rPr dirty="0" err="1"/>
              <a:t>chránit</a:t>
            </a:r>
            <a:r>
              <a:rPr dirty="0"/>
              <a:t> </a:t>
            </a:r>
            <a:r>
              <a:rPr dirty="0" err="1"/>
              <a:t>ornici</a:t>
            </a:r>
            <a:r>
              <a:rPr dirty="0"/>
              <a:t>. Po </a:t>
            </a:r>
            <a:r>
              <a:rPr dirty="0" err="1"/>
              <a:t>suchu</a:t>
            </a:r>
            <a:r>
              <a:rPr dirty="0"/>
              <a:t> </a:t>
            </a:r>
            <a:r>
              <a:rPr dirty="0" err="1"/>
              <a:t>může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intenzivní</a:t>
            </a:r>
            <a:r>
              <a:rPr dirty="0"/>
              <a:t> </a:t>
            </a:r>
            <a:r>
              <a:rPr dirty="0" err="1"/>
              <a:t>déšť</a:t>
            </a:r>
            <a:r>
              <a:rPr dirty="0"/>
              <a:t> </a:t>
            </a:r>
            <a:r>
              <a:rPr dirty="0" err="1"/>
              <a:t>odtéci</a:t>
            </a:r>
            <a:r>
              <a:rPr dirty="0"/>
              <a:t>, </a:t>
            </a:r>
            <a:r>
              <a:rPr dirty="0" err="1"/>
              <a:t>místo</a:t>
            </a:r>
            <a:r>
              <a:rPr dirty="0"/>
              <a:t> aby </a:t>
            </a:r>
            <a:r>
              <a:rPr dirty="0" err="1"/>
              <a:t>doplnil</a:t>
            </a:r>
            <a:r>
              <a:rPr dirty="0"/>
              <a:t> </a:t>
            </a:r>
            <a:r>
              <a:rPr dirty="0" err="1"/>
              <a:t>půdní</a:t>
            </a:r>
            <a:r>
              <a:rPr dirty="0"/>
              <a:t> </a:t>
            </a:r>
            <a:r>
              <a:rPr dirty="0" err="1"/>
              <a:t>vláhu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Interpretace: Půdní sucho ovlivňuje množství a časové rozložení srážek, teplota a výpar, vlastnosti půdy i vegetační pokryv. Údaje za rok 2026 jsou předběžné.</a:t>
            </a:r>
          </a:p>
          <a:p>
            <a:r>
              <a:t>Zdroje: https://www.chmi.cz/namerena-data/historicka-data/uzemni-teplota-a-srazky ; https://www.intersucho.cz/cs/ (stav k 18. 10.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Krajský průměr neumožňuje určit ohrožení konkrétní parcely. Pro detailní prezentaci doplňte výřez mapy VÚMOP pro zvolenou lokalitu, případně vrstvu LPIS a BPEJ. Větrnou erozi popisujte jako lokální riziko otevřených suchých ploch, dokud není potvrzena mapovým podkladem.</a:t>
            </a:r>
          </a:p>
          <a:p>
            <a:r>
              <a:t>Zdroje: https://mapy.vumop.cz/ ; https://vetrnaeroze.vumop.cz/ ; https://www.intersucho.cz/cs/ ; https://www.klimatickazmena.cz/pozorovane-zmeny-srazek2/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„Tady je mapa VÚMOP pro Ústecký kraj se zapnutou vrstvou stupňů erozního ohrožení a vrstvou monitorovaných událostí. Stupně erozního ohrožení ukazují </a:t>
            </a:r>
            <a:r>
              <a:rPr lang="cs-CZ" b="1" dirty="0"/>
              <a:t>potenciální riziko</a:t>
            </a:r>
            <a:r>
              <a:rPr lang="cs-CZ" dirty="0"/>
              <a:t> podle vlastností půdy a podmínek pro vznik eroze. Samy o sobě tedy neznamenají, že na každém označeném místě už k erozi došlo. Konkrétní zaznamenané projevy pomáhá ukázat monitoring. Mapa nám slouží jako vodítko, kde se zaměřit na místní podmínky, odtokové dráhy a vhodné protierozní opatření.“ </a:t>
            </a:r>
          </a:p>
          <a:p>
            <a:r>
              <a:rPr lang="cs-CZ" dirty="0"/>
              <a:t>Na snímku jsou zapnuté obě vrstvy, takže je dobré výslovně odlišit </a:t>
            </a:r>
            <a:r>
              <a:rPr lang="cs-CZ" b="1" dirty="0"/>
              <a:t>modelované ohrožení</a:t>
            </a:r>
            <a:r>
              <a:rPr lang="cs-CZ" dirty="0"/>
              <a:t> od </a:t>
            </a:r>
            <a:r>
              <a:rPr lang="cs-CZ" b="1" dirty="0"/>
              <a:t>monitorovaných událostí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4368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Hlavní vazba pro výklad: ztráta ornice snižuje schopnost půdy zadržet vodu; rychlejší povrchový odtok omezuje vsak a může přenášet sediment do toků a nádrží. Nízké průtoky nejsou samy o sobě důkazem nedostatku pitné vody, ale ukazují na stres v přirozeném vodním režimu. Nádrže Fláje a Přísečnice posilují zásobování, menší zdroje a studny zůstávají citlivé na dlouhé sucho.</a:t>
            </a:r>
          </a:p>
          <a:p>
            <a:r>
              <a:t>Zdroje: https://www.czu.cz/cs/r-7701-pro-media/r-8112-tiskove-zpravy/muze-prset-stejne-ale-sucho-sili-vedci-popisuji-jak-klimatic.html ; https://www.chmi.cz/-/stav-sucha-na-na%C5%A1em-%C3%BAzem%C3%AD-aktu%C3%A1ln%C3%AD-informace-a-kr%C3%A1tkodob%C3%BD-v%C3%BDhled ; https://www.vumop.cz/monitoring-eroze/ ; https://www.poh.cz/vodni-dilo-krimov/d-2613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Konkrétní </a:t>
            </a:r>
            <a:r>
              <a:rPr dirty="0" err="1"/>
              <a:t>ochrann</a:t>
            </a:r>
            <a:r>
              <a:rPr lang="cs-CZ" dirty="0"/>
              <a:t>á</a:t>
            </a:r>
            <a:r>
              <a:rPr dirty="0"/>
              <a:t> </a:t>
            </a:r>
            <a:r>
              <a:rPr dirty="0" err="1"/>
              <a:t>funkc</a:t>
            </a:r>
            <a:r>
              <a:rPr lang="cs-CZ" dirty="0"/>
              <a:t>e</a:t>
            </a:r>
            <a:r>
              <a:rPr dirty="0"/>
              <a:t> </a:t>
            </a:r>
            <a:r>
              <a:rPr dirty="0" err="1"/>
              <a:t>Nechranic</a:t>
            </a:r>
            <a:r>
              <a:rPr dirty="0"/>
              <a:t>. </a:t>
            </a:r>
            <a:r>
              <a:rPr dirty="0" err="1"/>
              <a:t>Povodí</a:t>
            </a:r>
            <a:r>
              <a:rPr dirty="0"/>
              <a:t> </a:t>
            </a:r>
            <a:r>
              <a:rPr dirty="0" err="1"/>
              <a:t>Ohře</a:t>
            </a:r>
            <a:r>
              <a:rPr dirty="0"/>
              <a:t> </a:t>
            </a:r>
            <a:r>
              <a:rPr dirty="0" err="1"/>
              <a:t>uvádí</a:t>
            </a:r>
            <a:r>
              <a:rPr dirty="0"/>
              <a:t> </a:t>
            </a:r>
            <a:r>
              <a:rPr dirty="0" err="1"/>
              <a:t>pokles</a:t>
            </a:r>
            <a:r>
              <a:rPr dirty="0"/>
              <a:t> </a:t>
            </a:r>
            <a:r>
              <a:rPr dirty="0" err="1"/>
              <a:t>modelované</a:t>
            </a:r>
            <a:r>
              <a:rPr dirty="0"/>
              <a:t> </a:t>
            </a:r>
            <a:r>
              <a:rPr dirty="0" err="1"/>
              <a:t>kulminace</a:t>
            </a:r>
            <a:r>
              <a:rPr dirty="0"/>
              <a:t> </a:t>
            </a:r>
            <a:r>
              <a:rPr dirty="0" err="1"/>
              <a:t>stoleté</a:t>
            </a:r>
            <a:r>
              <a:rPr dirty="0"/>
              <a:t> </a:t>
            </a:r>
            <a:r>
              <a:rPr dirty="0" err="1"/>
              <a:t>vlny</a:t>
            </a:r>
            <a:r>
              <a:rPr dirty="0"/>
              <a:t> z 753 </a:t>
            </a:r>
            <a:r>
              <a:rPr dirty="0" err="1"/>
              <a:t>na</a:t>
            </a:r>
            <a:r>
              <a:rPr dirty="0"/>
              <a:t> 462 m³/s, </a:t>
            </a:r>
            <a:r>
              <a:rPr dirty="0" err="1"/>
              <a:t>tedy</a:t>
            </a:r>
            <a:r>
              <a:rPr dirty="0"/>
              <a:t> </a:t>
            </a:r>
            <a:r>
              <a:rPr dirty="0" err="1"/>
              <a:t>zhruba</a:t>
            </a:r>
            <a:r>
              <a:rPr dirty="0"/>
              <a:t> o 39 %. </a:t>
            </a:r>
            <a:r>
              <a:rPr dirty="0" err="1"/>
              <a:t>Tento</a:t>
            </a:r>
            <a:r>
              <a:rPr dirty="0"/>
              <a:t> </a:t>
            </a:r>
            <a:r>
              <a:rPr dirty="0" err="1"/>
              <a:t>efekt</a:t>
            </a:r>
            <a:r>
              <a:rPr dirty="0"/>
              <a:t> se </a:t>
            </a:r>
            <a:r>
              <a:rPr dirty="0" err="1"/>
              <a:t>mění</a:t>
            </a:r>
            <a:r>
              <a:rPr dirty="0"/>
              <a:t> </a:t>
            </a:r>
            <a:r>
              <a:rPr dirty="0" err="1"/>
              <a:t>podle</a:t>
            </a:r>
            <a:r>
              <a:rPr dirty="0"/>
              <a:t> </a:t>
            </a:r>
            <a:r>
              <a:rPr dirty="0" err="1"/>
              <a:t>počáteční</a:t>
            </a:r>
            <a:r>
              <a:rPr dirty="0"/>
              <a:t> </a:t>
            </a:r>
            <a:r>
              <a:rPr dirty="0" err="1"/>
              <a:t>hladiny</a:t>
            </a:r>
            <a:r>
              <a:rPr dirty="0"/>
              <a:t> a </a:t>
            </a:r>
            <a:r>
              <a:rPr dirty="0" err="1"/>
              <a:t>objemu</a:t>
            </a:r>
            <a:r>
              <a:rPr dirty="0"/>
              <a:t> </a:t>
            </a:r>
            <a:r>
              <a:rPr dirty="0" err="1"/>
              <a:t>vlny</a:t>
            </a:r>
            <a:r>
              <a:rPr dirty="0"/>
              <a:t>. </a:t>
            </a:r>
            <a:r>
              <a:rPr dirty="0" err="1"/>
              <a:t>Přehrada</a:t>
            </a:r>
            <a:r>
              <a:rPr dirty="0"/>
              <a:t> je </a:t>
            </a:r>
            <a:r>
              <a:rPr dirty="0" err="1"/>
              <a:t>důležitá</a:t>
            </a:r>
            <a:r>
              <a:rPr dirty="0"/>
              <a:t>, ale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nenahrazuje</a:t>
            </a:r>
            <a:r>
              <a:rPr dirty="0"/>
              <a:t> </a:t>
            </a:r>
            <a:r>
              <a:rPr dirty="0" err="1"/>
              <a:t>retenci</a:t>
            </a:r>
            <a:r>
              <a:rPr dirty="0"/>
              <a:t> v </a:t>
            </a:r>
            <a:r>
              <a:rPr dirty="0" err="1"/>
              <a:t>celé</a:t>
            </a:r>
            <a:r>
              <a:rPr dirty="0"/>
              <a:t> </a:t>
            </a:r>
            <a:r>
              <a:rPr dirty="0" err="1"/>
              <a:t>ploše</a:t>
            </a:r>
            <a:r>
              <a:rPr dirty="0"/>
              <a:t> </a:t>
            </a:r>
            <a:r>
              <a:rPr dirty="0" err="1"/>
              <a:t>povodí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Technický</a:t>
            </a:r>
            <a:r>
              <a:rPr dirty="0"/>
              <a:t> </a:t>
            </a:r>
            <a:r>
              <a:rPr dirty="0" err="1"/>
              <a:t>stav</a:t>
            </a:r>
            <a:r>
              <a:rPr dirty="0"/>
              <a:t> </a:t>
            </a:r>
            <a:r>
              <a:rPr dirty="0" err="1"/>
              <a:t>existujících</a:t>
            </a:r>
            <a:r>
              <a:rPr dirty="0"/>
              <a:t> </a:t>
            </a:r>
            <a:r>
              <a:rPr dirty="0" err="1"/>
              <a:t>vodních</a:t>
            </a:r>
            <a:r>
              <a:rPr dirty="0"/>
              <a:t> </a:t>
            </a:r>
            <a:r>
              <a:rPr dirty="0" err="1"/>
              <a:t>děl</a:t>
            </a:r>
            <a:r>
              <a:rPr dirty="0"/>
              <a:t> je </a:t>
            </a:r>
            <a:r>
              <a:rPr dirty="0" err="1"/>
              <a:t>přímo</a:t>
            </a:r>
            <a:r>
              <a:rPr dirty="0"/>
              <a:t> </a:t>
            </a:r>
            <a:r>
              <a:rPr dirty="0" err="1"/>
              <a:t>součástí</a:t>
            </a:r>
            <a:r>
              <a:rPr dirty="0"/>
              <a:t> </a:t>
            </a:r>
            <a:r>
              <a:rPr dirty="0" err="1"/>
              <a:t>odolnosti</a:t>
            </a:r>
            <a:r>
              <a:rPr dirty="0"/>
              <a:t>. </a:t>
            </a:r>
            <a:r>
              <a:rPr dirty="0" err="1"/>
              <a:t>Povodí</a:t>
            </a:r>
            <a:r>
              <a:rPr dirty="0"/>
              <a:t> </a:t>
            </a:r>
            <a:r>
              <a:rPr dirty="0" err="1"/>
              <a:t>Ohře</a:t>
            </a:r>
            <a:r>
              <a:rPr dirty="0"/>
              <a:t> </a:t>
            </a:r>
            <a:r>
              <a:rPr dirty="0" err="1"/>
              <a:t>dokončilo</a:t>
            </a:r>
            <a:r>
              <a:rPr dirty="0"/>
              <a:t> </a:t>
            </a:r>
            <a:r>
              <a:rPr dirty="0" err="1"/>
              <a:t>rekonstrukci</a:t>
            </a:r>
            <a:r>
              <a:rPr dirty="0"/>
              <a:t> </a:t>
            </a:r>
            <a:r>
              <a:rPr dirty="0" err="1"/>
              <a:t>krajních</a:t>
            </a:r>
            <a:r>
              <a:rPr dirty="0"/>
              <a:t> </a:t>
            </a:r>
            <a:r>
              <a:rPr dirty="0" err="1"/>
              <a:t>polí</a:t>
            </a:r>
            <a:r>
              <a:rPr dirty="0"/>
              <a:t> </a:t>
            </a:r>
            <a:r>
              <a:rPr dirty="0" err="1"/>
              <a:t>bezpečnostního</a:t>
            </a:r>
            <a:r>
              <a:rPr dirty="0"/>
              <a:t> </a:t>
            </a:r>
            <a:r>
              <a:rPr dirty="0" err="1"/>
              <a:t>přelivu</a:t>
            </a:r>
            <a:r>
              <a:rPr dirty="0"/>
              <a:t> </a:t>
            </a:r>
            <a:r>
              <a:rPr dirty="0" err="1"/>
              <a:t>Nechranic</a:t>
            </a:r>
            <a:r>
              <a:rPr dirty="0"/>
              <a:t>. </a:t>
            </a:r>
            <a:r>
              <a:rPr dirty="0" err="1"/>
              <a:t>Nové</a:t>
            </a:r>
            <a:r>
              <a:rPr dirty="0"/>
              <a:t> </a:t>
            </a:r>
            <a:r>
              <a:rPr dirty="0" err="1"/>
              <a:t>klapkové</a:t>
            </a:r>
            <a:r>
              <a:rPr dirty="0"/>
              <a:t> </a:t>
            </a:r>
            <a:r>
              <a:rPr dirty="0" err="1"/>
              <a:t>uzávěry</a:t>
            </a:r>
            <a:r>
              <a:rPr dirty="0"/>
              <a:t> </a:t>
            </a:r>
            <a:r>
              <a:rPr dirty="0" err="1"/>
              <a:t>zlepšují</a:t>
            </a:r>
            <a:r>
              <a:rPr dirty="0"/>
              <a:t> </a:t>
            </a:r>
            <a:r>
              <a:rPr dirty="0" err="1"/>
              <a:t>manipulaci</a:t>
            </a:r>
            <a:r>
              <a:rPr dirty="0"/>
              <a:t> a </a:t>
            </a:r>
            <a:r>
              <a:rPr dirty="0" err="1"/>
              <a:t>spolehlivost</a:t>
            </a:r>
            <a:r>
              <a:rPr dirty="0"/>
              <a:t> a </a:t>
            </a:r>
            <a:r>
              <a:rPr dirty="0" err="1"/>
              <a:t>zvyšují</a:t>
            </a:r>
            <a:r>
              <a:rPr dirty="0"/>
              <a:t> </a:t>
            </a:r>
            <a:r>
              <a:rPr dirty="0" err="1"/>
              <a:t>ovladatelný</a:t>
            </a:r>
            <a:r>
              <a:rPr dirty="0"/>
              <a:t> </a:t>
            </a:r>
            <a:r>
              <a:rPr dirty="0" err="1"/>
              <a:t>retenční</a:t>
            </a:r>
            <a:r>
              <a:rPr dirty="0"/>
              <a:t> </a:t>
            </a:r>
            <a:r>
              <a:rPr dirty="0" err="1"/>
              <a:t>prostor</a:t>
            </a:r>
            <a:r>
              <a:rPr dirty="0"/>
              <a:t>. </a:t>
            </a:r>
            <a:r>
              <a:rPr dirty="0" err="1"/>
              <a:t>Přidejte</a:t>
            </a:r>
            <a:r>
              <a:rPr dirty="0"/>
              <a:t> </a:t>
            </a:r>
            <a:r>
              <a:rPr dirty="0" err="1"/>
              <a:t>otázku</a:t>
            </a:r>
            <a:r>
              <a:rPr dirty="0"/>
              <a:t>, jak </a:t>
            </a:r>
            <a:r>
              <a:rPr dirty="0" err="1"/>
              <a:t>pravidelné</a:t>
            </a:r>
            <a:r>
              <a:rPr dirty="0"/>
              <a:t> </a:t>
            </a:r>
            <a:r>
              <a:rPr dirty="0" err="1"/>
              <a:t>měření</a:t>
            </a:r>
            <a:r>
              <a:rPr dirty="0"/>
              <a:t> a </a:t>
            </a:r>
            <a:r>
              <a:rPr dirty="0" err="1"/>
              <a:t>scénáře</a:t>
            </a:r>
            <a:r>
              <a:rPr dirty="0"/>
              <a:t> </a:t>
            </a:r>
            <a:r>
              <a:rPr dirty="0" err="1"/>
              <a:t>provozu</a:t>
            </a:r>
            <a:r>
              <a:rPr dirty="0"/>
              <a:t> </a:t>
            </a:r>
            <a:r>
              <a:rPr dirty="0" err="1"/>
              <a:t>propojit</a:t>
            </a:r>
            <a:r>
              <a:rPr dirty="0"/>
              <a:t> s </a:t>
            </a:r>
            <a:r>
              <a:rPr dirty="0" err="1"/>
              <a:t>předpovědí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krizovým</a:t>
            </a:r>
            <a:r>
              <a:rPr dirty="0"/>
              <a:t> </a:t>
            </a:r>
            <a:r>
              <a:rPr dirty="0" err="1"/>
              <a:t>řízením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Zdroje: Povodí Ohře, „Opravujeme vodní dílo Habrovany“; Povodí Ohře, „Odbahňujeme rybník Horní Dražov. Čeká ho kompletní rekonstrukce“; MZe, Technickobezpečnostní dohled nad vodními díly. Příklady ukazují rozsah obnovy, nikoli výsledek průzkumu HPT.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Prostorový výběr z veřejné evidence MZe, datová sada Vodní nádrže, kontrola 20. 10. 2026, podle bodové polohy nádrží a hranice Ústeckého kraje (ČGS). V evidenci je v kraji 171 nádrží: skupina 1 (&gt;1 mil. m³) 16, skupina 2 (Lesy ČR) 107, skupina 3 (&lt;1 mil. m³, správce Povodí) 42 a skupina 4 (&lt;1 mil. m³, jiný vlastník, hráz I.–III. kategorie TBD) 6. Malé nádrže: 155 (90,6 %). Evidence nepředstavuje úplný soupis všech drobných vodních ploch.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Zdroj: Geoprobe Systems, HPT (měření tlaku při vstřikování vody jako indikátoru propustnosti prostředí). Příklad průzkumu a následného dotěsnění: Zpráva o průzkumu hráze MVN Starozámecká, Hradečno, 2026 (Středočeský kraj; metodický příklad, nikoli lokalita Ústeckého kraje). HPT samo hráz neopravuje. Zdroj: MZe, Technickobezpečnostní dohled nad vodními díly.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dirty="0" err="1"/>
              <a:t>ři</a:t>
            </a:r>
            <a:r>
              <a:rPr dirty="0"/>
              <a:t> </a:t>
            </a:r>
            <a:r>
              <a:rPr dirty="0" err="1"/>
              <a:t>příklady</a:t>
            </a:r>
            <a:r>
              <a:rPr dirty="0"/>
              <a:t> z </a:t>
            </a:r>
            <a:r>
              <a:rPr dirty="0" err="1"/>
              <a:t>katalogu</a:t>
            </a:r>
            <a:r>
              <a:rPr dirty="0"/>
              <a:t>: </a:t>
            </a:r>
            <a:r>
              <a:rPr dirty="0" err="1"/>
              <a:t>umělý</a:t>
            </a:r>
            <a:r>
              <a:rPr dirty="0"/>
              <a:t> </a:t>
            </a:r>
            <a:r>
              <a:rPr dirty="0" err="1"/>
              <a:t>mokřad</a:t>
            </a:r>
            <a:r>
              <a:rPr dirty="0"/>
              <a:t> v </a:t>
            </a:r>
            <a:r>
              <a:rPr dirty="0" err="1"/>
              <a:t>městském</a:t>
            </a:r>
            <a:r>
              <a:rPr dirty="0"/>
              <a:t> </a:t>
            </a:r>
            <a:r>
              <a:rPr dirty="0" err="1"/>
              <a:t>prostředí</a:t>
            </a:r>
            <a:r>
              <a:rPr dirty="0"/>
              <a:t>, </a:t>
            </a:r>
            <a:r>
              <a:rPr dirty="0" err="1"/>
              <a:t>dešťový</a:t>
            </a:r>
            <a:r>
              <a:rPr dirty="0"/>
              <a:t> </a:t>
            </a:r>
            <a:r>
              <a:rPr dirty="0" err="1"/>
              <a:t>záhon</a:t>
            </a:r>
            <a:r>
              <a:rPr dirty="0"/>
              <a:t> a </a:t>
            </a:r>
            <a:r>
              <a:rPr dirty="0" err="1"/>
              <a:t>zasakovací</a:t>
            </a:r>
            <a:r>
              <a:rPr dirty="0"/>
              <a:t> </a:t>
            </a:r>
            <a:r>
              <a:rPr dirty="0" err="1"/>
              <a:t>průleh</a:t>
            </a:r>
            <a:r>
              <a:rPr dirty="0"/>
              <a:t>. </a:t>
            </a:r>
            <a:r>
              <a:rPr dirty="0" err="1"/>
              <a:t>Zdůrazněte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se </a:t>
            </a:r>
            <a:r>
              <a:rPr dirty="0" err="1"/>
              <a:t>opatření</a:t>
            </a:r>
            <a:r>
              <a:rPr dirty="0"/>
              <a:t> </a:t>
            </a:r>
            <a:r>
              <a:rPr dirty="0" err="1"/>
              <a:t>liší</a:t>
            </a:r>
            <a:r>
              <a:rPr dirty="0"/>
              <a:t> </a:t>
            </a:r>
            <a:r>
              <a:rPr dirty="0" err="1"/>
              <a:t>měřítkem</a:t>
            </a:r>
            <a:r>
              <a:rPr dirty="0"/>
              <a:t> a </a:t>
            </a:r>
            <a:r>
              <a:rPr dirty="0" err="1"/>
              <a:t>účelem</a:t>
            </a:r>
            <a:r>
              <a:rPr dirty="0"/>
              <a:t>. </a:t>
            </a:r>
            <a:r>
              <a:rPr dirty="0" err="1"/>
              <a:t>Katalog</a:t>
            </a:r>
            <a:r>
              <a:rPr dirty="0"/>
              <a:t> je </a:t>
            </a:r>
            <a:r>
              <a:rPr dirty="0" err="1"/>
              <a:t>zasazuje</a:t>
            </a:r>
            <a:r>
              <a:rPr dirty="0"/>
              <a:t> do </a:t>
            </a:r>
            <a:r>
              <a:rPr dirty="0" err="1"/>
              <a:t>širšího</a:t>
            </a:r>
            <a:r>
              <a:rPr dirty="0"/>
              <a:t> </a:t>
            </a:r>
            <a:r>
              <a:rPr dirty="0" err="1"/>
              <a:t>souboru</a:t>
            </a:r>
            <a:r>
              <a:rPr dirty="0"/>
              <a:t>: </a:t>
            </a:r>
            <a:r>
              <a:rPr dirty="0" err="1"/>
              <a:t>revitalizace</a:t>
            </a:r>
            <a:r>
              <a:rPr dirty="0"/>
              <a:t> </a:t>
            </a:r>
            <a:r>
              <a:rPr dirty="0" err="1"/>
              <a:t>toků</a:t>
            </a:r>
            <a:r>
              <a:rPr dirty="0"/>
              <a:t> a </a:t>
            </a:r>
            <a:r>
              <a:rPr dirty="0" err="1"/>
              <a:t>niv</a:t>
            </a:r>
            <a:r>
              <a:rPr dirty="0"/>
              <a:t>, </a:t>
            </a:r>
            <a:r>
              <a:rPr dirty="0" err="1"/>
              <a:t>malé</a:t>
            </a:r>
            <a:r>
              <a:rPr dirty="0"/>
              <a:t> </a:t>
            </a:r>
            <a:r>
              <a:rPr dirty="0" err="1"/>
              <a:t>vodní</a:t>
            </a:r>
            <a:r>
              <a:rPr dirty="0"/>
              <a:t> </a:t>
            </a:r>
            <a:r>
              <a:rPr dirty="0" err="1"/>
              <a:t>nádrže</a:t>
            </a:r>
            <a:r>
              <a:rPr dirty="0"/>
              <a:t>, </a:t>
            </a:r>
            <a:r>
              <a:rPr dirty="0" err="1"/>
              <a:t>tůně</a:t>
            </a:r>
            <a:r>
              <a:rPr dirty="0"/>
              <a:t>, </a:t>
            </a:r>
            <a:r>
              <a:rPr dirty="0" err="1"/>
              <a:t>mokřady</a:t>
            </a:r>
            <a:r>
              <a:rPr dirty="0"/>
              <a:t>, </a:t>
            </a:r>
            <a:r>
              <a:rPr dirty="0" err="1"/>
              <a:t>krajinná</a:t>
            </a:r>
            <a:r>
              <a:rPr dirty="0"/>
              <a:t> </a:t>
            </a:r>
            <a:r>
              <a:rPr dirty="0" err="1"/>
              <a:t>zeleň</a:t>
            </a:r>
            <a:r>
              <a:rPr dirty="0"/>
              <a:t>, </a:t>
            </a:r>
            <a:r>
              <a:rPr dirty="0" err="1"/>
              <a:t>drenážní</a:t>
            </a:r>
            <a:r>
              <a:rPr dirty="0"/>
              <a:t> </a:t>
            </a:r>
            <a:r>
              <a:rPr dirty="0" err="1"/>
              <a:t>síť</a:t>
            </a:r>
            <a:r>
              <a:rPr dirty="0"/>
              <a:t> a </a:t>
            </a:r>
            <a:r>
              <a:rPr dirty="0" err="1"/>
              <a:t>srážková</a:t>
            </a:r>
            <a:r>
              <a:rPr dirty="0"/>
              <a:t> </a:t>
            </a:r>
            <a:r>
              <a:rPr dirty="0" err="1"/>
              <a:t>voda</a:t>
            </a:r>
            <a:r>
              <a:rPr dirty="0"/>
              <a:t> v </a:t>
            </a:r>
            <a:r>
              <a:rPr dirty="0" err="1"/>
              <a:t>sídlech</a:t>
            </a:r>
            <a:r>
              <a:rPr dirty="0"/>
              <a:t>. </a:t>
            </a:r>
            <a:r>
              <a:rPr dirty="0" err="1"/>
              <a:t>Jejich</a:t>
            </a:r>
            <a:r>
              <a:rPr dirty="0"/>
              <a:t> </a:t>
            </a:r>
            <a:r>
              <a:rPr dirty="0" err="1"/>
              <a:t>přínosy</a:t>
            </a:r>
            <a:r>
              <a:rPr dirty="0"/>
              <a:t> </a:t>
            </a:r>
            <a:r>
              <a:rPr dirty="0" err="1"/>
              <a:t>zahrnují</a:t>
            </a:r>
            <a:r>
              <a:rPr dirty="0"/>
              <a:t> </a:t>
            </a:r>
            <a:r>
              <a:rPr dirty="0" err="1"/>
              <a:t>retenci</a:t>
            </a:r>
            <a:r>
              <a:rPr dirty="0"/>
              <a:t>, </a:t>
            </a:r>
            <a:r>
              <a:rPr dirty="0" err="1"/>
              <a:t>zlepšení</a:t>
            </a:r>
            <a:r>
              <a:rPr dirty="0"/>
              <a:t> </a:t>
            </a:r>
            <a:r>
              <a:rPr dirty="0" err="1"/>
              <a:t>kvality</a:t>
            </a:r>
            <a:r>
              <a:rPr dirty="0"/>
              <a:t> </a:t>
            </a:r>
            <a:r>
              <a:rPr dirty="0" err="1"/>
              <a:t>vody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ekologické</a:t>
            </a:r>
            <a:r>
              <a:rPr dirty="0"/>
              <a:t> </a:t>
            </a:r>
            <a:r>
              <a:rPr dirty="0" err="1"/>
              <a:t>funkce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Rozdíl mezi </a:t>
            </a:r>
            <a:r>
              <a:rPr dirty="0" err="1"/>
              <a:t>opatření</a:t>
            </a:r>
            <a:r>
              <a:rPr lang="cs-CZ" dirty="0"/>
              <a:t>m</a:t>
            </a:r>
            <a:r>
              <a:rPr dirty="0"/>
              <a:t> a </a:t>
            </a:r>
            <a:r>
              <a:rPr dirty="0" err="1"/>
              <a:t>ověřeným</a:t>
            </a:r>
            <a:r>
              <a:rPr dirty="0"/>
              <a:t> </a:t>
            </a:r>
            <a:r>
              <a:rPr dirty="0" err="1"/>
              <a:t>účinkem</a:t>
            </a:r>
            <a:r>
              <a:rPr dirty="0"/>
              <a:t>. </a:t>
            </a:r>
            <a:r>
              <a:rPr dirty="0" err="1"/>
              <a:t>Zelené</a:t>
            </a:r>
            <a:r>
              <a:rPr dirty="0"/>
              <a:t> </a:t>
            </a:r>
            <a:r>
              <a:rPr dirty="0" err="1"/>
              <a:t>střechy</a:t>
            </a:r>
            <a:r>
              <a:rPr dirty="0"/>
              <a:t> a </a:t>
            </a:r>
            <a:r>
              <a:rPr dirty="0" err="1"/>
              <a:t>propustné</a:t>
            </a:r>
            <a:r>
              <a:rPr dirty="0"/>
              <a:t> </a:t>
            </a:r>
            <a:r>
              <a:rPr dirty="0" err="1"/>
              <a:t>povrchy</a:t>
            </a:r>
            <a:r>
              <a:rPr dirty="0"/>
              <a:t> </a:t>
            </a:r>
            <a:r>
              <a:rPr dirty="0" err="1"/>
              <a:t>mohou</a:t>
            </a:r>
            <a:r>
              <a:rPr dirty="0"/>
              <a:t> </a:t>
            </a:r>
            <a:r>
              <a:rPr dirty="0" err="1"/>
              <a:t>zpomalit</a:t>
            </a:r>
            <a:r>
              <a:rPr dirty="0"/>
              <a:t> </a:t>
            </a:r>
            <a:r>
              <a:rPr dirty="0" err="1"/>
              <a:t>či</a:t>
            </a:r>
            <a:r>
              <a:rPr dirty="0"/>
              <a:t> </a:t>
            </a:r>
            <a:r>
              <a:rPr dirty="0" err="1"/>
              <a:t>omezit</a:t>
            </a:r>
            <a:r>
              <a:rPr dirty="0"/>
              <a:t> </a:t>
            </a:r>
            <a:r>
              <a:rPr dirty="0" err="1"/>
              <a:t>odtok</a:t>
            </a:r>
            <a:r>
              <a:rPr dirty="0"/>
              <a:t>, ale </a:t>
            </a:r>
            <a:r>
              <a:rPr dirty="0" err="1"/>
              <a:t>návrh</a:t>
            </a:r>
            <a:r>
              <a:rPr dirty="0"/>
              <a:t> </a:t>
            </a:r>
            <a:r>
              <a:rPr dirty="0" err="1"/>
              <a:t>musí</a:t>
            </a:r>
            <a:r>
              <a:rPr dirty="0"/>
              <a:t> </a:t>
            </a:r>
            <a:r>
              <a:rPr dirty="0" err="1"/>
              <a:t>zohlednit</a:t>
            </a:r>
            <a:r>
              <a:rPr dirty="0"/>
              <a:t> </a:t>
            </a:r>
            <a:r>
              <a:rPr dirty="0" err="1"/>
              <a:t>dostupný</a:t>
            </a:r>
            <a:r>
              <a:rPr dirty="0"/>
              <a:t> </a:t>
            </a:r>
            <a:r>
              <a:rPr dirty="0" err="1"/>
              <a:t>prostor</a:t>
            </a:r>
            <a:r>
              <a:rPr dirty="0"/>
              <a:t>, </a:t>
            </a:r>
            <a:r>
              <a:rPr dirty="0" err="1"/>
              <a:t>geologické</a:t>
            </a:r>
            <a:r>
              <a:rPr dirty="0"/>
              <a:t> a </a:t>
            </a:r>
            <a:r>
              <a:rPr dirty="0" err="1"/>
              <a:t>hydrogeologické</a:t>
            </a:r>
            <a:r>
              <a:rPr dirty="0"/>
              <a:t> </a:t>
            </a:r>
            <a:r>
              <a:rPr dirty="0" err="1"/>
              <a:t>poměry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možné</a:t>
            </a:r>
            <a:r>
              <a:rPr dirty="0"/>
              <a:t> </a:t>
            </a:r>
            <a:r>
              <a:rPr dirty="0" err="1"/>
              <a:t>znečištění</a:t>
            </a:r>
            <a:r>
              <a:rPr dirty="0"/>
              <a:t> </a:t>
            </a:r>
            <a:r>
              <a:rPr dirty="0" err="1"/>
              <a:t>odtoku</a:t>
            </a:r>
            <a:r>
              <a:rPr dirty="0"/>
              <a:t>. </a:t>
            </a:r>
            <a:r>
              <a:rPr dirty="0" err="1"/>
              <a:t>Katalog</a:t>
            </a:r>
            <a:r>
              <a:rPr dirty="0"/>
              <a:t> </a:t>
            </a:r>
            <a:r>
              <a:rPr dirty="0" err="1"/>
              <a:t>uvádí</a:t>
            </a:r>
            <a:r>
              <a:rPr dirty="0"/>
              <a:t> </a:t>
            </a:r>
            <a:r>
              <a:rPr dirty="0" err="1"/>
              <a:t>potřebu</a:t>
            </a:r>
            <a:r>
              <a:rPr dirty="0"/>
              <a:t> </a:t>
            </a:r>
            <a:r>
              <a:rPr dirty="0" err="1"/>
              <a:t>ověřit</a:t>
            </a:r>
            <a:r>
              <a:rPr dirty="0"/>
              <a:t> </a:t>
            </a:r>
            <a:r>
              <a:rPr dirty="0" err="1"/>
              <a:t>existující</a:t>
            </a:r>
            <a:r>
              <a:rPr dirty="0"/>
              <a:t> </a:t>
            </a:r>
            <a:r>
              <a:rPr dirty="0" err="1"/>
              <a:t>nakládání</a:t>
            </a:r>
            <a:r>
              <a:rPr dirty="0"/>
              <a:t> se </a:t>
            </a:r>
            <a:r>
              <a:rPr dirty="0" err="1"/>
              <a:t>srážkovou</a:t>
            </a:r>
            <a:r>
              <a:rPr dirty="0"/>
              <a:t> vodou, </a:t>
            </a:r>
            <a:r>
              <a:rPr dirty="0" err="1"/>
              <a:t>sítě</a:t>
            </a:r>
            <a:r>
              <a:rPr dirty="0"/>
              <a:t> a </a:t>
            </a:r>
            <a:r>
              <a:rPr dirty="0" err="1"/>
              <a:t>podmínky</a:t>
            </a:r>
            <a:r>
              <a:rPr dirty="0"/>
              <a:t> </a:t>
            </a:r>
            <a:r>
              <a:rPr dirty="0" err="1"/>
              <a:t>vsakování</a:t>
            </a:r>
            <a:r>
              <a:rPr dirty="0"/>
              <a:t>. Za </a:t>
            </a:r>
            <a:r>
              <a:rPr dirty="0" err="1"/>
              <a:t>inovaci</a:t>
            </a:r>
            <a:r>
              <a:rPr dirty="0"/>
              <a:t> </a:t>
            </a:r>
            <a:r>
              <a:rPr dirty="0" err="1"/>
              <a:t>považujte</a:t>
            </a:r>
            <a:r>
              <a:rPr dirty="0"/>
              <a:t> </a:t>
            </a:r>
            <a:r>
              <a:rPr dirty="0" err="1"/>
              <a:t>propojení</a:t>
            </a:r>
            <a:r>
              <a:rPr dirty="0"/>
              <a:t> </a:t>
            </a:r>
            <a:r>
              <a:rPr dirty="0" err="1"/>
              <a:t>senzoriky</a:t>
            </a:r>
            <a:r>
              <a:rPr dirty="0"/>
              <a:t> a </a:t>
            </a:r>
            <a:r>
              <a:rPr dirty="0" err="1"/>
              <a:t>předpovědi</a:t>
            </a:r>
            <a:r>
              <a:rPr dirty="0"/>
              <a:t> s </a:t>
            </a:r>
            <a:r>
              <a:rPr dirty="0" err="1"/>
              <a:t>vyhodnocováním</a:t>
            </a:r>
            <a:r>
              <a:rPr dirty="0"/>
              <a:t> </a:t>
            </a:r>
            <a:r>
              <a:rPr dirty="0" err="1"/>
              <a:t>skutečných</a:t>
            </a:r>
            <a:r>
              <a:rPr dirty="0"/>
              <a:t> </a:t>
            </a:r>
            <a:r>
              <a:rPr dirty="0" err="1"/>
              <a:t>přínosů</a:t>
            </a:r>
            <a:r>
              <a:rPr dirty="0"/>
              <a:t> a </a:t>
            </a:r>
            <a:r>
              <a:rPr dirty="0" err="1"/>
              <a:t>údržbou</a:t>
            </a:r>
            <a:r>
              <a:rPr dirty="0"/>
              <a:t>, </a:t>
            </a:r>
            <a:r>
              <a:rPr dirty="0" err="1"/>
              <a:t>nikoli</a:t>
            </a:r>
            <a:r>
              <a:rPr dirty="0"/>
              <a:t> </a:t>
            </a:r>
            <a:r>
              <a:rPr dirty="0" err="1"/>
              <a:t>samotný</a:t>
            </a:r>
            <a:r>
              <a:rPr dirty="0"/>
              <a:t> </a:t>
            </a:r>
            <a:r>
              <a:rPr dirty="0" err="1"/>
              <a:t>senzor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Katalog</a:t>
            </a:r>
            <a:r>
              <a:rPr dirty="0"/>
              <a:t> </a:t>
            </a:r>
            <a:r>
              <a:rPr dirty="0" err="1"/>
              <a:t>zdůrazňuje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návrh</a:t>
            </a:r>
            <a:r>
              <a:rPr dirty="0"/>
              <a:t> </a:t>
            </a:r>
            <a:r>
              <a:rPr dirty="0" err="1"/>
              <a:t>musí</a:t>
            </a:r>
            <a:r>
              <a:rPr dirty="0"/>
              <a:t> </a:t>
            </a:r>
            <a:r>
              <a:rPr dirty="0" err="1"/>
              <a:t>vycházet</a:t>
            </a:r>
            <a:r>
              <a:rPr dirty="0"/>
              <a:t> z </a:t>
            </a:r>
            <a:r>
              <a:rPr dirty="0" err="1"/>
              <a:t>analýzy</a:t>
            </a:r>
            <a:r>
              <a:rPr dirty="0"/>
              <a:t> </a:t>
            </a:r>
            <a:r>
              <a:rPr dirty="0" err="1"/>
              <a:t>odtokových</a:t>
            </a:r>
            <a:r>
              <a:rPr dirty="0"/>
              <a:t> a </a:t>
            </a:r>
            <a:r>
              <a:rPr dirty="0" err="1"/>
              <a:t>erozních</a:t>
            </a:r>
            <a:r>
              <a:rPr dirty="0"/>
              <a:t> </a:t>
            </a:r>
            <a:r>
              <a:rPr dirty="0" err="1"/>
              <a:t>poměrů</a:t>
            </a:r>
            <a:r>
              <a:rPr dirty="0"/>
              <a:t>, </a:t>
            </a:r>
            <a:r>
              <a:rPr dirty="0" err="1"/>
              <a:t>hydrologie</a:t>
            </a:r>
            <a:r>
              <a:rPr dirty="0"/>
              <a:t> a </a:t>
            </a:r>
            <a:r>
              <a:rPr dirty="0" err="1"/>
              <a:t>dalších</a:t>
            </a:r>
            <a:r>
              <a:rPr dirty="0"/>
              <a:t> </a:t>
            </a:r>
            <a:r>
              <a:rPr dirty="0" err="1"/>
              <a:t>místních</a:t>
            </a:r>
            <a:r>
              <a:rPr dirty="0"/>
              <a:t> </a:t>
            </a:r>
            <a:r>
              <a:rPr dirty="0" err="1"/>
              <a:t>podmínek</a:t>
            </a:r>
            <a:r>
              <a:rPr dirty="0"/>
              <a:t>. </a:t>
            </a:r>
            <a:r>
              <a:rPr dirty="0" err="1"/>
              <a:t>Vysvětlete</a:t>
            </a:r>
            <a:r>
              <a:rPr dirty="0"/>
              <a:t> </a:t>
            </a:r>
            <a:r>
              <a:rPr dirty="0" err="1"/>
              <a:t>tři</a:t>
            </a:r>
            <a:r>
              <a:rPr dirty="0"/>
              <a:t> </a:t>
            </a:r>
            <a:r>
              <a:rPr dirty="0" err="1"/>
              <a:t>kroky</a:t>
            </a:r>
            <a:r>
              <a:rPr dirty="0"/>
              <a:t>: </a:t>
            </a:r>
            <a:r>
              <a:rPr dirty="0" err="1"/>
              <a:t>zmapovat</a:t>
            </a:r>
            <a:r>
              <a:rPr dirty="0"/>
              <a:t> </a:t>
            </a:r>
            <a:r>
              <a:rPr dirty="0" err="1"/>
              <a:t>problém</a:t>
            </a:r>
            <a:r>
              <a:rPr dirty="0"/>
              <a:t>, </a:t>
            </a:r>
            <a:r>
              <a:rPr dirty="0" err="1"/>
              <a:t>vybrat</a:t>
            </a:r>
            <a:r>
              <a:rPr dirty="0"/>
              <a:t> a </a:t>
            </a:r>
            <a:r>
              <a:rPr dirty="0" err="1"/>
              <a:t>propojit</a:t>
            </a:r>
            <a:r>
              <a:rPr dirty="0"/>
              <a:t> </a:t>
            </a:r>
            <a:r>
              <a:rPr dirty="0" err="1"/>
              <a:t>opatření</a:t>
            </a:r>
            <a:r>
              <a:rPr dirty="0"/>
              <a:t>, </a:t>
            </a:r>
            <a:r>
              <a:rPr dirty="0" err="1"/>
              <a:t>ověřovat</a:t>
            </a:r>
            <a:r>
              <a:rPr dirty="0"/>
              <a:t> </a:t>
            </a:r>
            <a:r>
              <a:rPr dirty="0" err="1"/>
              <a:t>jejich</a:t>
            </a:r>
            <a:r>
              <a:rPr dirty="0"/>
              <a:t> </a:t>
            </a:r>
            <a:r>
              <a:rPr dirty="0" err="1"/>
              <a:t>funkci</a:t>
            </a:r>
            <a:r>
              <a:rPr dirty="0"/>
              <a:t> a </a:t>
            </a:r>
            <a:r>
              <a:rPr dirty="0" err="1"/>
              <a:t>udržovat</a:t>
            </a:r>
            <a:r>
              <a:rPr dirty="0"/>
              <a:t> je. Po </a:t>
            </a:r>
            <a:r>
              <a:rPr dirty="0" err="1"/>
              <a:t>silnějších</a:t>
            </a:r>
            <a:r>
              <a:rPr dirty="0"/>
              <a:t> </a:t>
            </a:r>
            <a:r>
              <a:rPr dirty="0" err="1"/>
              <a:t>srážkách</a:t>
            </a:r>
            <a:r>
              <a:rPr dirty="0"/>
              <a:t> je </a:t>
            </a:r>
            <a:r>
              <a:rPr dirty="0" err="1"/>
              <a:t>třeba</a:t>
            </a:r>
            <a:r>
              <a:rPr dirty="0"/>
              <a:t> </a:t>
            </a:r>
            <a:r>
              <a:rPr dirty="0" err="1"/>
              <a:t>kontrolovat</a:t>
            </a:r>
            <a:r>
              <a:rPr dirty="0"/>
              <a:t> </a:t>
            </a:r>
            <a:r>
              <a:rPr dirty="0" err="1"/>
              <a:t>zanášení</a:t>
            </a:r>
            <a:r>
              <a:rPr dirty="0"/>
              <a:t> a </a:t>
            </a:r>
            <a:r>
              <a:rPr dirty="0" err="1"/>
              <a:t>odstraňovat</a:t>
            </a:r>
            <a:r>
              <a:rPr dirty="0"/>
              <a:t> sediment tam, </a:t>
            </a:r>
            <a:r>
              <a:rPr dirty="0" err="1"/>
              <a:t>kde</a:t>
            </a:r>
            <a:r>
              <a:rPr dirty="0"/>
              <a:t> </a:t>
            </a:r>
            <a:r>
              <a:rPr dirty="0" err="1"/>
              <a:t>narušuje</a:t>
            </a:r>
            <a:r>
              <a:rPr dirty="0"/>
              <a:t> </a:t>
            </a:r>
            <a:r>
              <a:rPr dirty="0" err="1"/>
              <a:t>funkci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</a:t>
            </a:r>
            <a:r>
              <a:rPr dirty="0" err="1"/>
              <a:t>rajské</a:t>
            </a:r>
            <a:r>
              <a:rPr dirty="0"/>
              <a:t> </a:t>
            </a:r>
            <a:r>
              <a:rPr dirty="0" err="1"/>
              <a:t>údaje</a:t>
            </a:r>
            <a:r>
              <a:rPr dirty="0"/>
              <a:t> a </a:t>
            </a:r>
            <a:r>
              <a:rPr dirty="0" err="1"/>
              <a:t>příklady</a:t>
            </a:r>
            <a:r>
              <a:rPr dirty="0"/>
              <a:t> z </a:t>
            </a:r>
            <a:r>
              <a:rPr dirty="0" err="1"/>
              <a:t>přílohy</a:t>
            </a:r>
            <a:r>
              <a:rPr dirty="0"/>
              <a:t> </a:t>
            </a:r>
            <a:r>
              <a:rPr dirty="0" err="1"/>
              <a:t>mají</a:t>
            </a:r>
            <a:r>
              <a:rPr dirty="0"/>
              <a:t> </a:t>
            </a:r>
            <a:r>
              <a:rPr dirty="0" err="1"/>
              <a:t>jasně</a:t>
            </a:r>
            <a:r>
              <a:rPr dirty="0"/>
              <a:t> </a:t>
            </a:r>
            <a:r>
              <a:rPr dirty="0" err="1"/>
              <a:t>uvedený</a:t>
            </a:r>
            <a:r>
              <a:rPr dirty="0"/>
              <a:t> </a:t>
            </a:r>
            <a:r>
              <a:rPr dirty="0" err="1"/>
              <a:t>zdroj</a:t>
            </a:r>
            <a:r>
              <a:rPr dirty="0"/>
              <a:t>. </a:t>
            </a:r>
            <a:r>
              <a:rPr dirty="0" err="1"/>
              <a:t>Konkrétní</a:t>
            </a:r>
            <a:r>
              <a:rPr dirty="0"/>
              <a:t> </a:t>
            </a:r>
            <a:r>
              <a:rPr dirty="0" err="1"/>
              <a:t>návrh</a:t>
            </a:r>
            <a:r>
              <a:rPr dirty="0"/>
              <a:t> </a:t>
            </a:r>
            <a:r>
              <a:rPr dirty="0" err="1"/>
              <a:t>opatření</a:t>
            </a:r>
            <a:r>
              <a:rPr dirty="0"/>
              <a:t> </a:t>
            </a:r>
            <a:r>
              <a:rPr dirty="0" err="1"/>
              <a:t>vždy</a:t>
            </a:r>
            <a:r>
              <a:rPr dirty="0"/>
              <a:t> </a:t>
            </a:r>
            <a:r>
              <a:rPr dirty="0" err="1"/>
              <a:t>vyžaduje</a:t>
            </a:r>
            <a:r>
              <a:rPr dirty="0"/>
              <a:t> </a:t>
            </a:r>
            <a:r>
              <a:rPr dirty="0" err="1"/>
              <a:t>lokální</a:t>
            </a:r>
            <a:r>
              <a:rPr dirty="0"/>
              <a:t> </a:t>
            </a:r>
            <a:r>
              <a:rPr dirty="0" err="1"/>
              <a:t>posouzení</a:t>
            </a:r>
            <a:r>
              <a:rPr dirty="0"/>
              <a:t> a </a:t>
            </a:r>
            <a:r>
              <a:rPr dirty="0" err="1"/>
              <a:t>může</a:t>
            </a:r>
            <a:r>
              <a:rPr dirty="0"/>
              <a:t> </a:t>
            </a:r>
            <a:r>
              <a:rPr dirty="0" err="1"/>
              <a:t>potřebovat</a:t>
            </a:r>
            <a:r>
              <a:rPr dirty="0"/>
              <a:t> </a:t>
            </a:r>
            <a:r>
              <a:rPr dirty="0" err="1"/>
              <a:t>povolení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následnou</a:t>
            </a:r>
            <a:r>
              <a:rPr dirty="0"/>
              <a:t> </a:t>
            </a:r>
            <a:r>
              <a:rPr dirty="0" err="1"/>
              <a:t>údržbu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F22B-4B69-4F3B-B758-FF916210ED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1AA40-6C70-41F9-9ADD-8FFA1389A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E0994-CE53-4CCD-A50C-445E16C984E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C70EB-60D5-45FB-8C70-77474D33BB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0CD27-C4A4-4DFC-813F-06443D787F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28DF6-B2D4-476B-AF79-4049E13C8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06396-2354-4529-8F05-66F1087D4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8446D-AAB6-490A-BE72-493DBA5D00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78C7D-23E9-4CCD-8ADD-6E3C2EFAC83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DB98F-27FB-46F8-A426-4C7926E7DD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2B7AA-2AC2-4CDC-8626-6DA8CBE1B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67C91-9544-4441-8A75-0BF20E55E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DAD1A-1FDD-4433-891B-0DF40CFD170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5DEAB-A652-4C55-8403-206CB9001CC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F7791-64A1-48C2-80D6-0E53362DCD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DFF71-416A-42DD-96FE-B56199B5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F1321-0529-4368-BAD9-455D02916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95A0DD-5037-4B2A-AD4E-039D79DD40E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39202-86C2-4C7F-8209-F777CAF6AD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A4F01-B667-4A77-A0A0-205BE270C52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A55BD-92CE-4224-A1E0-07A9FCCF1E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2F460-E3FA-4EDC-A81B-CDA915BD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46C4F-C733-4832-98C9-CFE436FAC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F27BF-B3E2-4077-9718-F4E616F848E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F6CD65-3316-4AC7-9453-C53968BACB7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CAD8B7-23AD-43CD-B8A3-6549FAB5EAA8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49F051-1137-44FE-B3B4-065F98A514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B87155-E8A4-4B0F-BFAD-8F1936A82B6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A9A9A-77B3-486D-A4AD-D1694A7117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E958-A0D4-4CF9-8C36-ED6C81E3F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16E98-409E-4637-B5DF-CE482D377F4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8C788-0430-4458-930C-4811052BD06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F7944-986F-4D3F-A665-C7A08E71CB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183FEC-EA52-4D91-A91D-046E8ACC395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5C1FD-F8DC-4014-AB02-FA61DF1BD1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33F99-BCC8-4DCA-AC99-BE6AA0C7E7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3B22-07A9-4113-98E6-0BC21F4BD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3C8F0-EAE6-45A8-9EAD-E6DBB6C60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E979B-4843-47F6-ABF9-63E13BBB21E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341D6-8CAE-4772-9804-CE095D975F6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81D55-E92E-429D-B3D5-574CC201B40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B4390-DF2B-4D9D-A090-BE8DCE1DF2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D3D90-4FF8-4715-B731-24DCE52E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772F8E-E5FE-46BC-B68C-A2BD7A2E9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4A978-563C-442E-921B-19F31CD50B7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BB9AE-E57F-41A1-A3F2-BF2E07899C1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CE480-75F5-4748-9705-02FFCB5489B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E1327-5B1D-44B6-878D-CC94DA632E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87A0F-8226-470B-AD6A-CE0BDF82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F6C5D-61E1-491B-89AB-014DC7510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7C994-A766-4B2C-AFE4-2C660EB79F0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65F81-AED0-41FA-95A3-4F3FC5C0060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E715B-EF7B-473F-8F0B-D0BB4BAE8A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B1F631-BDBF-4858-B18B-6BDF9551F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577DEC-4FF9-40D2-8A25-8B5C1AF43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C8701-ED8C-4759-AA8B-298D95119B7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FCE85-4275-4724-99E3-5250DCBDDC0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C49E4-6543-45E0-A43E-438CB99A7E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3AAF19-CC34-4F18-AC2B-5F59401A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0DB22-C195-48BE-A7A4-12BE54267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1E2FF-58B6-41C4-A380-7713BE001B55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26.10.2026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81DE7-9639-4BCD-99D3-AB860D30D6F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9AEAD-9989-47AC-B78F-F2F848AA8ED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006235-40DD-4D8E-ABBC-DC9D9398E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640080"/>
            <a:ext cx="4160520" cy="3657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642AAC-BC8E-42D8-9FFF-49294670C3B1}"/>
              </a:ext>
            </a:extLst>
          </p:cNvPr>
          <p:cNvSpPr>
            <a:spLocks noGrp="1"/>
          </p:cNvSpPr>
          <p:nvPr/>
        </p:nvSpPr>
        <p:spPr>
          <a:xfrm>
            <a:off x="694944" y="910092"/>
            <a:ext cx="6217920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 dirty="0">
                <a:solidFill>
                  <a:srgbClr val="3E5B59"/>
                </a:solidFill>
                <a:latin typeface="Aptos"/>
                <a:ea typeface="Aptos"/>
                <a:cs typeface="Aptos"/>
              </a:rPr>
              <a:t>ZAHAJENÍ SEMINÁŘE</a:t>
            </a:r>
            <a:r>
              <a:rPr lang="cs-CZ" sz="1100" b="1" dirty="0">
                <a:solidFill>
                  <a:srgbClr val="3E5B59"/>
                </a:solidFill>
                <a:latin typeface="Aptos"/>
                <a:ea typeface="Aptos"/>
                <a:cs typeface="Aptos"/>
              </a:rPr>
              <a:t> Opatření v krajině II. Voda v krajině</a:t>
            </a:r>
            <a:r>
              <a:rPr sz="1100" b="1" dirty="0">
                <a:solidFill>
                  <a:srgbClr val="3E5B59"/>
                </a:solidFill>
                <a:latin typeface="Aptos"/>
                <a:ea typeface="Aptos"/>
                <a:cs typeface="Aptos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824161-65C7-40BF-A03E-561E83167974}"/>
              </a:ext>
            </a:extLst>
          </p:cNvPr>
          <p:cNvSpPr>
            <a:spLocks noGrp="1"/>
          </p:cNvSpPr>
          <p:nvPr/>
        </p:nvSpPr>
        <p:spPr>
          <a:xfrm>
            <a:off x="658368" y="1234440"/>
            <a:ext cx="6400800" cy="1508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34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Voda jako klíčový</a:t>
            </a:r>
            <a:br>
              <a:rPr sz="3400" b="1">
                <a:solidFill>
                  <a:srgbClr val="1C2326"/>
                </a:solidFill>
                <a:latin typeface="Aptos"/>
                <a:ea typeface="Aptos"/>
                <a:cs typeface="Aptos"/>
              </a:rPr>
            </a:br>
            <a:r>
              <a:rPr sz="34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prvek odolné krajiny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E8D825-8ABB-4D2D-80AD-CD739DADD95C}"/>
              </a:ext>
            </a:extLst>
          </p:cNvPr>
          <p:cNvSpPr>
            <a:spLocks noGrp="1"/>
          </p:cNvSpPr>
          <p:nvPr/>
        </p:nvSpPr>
        <p:spPr>
          <a:xfrm>
            <a:off x="685800" y="2953512"/>
            <a:ext cx="612648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Ústecký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kraj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: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sucho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,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přívalový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odtok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 a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proměna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vodní</a:t>
            </a:r>
            <a:r>
              <a:rPr sz="1700" b="0" dirty="0">
                <a:solidFill>
                  <a:srgbClr val="2A3133"/>
                </a:solidFill>
                <a:latin typeface="Aptos"/>
                <a:ea typeface="Aptos"/>
                <a:cs typeface="Aptos"/>
              </a:rPr>
              <a:t> </a:t>
            </a:r>
            <a:r>
              <a:rPr sz="1700" b="0" dirty="0" err="1">
                <a:solidFill>
                  <a:srgbClr val="2A3133"/>
                </a:solidFill>
                <a:latin typeface="Aptos"/>
                <a:ea typeface="Aptos"/>
                <a:cs typeface="Aptos"/>
              </a:rPr>
              <a:t>infrastruktury</a:t>
            </a:r>
            <a:endParaRPr sz="1700" b="0" dirty="0">
              <a:solidFill>
                <a:srgbClr val="2A313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Connector 5">
            <a:extLst>
              <a:ext uri="{FF2B5EF4-FFF2-40B4-BE49-F238E27FC236}">
                <a16:creationId xmlns:a16="http://schemas.microsoft.com/office/drawing/2014/main" id="{142191CB-D830-4577-BE5C-23C461FDEC07}"/>
              </a:ext>
            </a:extLst>
          </p:cNvPr>
          <p:cNvSpPr>
            <a:spLocks noGrp="1"/>
          </p:cNvSpPr>
          <p:nvPr/>
        </p:nvSpPr>
        <p:spPr>
          <a:xfrm>
            <a:off x="694944" y="3813048"/>
            <a:ext cx="5660136" cy="0"/>
          </a:xfrm>
          <a:prstGeom prst="line">
            <a:avLst/>
          </a:prstGeom>
          <a:ln w="1270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D4CE89-2F47-4E12-B30B-045B31270F69}"/>
              </a:ext>
            </a:extLst>
          </p:cNvPr>
          <p:cNvSpPr>
            <a:spLocks noGrp="1"/>
          </p:cNvSpPr>
          <p:nvPr/>
        </p:nvSpPr>
        <p:spPr>
          <a:xfrm>
            <a:off x="694944" y="4050791"/>
            <a:ext cx="201168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Úvodní otázka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C9E7F7-12B7-41B7-A35A-FE4CDB6150E2}"/>
              </a:ext>
            </a:extLst>
          </p:cNvPr>
          <p:cNvSpPr>
            <a:spLocks noGrp="1"/>
          </p:cNvSpPr>
          <p:nvPr/>
        </p:nvSpPr>
        <p:spPr>
          <a:xfrm>
            <a:off x="694944" y="4370832"/>
            <a:ext cx="6035040" cy="6858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Jak udržet vodu v krajině, když jí někdy dlouho chybí a jindy přichází příliš rychle?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1156B-1CC2-4C31-B9FE-CE42795F0B6D}"/>
              </a:ext>
            </a:extLst>
          </p:cNvPr>
          <p:cNvSpPr>
            <a:spLocks noGrp="1"/>
          </p:cNvSpPr>
          <p:nvPr/>
        </p:nvSpPr>
        <p:spPr>
          <a:xfrm>
            <a:off x="7379208" y="4425696"/>
            <a:ext cx="4069080" cy="4754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9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Příklad hospodaření se srážkovou vodou: Tåsinge Square, Kodaň. Foto: Yale Environment, Katalog RUR 2025, str. 64.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E49AD1-267F-45B9-BCC9-534539E5F75D}"/>
              </a:ext>
            </a:extLst>
          </p:cNvPr>
          <p:cNvSpPr>
            <a:spLocks noGrp="1"/>
          </p:cNvSpPr>
          <p:nvPr/>
        </p:nvSpPr>
        <p:spPr>
          <a:xfrm>
            <a:off x="685800" y="6126480"/>
            <a:ext cx="59436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9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ÚSTECKÝ KRAJ  /  ČESKÁ REPUBLIKA  /  2026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1D30107E-38AD-4D2A-0920-97DD44EB2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7" y="-1"/>
            <a:ext cx="5591445" cy="74066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EC4BC96B-0CE8-82C2-36E2-89100FA2D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602" y="6042670"/>
            <a:ext cx="7605132" cy="27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97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EFD07-CC05-47FF-A515-B16651993C48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01 / SPECIFIKA KRAJE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A2BFAA-8A8D-4E75-8234-42BF56F16C4D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Ústecký kraj má několik odlišných vodních režimů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3AEBC2-F6D8-4E55-A8EA-CD14FCD43D6D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Přírodní podmínky se překrývají s historickými zásahy do krajiny.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CE13AD-6707-46F6-8B32-51DC3E88C90F}"/>
              </a:ext>
            </a:extLst>
          </p:cNvPr>
          <p:cNvSpPr>
            <a:spLocks noGrp="1"/>
          </p:cNvSpPr>
          <p:nvPr/>
        </p:nvSpPr>
        <p:spPr>
          <a:xfrm>
            <a:off x="713232" y="1856231"/>
            <a:ext cx="32461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KRUŠNÉ HORY</a:t>
            </a:r>
          </a:p>
        </p:txBody>
      </p:sp>
      <p:sp>
        <p:nvSpPr>
          <p:cNvPr id="6" name="Connector 5">
            <a:extLst>
              <a:ext uri="{FF2B5EF4-FFF2-40B4-BE49-F238E27FC236}">
                <a16:creationId xmlns:a16="http://schemas.microsoft.com/office/drawing/2014/main" id="{84E1E3DE-7186-460F-A33B-588337A73BD8}"/>
              </a:ext>
            </a:extLst>
          </p:cNvPr>
          <p:cNvSpPr>
            <a:spLocks noGrp="1"/>
          </p:cNvSpPr>
          <p:nvPr/>
        </p:nvSpPr>
        <p:spPr>
          <a:xfrm>
            <a:off x="713232" y="2331720"/>
            <a:ext cx="3154680" cy="0"/>
          </a:xfrm>
          <a:prstGeom prst="line">
            <a:avLst/>
          </a:prstGeom>
          <a:ln w="1270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2DEB3B-E840-4E9F-837F-545CCCC41C5C}"/>
              </a:ext>
            </a:extLst>
          </p:cNvPr>
          <p:cNvSpPr>
            <a:spLocks noGrp="1"/>
          </p:cNvSpPr>
          <p:nvPr/>
        </p:nvSpPr>
        <p:spPr>
          <a:xfrm>
            <a:off x="713232" y="2542032"/>
            <a:ext cx="3200400" cy="1371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Pramenná oblast s vysokou retenční funkcí lesů a rašelinišť. Rychlý odtok se může soustředit na malých horských povodích.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ACC9C-EB58-41D4-82CA-4D9CB4985348}"/>
              </a:ext>
            </a:extLst>
          </p:cNvPr>
          <p:cNvSpPr>
            <a:spLocks noGrp="1"/>
          </p:cNvSpPr>
          <p:nvPr/>
        </p:nvSpPr>
        <p:spPr>
          <a:xfrm>
            <a:off x="4498848" y="1856231"/>
            <a:ext cx="32461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ČESKÉ STŘEDOHOŘÍ</a:t>
            </a:r>
          </a:p>
        </p:txBody>
      </p:sp>
      <p:sp>
        <p:nvSpPr>
          <p:cNvPr id="9" name="Connector 8">
            <a:extLst>
              <a:ext uri="{FF2B5EF4-FFF2-40B4-BE49-F238E27FC236}">
                <a16:creationId xmlns:a16="http://schemas.microsoft.com/office/drawing/2014/main" id="{17F57372-47FA-4D2B-B273-CA45AFEEEE09}"/>
              </a:ext>
            </a:extLst>
          </p:cNvPr>
          <p:cNvSpPr>
            <a:spLocks noGrp="1"/>
          </p:cNvSpPr>
          <p:nvPr/>
        </p:nvSpPr>
        <p:spPr>
          <a:xfrm>
            <a:off x="4498848" y="2331720"/>
            <a:ext cx="3154680" cy="0"/>
          </a:xfrm>
          <a:prstGeom prst="line">
            <a:avLst/>
          </a:prstGeom>
          <a:ln w="1270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4D3437-1E34-42CF-B69F-4BA75B8B334F}"/>
              </a:ext>
            </a:extLst>
          </p:cNvPr>
          <p:cNvSpPr>
            <a:spLocks noGrp="1"/>
          </p:cNvSpPr>
          <p:nvPr/>
        </p:nvSpPr>
        <p:spPr>
          <a:xfrm>
            <a:off x="4498848" y="2542032"/>
            <a:ext cx="3200400" cy="1371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Členitý reliéf a zemědělské svahy zvyšují riziko rychlého odtoku a vodní eroze.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CACEAC-96B0-4B57-A75F-5A42FDAD4CDF}"/>
              </a:ext>
            </a:extLst>
          </p:cNvPr>
          <p:cNvSpPr>
            <a:spLocks noGrp="1"/>
          </p:cNvSpPr>
          <p:nvPr/>
        </p:nvSpPr>
        <p:spPr>
          <a:xfrm>
            <a:off x="8257031" y="1856231"/>
            <a:ext cx="32461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MOSTECKÁ PÁNEV A DOLNÍ POOHŘÍ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D6BF4EB2-6AA6-4753-A160-62724EB251E4}"/>
              </a:ext>
            </a:extLst>
          </p:cNvPr>
          <p:cNvSpPr>
            <a:spLocks noGrp="1"/>
          </p:cNvSpPr>
          <p:nvPr/>
        </p:nvSpPr>
        <p:spPr>
          <a:xfrm>
            <a:off x="8257031" y="2331720"/>
            <a:ext cx="3154681" cy="0"/>
          </a:xfrm>
          <a:prstGeom prst="line">
            <a:avLst/>
          </a:prstGeom>
          <a:ln w="1270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ABF39C-179B-4436-A33F-AB0021D40C7B}"/>
              </a:ext>
            </a:extLst>
          </p:cNvPr>
          <p:cNvSpPr>
            <a:spLocks noGrp="1"/>
          </p:cNvSpPr>
          <p:nvPr/>
        </p:nvSpPr>
        <p:spPr>
          <a:xfrm>
            <a:off x="8257031" y="2542032"/>
            <a:ext cx="3200400" cy="1371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Srážkový stín Krušných hor. Katalog tyto oblasti označuje za klimaticky nejsušší části ČR.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75D3912-543B-4AE8-9681-E37409337AB4}"/>
              </a:ext>
            </a:extLst>
          </p:cNvPr>
          <p:cNvSpPr>
            <a:spLocks noGrp="1"/>
          </p:cNvSpPr>
          <p:nvPr/>
        </p:nvSpPr>
        <p:spPr>
          <a:xfrm>
            <a:off x="737616" y="4889625"/>
            <a:ext cx="10716768" cy="1234440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FB526B-F785-42BD-A6FD-1BB2BEEBD59B}"/>
              </a:ext>
            </a:extLst>
          </p:cNvPr>
          <p:cNvSpPr>
            <a:spLocks noGrp="1"/>
          </p:cNvSpPr>
          <p:nvPr/>
        </p:nvSpPr>
        <p:spPr>
          <a:xfrm>
            <a:off x="993648" y="5099937"/>
            <a:ext cx="10104120" cy="4023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16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Krajinu mění těžba, odvodnění, scelování pozemků a růst nepropustných ploch.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9B35BD-82E3-45BF-A033-80A6B2283A3C}"/>
              </a:ext>
            </a:extLst>
          </p:cNvPr>
          <p:cNvSpPr>
            <a:spLocks noGrp="1"/>
          </p:cNvSpPr>
          <p:nvPr/>
        </p:nvSpPr>
        <p:spPr>
          <a:xfrm>
            <a:off x="1002792" y="5648577"/>
            <a:ext cx="100584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13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Důsledek: rychlejší odtok, nižší retence, eroze a transport sedimentů i živin.</a:t>
            </a:r>
          </a:p>
        </p:txBody>
      </p:sp>
      <p:sp>
        <p:nvSpPr>
          <p:cNvPr id="17" name="Connector 16">
            <a:extLst>
              <a:ext uri="{FF2B5EF4-FFF2-40B4-BE49-F238E27FC236}">
                <a16:creationId xmlns:a16="http://schemas.microsoft.com/office/drawing/2014/main" id="{2B1B0ACA-A7C3-43C1-B141-CB443215A0D3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969CDF-5870-4A75-9B1B-49E769BAD7F9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071AA6-BFD2-4032-AB2F-04D715A16085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317F12-6F7F-43B1-8DA3-1C69C8A2E602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Katalog přírodě blízkých opatření, RUR, 2025, str. 5–6.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E2F7B8D0-FF11-4A9F-AE28-41981B0EB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711" y="3507106"/>
            <a:ext cx="2334921" cy="1313393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B6E8700D-DAAA-4449-B546-92DED6764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148" y="3465574"/>
            <a:ext cx="2339380" cy="1316737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D63B99DD-73CA-4D03-A257-F4781AA7C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949" y="3429000"/>
            <a:ext cx="2449763" cy="1378207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4CABCD3D-E9D1-C8B2-AA31-DD6622A720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32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DC6560-A38E-4B5B-9BAE-D4C9EC9C972A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02 / KRAJSKÁ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C86C17-DAA6-4614-AD14-E2E48E1CB47B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Roční srážky nevystihnou celý problém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FD4A2-B560-444D-AB5F-B92F53916DFC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Rok 2024: místní normál téměř splněn, absolutní úhrn však zůstal nízký.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17F7C25-30B4-45DF-8597-2BF50A3D6332}"/>
              </a:ext>
            </a:extLst>
          </p:cNvPr>
          <p:cNvSpPr>
            <a:spLocks noGrp="1"/>
          </p:cNvSpPr>
          <p:nvPr/>
        </p:nvSpPr>
        <p:spPr>
          <a:xfrm>
            <a:off x="777240" y="1847088"/>
            <a:ext cx="5074920" cy="2487168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623E78-9BF3-4D2C-965B-6357EEEFE65F}"/>
              </a:ext>
            </a:extLst>
          </p:cNvPr>
          <p:cNvSpPr>
            <a:spLocks noGrp="1"/>
          </p:cNvSpPr>
          <p:nvPr/>
        </p:nvSpPr>
        <p:spPr>
          <a:xfrm>
            <a:off x="6263640" y="1847088"/>
            <a:ext cx="5074920" cy="2487168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5D9714-A6B1-44AF-BADE-C9C6938A8884}"/>
              </a:ext>
            </a:extLst>
          </p:cNvPr>
          <p:cNvSpPr>
            <a:spLocks noGrp="1"/>
          </p:cNvSpPr>
          <p:nvPr/>
        </p:nvSpPr>
        <p:spPr>
          <a:xfrm>
            <a:off x="1078992" y="2103120"/>
            <a:ext cx="429768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ÚSTECKÝ KRAJ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DBBBA1-8AB6-4E00-9F0E-FA1AF4AEDBC9}"/>
              </a:ext>
            </a:extLst>
          </p:cNvPr>
          <p:cNvSpPr>
            <a:spLocks noGrp="1"/>
          </p:cNvSpPr>
          <p:nvPr/>
        </p:nvSpPr>
        <p:spPr>
          <a:xfrm>
            <a:off x="1051560" y="2441448"/>
            <a:ext cx="2240280" cy="8412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45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649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34BEC-4AA3-46AE-9529-8D7A986C714E}"/>
              </a:ext>
            </a:extLst>
          </p:cNvPr>
          <p:cNvSpPr>
            <a:spLocks noGrp="1"/>
          </p:cNvSpPr>
          <p:nvPr/>
        </p:nvSpPr>
        <p:spPr>
          <a:xfrm>
            <a:off x="3063240" y="2889504"/>
            <a:ext cx="109728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mm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FE136-4F69-4A87-AD80-6170E77579DC}"/>
              </a:ext>
            </a:extLst>
          </p:cNvPr>
          <p:cNvSpPr>
            <a:spLocks noGrp="1"/>
          </p:cNvSpPr>
          <p:nvPr/>
        </p:nvSpPr>
        <p:spPr>
          <a:xfrm>
            <a:off x="1078992" y="3456432"/>
            <a:ext cx="4297680" cy="3017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101 % místního normálu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18C388-6889-4F26-9856-FCDE343E6CFC}"/>
              </a:ext>
            </a:extLst>
          </p:cNvPr>
          <p:cNvSpPr>
            <a:spLocks noGrp="1"/>
          </p:cNvSpPr>
          <p:nvPr/>
        </p:nvSpPr>
        <p:spPr>
          <a:xfrm>
            <a:off x="6565392" y="2103120"/>
            <a:ext cx="429768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ČESKÁ REPUBLIKA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2DB4A6-8FCE-4132-A233-0762C4ECDFCD}"/>
              </a:ext>
            </a:extLst>
          </p:cNvPr>
          <p:cNvSpPr>
            <a:spLocks noGrp="1"/>
          </p:cNvSpPr>
          <p:nvPr/>
        </p:nvSpPr>
        <p:spPr>
          <a:xfrm>
            <a:off x="6537960" y="2441448"/>
            <a:ext cx="2240280" cy="8412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45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776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06B26F-C8A9-44D1-9354-F544BA555DE4}"/>
              </a:ext>
            </a:extLst>
          </p:cNvPr>
          <p:cNvSpPr>
            <a:spLocks noGrp="1"/>
          </p:cNvSpPr>
          <p:nvPr/>
        </p:nvSpPr>
        <p:spPr>
          <a:xfrm>
            <a:off x="8549640" y="2889504"/>
            <a:ext cx="109728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mm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C64E82-8E2A-4D39-BE34-1E193935D971}"/>
              </a:ext>
            </a:extLst>
          </p:cNvPr>
          <p:cNvSpPr>
            <a:spLocks noGrp="1"/>
          </p:cNvSpPr>
          <p:nvPr/>
        </p:nvSpPr>
        <p:spPr>
          <a:xfrm>
            <a:off x="6565392" y="3456432"/>
            <a:ext cx="4297680" cy="3017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113 % celostátního normálu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C204995-AE94-4DDF-9345-1BE5D6F162AF}"/>
              </a:ext>
            </a:extLst>
          </p:cNvPr>
          <p:cNvSpPr>
            <a:spLocks noGrp="1"/>
          </p:cNvSpPr>
          <p:nvPr/>
        </p:nvSpPr>
        <p:spPr>
          <a:xfrm>
            <a:off x="804672" y="4645152"/>
            <a:ext cx="10497312" cy="914400"/>
          </a:xfrm>
          <a:prstGeom prst="roundRect">
            <a:avLst>
              <a:gd name="adj" fmla="val 8000"/>
            </a:avLst>
          </a:prstGeom>
          <a:solidFill>
            <a:srgbClr val="EBE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24F87C-BFEF-4A50-8152-807C39B611F2}"/>
              </a:ext>
            </a:extLst>
          </p:cNvPr>
          <p:cNvSpPr>
            <a:spLocks noGrp="1"/>
          </p:cNvSpPr>
          <p:nvPr/>
        </p:nvSpPr>
        <p:spPr>
          <a:xfrm>
            <a:off x="1060704" y="4828032"/>
            <a:ext cx="178308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2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&gt; 40 %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C3F420-B9CC-4BD2-8513-80DD3164277D}"/>
              </a:ext>
            </a:extLst>
          </p:cNvPr>
          <p:cNvSpPr>
            <a:spLocks noGrp="1"/>
          </p:cNvSpPr>
          <p:nvPr/>
        </p:nvSpPr>
        <p:spPr>
          <a:xfrm>
            <a:off x="2743200" y="4864608"/>
            <a:ext cx="8138160" cy="2985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2A3133"/>
                </a:solidFill>
                <a:latin typeface="Aptos"/>
                <a:ea typeface="Aptos"/>
                <a:cs typeface="Aptos"/>
              </a:rPr>
              <a:t>zemědělské půdy v kraji je ohroženo erozí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2A6DC142-0B5A-4450-BC41-F71DF44F6B70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922B18-3036-4B59-8197-B55A1CF2A050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B5E66A-13E1-44DB-9ADD-42BA2754B20D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CA1D5B-51AD-4D0C-A21D-258783111DBD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Srážky: MŽP, Zpráva o životním prostředí ČR 2024; normál 1991–2020. Erozní ohrožení: Katalog RUR 2025, str. 44.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1DFF99D1-2BF4-4EA8-8D97-501CB3DAF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260" y="-47504"/>
            <a:ext cx="2800740" cy="186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08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0FBA92-CDFC-4186-AD8C-86694A88D662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03 / SUCHO, PŘÍVALY, EROZE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EB9C72-5594-44E7-91E9-51FEC19298D5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Riziko závisí na místě, půdě i rychlosti deště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03AE6F-4918-45F8-8635-9F8F1968E51A}"/>
              </a:ext>
            </a:extLst>
          </p:cNvPr>
          <p:cNvSpPr>
            <a:spLocks noGrp="1"/>
          </p:cNvSpPr>
          <p:nvPr/>
        </p:nvSpPr>
        <p:spPr>
          <a:xfrm>
            <a:off x="594360" y="1120140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Sucho a přívalové srážky mohou následovat v jedné sezoně. Rychlý odtok sám o sobě nedoplní zásobu vody v půdě.</a:t>
            </a:r>
          </a:p>
        </p:txBody>
      </p:sp>
      <p:sp>
        <p:nvSpPr>
          <p:cNvPr id="16" name="Connector 15">
            <a:extLst>
              <a:ext uri="{FF2B5EF4-FFF2-40B4-BE49-F238E27FC236}">
                <a16:creationId xmlns:a16="http://schemas.microsoft.com/office/drawing/2014/main" id="{7001C287-A119-4A46-A2FE-1EFFAA8845EC}"/>
              </a:ext>
            </a:extLst>
          </p:cNvPr>
          <p:cNvSpPr>
            <a:spLocks noGrp="1"/>
          </p:cNvSpPr>
          <p:nvPr/>
        </p:nvSpPr>
        <p:spPr>
          <a:xfrm>
            <a:off x="877824" y="4585171"/>
            <a:ext cx="10287000" cy="0"/>
          </a:xfrm>
          <a:prstGeom prst="line">
            <a:avLst/>
          </a:prstGeom>
          <a:ln w="1270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952FA57-C359-4372-A041-69E054D9F47E}"/>
              </a:ext>
            </a:extLst>
          </p:cNvPr>
          <p:cNvSpPr>
            <a:spLocks noGrp="1"/>
          </p:cNvSpPr>
          <p:nvPr/>
        </p:nvSpPr>
        <p:spPr>
          <a:xfrm>
            <a:off x="822960" y="4886923"/>
            <a:ext cx="5074920" cy="1234440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20663CC-41CE-4505-9B9F-8D3BCD570A03}"/>
              </a:ext>
            </a:extLst>
          </p:cNvPr>
          <p:cNvSpPr>
            <a:spLocks noGrp="1"/>
          </p:cNvSpPr>
          <p:nvPr/>
        </p:nvSpPr>
        <p:spPr>
          <a:xfrm>
            <a:off x="6291072" y="4886923"/>
            <a:ext cx="5074920" cy="1234440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B2733C-389B-4063-8FD0-04AC60F152FE}"/>
              </a:ext>
            </a:extLst>
          </p:cNvPr>
          <p:cNvSpPr>
            <a:spLocks noGrp="1"/>
          </p:cNvSpPr>
          <p:nvPr/>
        </p:nvSpPr>
        <p:spPr>
          <a:xfrm>
            <a:off x="1078992" y="5115523"/>
            <a:ext cx="45262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HORSKÁ A PODHORSKÁ POVODÍ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8E7789-9F29-4776-872A-A5632E3B8037}"/>
              </a:ext>
            </a:extLst>
          </p:cNvPr>
          <p:cNvSpPr>
            <a:spLocks noGrp="1"/>
          </p:cNvSpPr>
          <p:nvPr/>
        </p:nvSpPr>
        <p:spPr>
          <a:xfrm>
            <a:off x="1078992" y="5462995"/>
            <a:ext cx="448056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Krušné hory a České středohoří: přívalové a bleskové povodně na malých povodích.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54A4EE-2AA0-4514-91BC-C6C6F7989C03}"/>
              </a:ext>
            </a:extLst>
          </p:cNvPr>
          <p:cNvSpPr>
            <a:spLocks noGrp="1"/>
          </p:cNvSpPr>
          <p:nvPr/>
        </p:nvSpPr>
        <p:spPr>
          <a:xfrm>
            <a:off x="6547104" y="5115523"/>
            <a:ext cx="45262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ZEMĚDĚLSKÉ OBLASTI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26ADEF-0CCB-43B2-9F9D-0C58D89B2016}"/>
              </a:ext>
            </a:extLst>
          </p:cNvPr>
          <p:cNvSpPr>
            <a:spLocks noGrp="1"/>
          </p:cNvSpPr>
          <p:nvPr/>
        </p:nvSpPr>
        <p:spPr>
          <a:xfrm>
            <a:off x="6547104" y="5462995"/>
            <a:ext cx="448056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Lounsko, Žatecko, Litoměřicko: soustředěný odtok z velkých bloků a eroze.</a:t>
            </a:r>
          </a:p>
        </p:txBody>
      </p:sp>
      <p:sp>
        <p:nvSpPr>
          <p:cNvPr id="23" name="Connector 22">
            <a:extLst>
              <a:ext uri="{FF2B5EF4-FFF2-40B4-BE49-F238E27FC236}">
                <a16:creationId xmlns:a16="http://schemas.microsoft.com/office/drawing/2014/main" id="{FD5EA8B4-3B1F-4379-B063-7B992A1B1029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DBB05E-AC10-438D-96AD-92853BD9ED8B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4CE629-FD5E-4B5F-B230-11004A4CAB67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F9391F-7D78-4FFA-BD7A-1D29015FB592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Katalog RUR 2025, str. 18–19 a 44.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F97E9442-CDE8-41A9-A6D7-89F8CEAFF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272" y="1495232"/>
            <a:ext cx="5281896" cy="297106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E2385CF-923E-8741-4D82-1D8055476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27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délník 50">
            <a:extLst>
              <a:ext uri="{FF2B5EF4-FFF2-40B4-BE49-F238E27FC236}">
                <a16:creationId xmlns:a16="http://schemas.microsoft.com/office/drawing/2014/main" id="{CE2A8119-5D53-4C77-8437-40A96AA4B5D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57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PŮDA A VODA | STAV K 20. 10. 2026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82349A6-7BC6-4416-992F-C63BB3268656}"/>
              </a:ext>
            </a:extLst>
          </p:cNvPr>
          <p:cNvSpPr>
            <a:spLocks noGrp="1"/>
          </p:cNvSpPr>
          <p:nvPr/>
        </p:nvSpPr>
        <p:spPr>
          <a:xfrm>
            <a:off x="609600" y="581025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rPr>
              <a:t>Půdní sucho se kumulovalo od jara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8125641-2032-4534-87C4-CA2F72077D69}"/>
              </a:ext>
            </a:extLst>
          </p:cNvPr>
          <p:cNvSpPr>
            <a:spLocks noGrp="1"/>
          </p:cNvSpPr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54FB3AB-EEDA-424F-82F1-D09CBF423C5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952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65EA01-0DBC-411F-B8C4-DB58487E8C1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334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Zdroj: ČHMÚ, územní srážky a teploty (předběžná data do IX/2026); InterSucho, stav 18. 10. 2026.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77FF084-1A5F-4DD4-9F84-1DD14546361A}"/>
              </a:ext>
            </a:extLst>
          </p:cNvPr>
          <p:cNvSpPr>
            <a:spLocks noGrp="1"/>
          </p:cNvSpPr>
          <p:nvPr/>
        </p:nvSpPr>
        <p:spPr>
          <a:xfrm>
            <a:off x="11049000" y="64579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6C2522B-B6A3-4AAF-9581-058CD96A946C}"/>
              </a:ext>
            </a:extLst>
          </p:cNvPr>
          <p:cNvSpPr>
            <a:spLocks noGrp="1"/>
          </p:cNvSpPr>
          <p:nvPr/>
        </p:nvSpPr>
        <p:spPr>
          <a:xfrm>
            <a:off x="609600" y="1457325"/>
            <a:ext cx="7477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3872" lnSpcReduction="10000"/>
          </a:bodyPr>
          <a:lstStyle>
            <a:def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Za leden až září spadlo v kraji přibližně 77 % srážkového normálu.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698A17C-9198-47CB-9B9B-5BCE63E0D5A0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2476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388 mm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C02DC19-EEFA-4E49-84D2-DB907C97B339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24288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naměřeno I–IX 2026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BB1DFAA-35FB-4C1D-8688-29BE7FB5E492}"/>
              </a:ext>
            </a:extLst>
          </p:cNvPr>
          <p:cNvSpPr>
            <a:spLocks noGrp="1"/>
          </p:cNvSpPr>
          <p:nvPr/>
        </p:nvSpPr>
        <p:spPr>
          <a:xfrm>
            <a:off x="3228975" y="2000250"/>
            <a:ext cx="19050" cy="71437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FDBD728-74E5-430E-B9C9-262E0BF3C87B}"/>
              </a:ext>
            </a:extLst>
          </p:cNvPr>
          <p:cNvSpPr>
            <a:spLocks noGrp="1"/>
          </p:cNvSpPr>
          <p:nvPr/>
        </p:nvSpPr>
        <p:spPr>
          <a:xfrm>
            <a:off x="3476625" y="1952625"/>
            <a:ext cx="2381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503 mm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EF1DAD58-147D-4A47-BBFC-08DC9B81755B}"/>
              </a:ext>
            </a:extLst>
          </p:cNvPr>
          <p:cNvSpPr>
            <a:spLocks noGrp="1"/>
          </p:cNvSpPr>
          <p:nvPr/>
        </p:nvSpPr>
        <p:spPr>
          <a:xfrm>
            <a:off x="3476625" y="2571750"/>
            <a:ext cx="2762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normál I–IX 1991–2020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2226F3A-32CE-42B8-99E4-F99BD34F17A0}"/>
              </a:ext>
            </a:extLst>
          </p:cNvPr>
          <p:cNvSpPr>
            <a:spLocks noGrp="1"/>
          </p:cNvSpPr>
          <p:nvPr/>
        </p:nvSpPr>
        <p:spPr>
          <a:xfrm>
            <a:off x="6305550" y="2000250"/>
            <a:ext cx="19050" cy="71437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01CB29D-D1E3-486C-874F-9E1DF9642F78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2571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B95D48"/>
                </a:solidFill>
                <a:latin typeface="DejaVu Sans"/>
                <a:ea typeface="DejaVu Sans"/>
                <a:cs typeface="DejaVu Sans"/>
              </a:rPr>
              <a:t>−115 mm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CA852E8-3924-4E5C-B240-8EB7CF702277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deficit vůči normálu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D993AD0-78B8-4157-91A4-F26EDBF753C8}"/>
              </a:ext>
            </a:extLst>
          </p:cNvPr>
          <p:cNvSpPr>
            <a:spLocks noGrp="1"/>
          </p:cNvSpPr>
          <p:nvPr/>
        </p:nvSpPr>
        <p:spPr>
          <a:xfrm>
            <a:off x="609600" y="3057525"/>
            <a:ext cx="49530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Měsíční srážky v % normálu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88B1785-F5C2-4B63-A70C-6DCDB7F717A1}"/>
              </a:ext>
            </a:extLst>
          </p:cNvPr>
          <p:cNvSpPr>
            <a:spLocks noGrp="1"/>
          </p:cNvSpPr>
          <p:nvPr/>
        </p:nvSpPr>
        <p:spPr>
          <a:xfrm>
            <a:off x="638175" y="5095875"/>
            <a:ext cx="7753350" cy="19050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62753AD4-5854-496A-BE62-BCE4FF5DA7DB}"/>
              </a:ext>
            </a:extLst>
          </p:cNvPr>
          <p:cNvSpPr>
            <a:spLocks noGrp="1"/>
          </p:cNvSpPr>
          <p:nvPr/>
        </p:nvSpPr>
        <p:spPr>
          <a:xfrm>
            <a:off x="666750" y="4302919"/>
            <a:ext cx="495300" cy="792956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9AC079C-7094-4645-A57D-087B156B2844}"/>
              </a:ext>
            </a:extLst>
          </p:cNvPr>
          <p:cNvSpPr>
            <a:spLocks noGrp="1"/>
          </p:cNvSpPr>
          <p:nvPr/>
        </p:nvSpPr>
        <p:spPr>
          <a:xfrm>
            <a:off x="590550" y="4045744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74%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D012CF2-25F4-46ED-9739-81B783756237}"/>
              </a:ext>
            </a:extLst>
          </p:cNvPr>
          <p:cNvSpPr>
            <a:spLocks noGrp="1"/>
          </p:cNvSpPr>
          <p:nvPr/>
        </p:nvSpPr>
        <p:spPr>
          <a:xfrm>
            <a:off x="590550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Led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612FD5F-6EC0-4A42-A190-EFDD1D71968A}"/>
              </a:ext>
            </a:extLst>
          </p:cNvPr>
          <p:cNvSpPr>
            <a:spLocks noGrp="1"/>
          </p:cNvSpPr>
          <p:nvPr/>
        </p:nvSpPr>
        <p:spPr>
          <a:xfrm>
            <a:off x="1533525" y="4056459"/>
            <a:ext cx="495300" cy="1039416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8F32E54E-AA17-49CD-AE83-7817AA759E30}"/>
              </a:ext>
            </a:extLst>
          </p:cNvPr>
          <p:cNvSpPr>
            <a:spLocks noGrp="1"/>
          </p:cNvSpPr>
          <p:nvPr/>
        </p:nvSpPr>
        <p:spPr>
          <a:xfrm>
            <a:off x="1457325" y="3799284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97%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AE1B700C-7C15-4453-9BE4-21F38E7004D8}"/>
              </a:ext>
            </a:extLst>
          </p:cNvPr>
          <p:cNvSpPr>
            <a:spLocks noGrp="1"/>
          </p:cNvSpPr>
          <p:nvPr/>
        </p:nvSpPr>
        <p:spPr>
          <a:xfrm>
            <a:off x="1457325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Úno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75BADF93-D3FF-4EB7-A1BA-C4BB45123654}"/>
              </a:ext>
            </a:extLst>
          </p:cNvPr>
          <p:cNvSpPr>
            <a:spLocks noGrp="1"/>
          </p:cNvSpPr>
          <p:nvPr/>
        </p:nvSpPr>
        <p:spPr>
          <a:xfrm>
            <a:off x="2400300" y="4838700"/>
            <a:ext cx="495300" cy="257175"/>
          </a:xfrm>
          <a:prstGeom prst="rect">
            <a:avLst/>
          </a:prstGeom>
          <a:solidFill>
            <a:srgbClr val="B95D4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89CBC8B4-A7D8-4F96-80E1-21DA5ADFFB9C}"/>
              </a:ext>
            </a:extLst>
          </p:cNvPr>
          <p:cNvSpPr>
            <a:spLocks noGrp="1"/>
          </p:cNvSpPr>
          <p:nvPr/>
        </p:nvSpPr>
        <p:spPr>
          <a:xfrm>
            <a:off x="2324100" y="4581525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rPr>
              <a:t>24%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F5E54F5F-742B-48D2-B712-3B507A95FC22}"/>
              </a:ext>
            </a:extLst>
          </p:cNvPr>
          <p:cNvSpPr>
            <a:spLocks noGrp="1"/>
          </p:cNvSpPr>
          <p:nvPr/>
        </p:nvSpPr>
        <p:spPr>
          <a:xfrm>
            <a:off x="2324100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Bře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C5F38D82-CF42-4308-B2CD-5C7F433255A6}"/>
              </a:ext>
            </a:extLst>
          </p:cNvPr>
          <p:cNvSpPr>
            <a:spLocks noGrp="1"/>
          </p:cNvSpPr>
          <p:nvPr/>
        </p:nvSpPr>
        <p:spPr>
          <a:xfrm>
            <a:off x="3267075" y="4581525"/>
            <a:ext cx="495300" cy="514350"/>
          </a:xfrm>
          <a:prstGeom prst="rect">
            <a:avLst/>
          </a:prstGeom>
          <a:solidFill>
            <a:srgbClr val="B95D4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EDC3FC15-D19F-4049-8E15-2FA66BC7C5EC}"/>
              </a:ext>
            </a:extLst>
          </p:cNvPr>
          <p:cNvSpPr>
            <a:spLocks noGrp="1"/>
          </p:cNvSpPr>
          <p:nvPr/>
        </p:nvSpPr>
        <p:spPr>
          <a:xfrm>
            <a:off x="3190875" y="432435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95D48"/>
                </a:solidFill>
                <a:latin typeface="DejaVu Sans"/>
                <a:ea typeface="DejaVu Sans"/>
                <a:cs typeface="DejaVu Sans"/>
              </a:rPr>
              <a:t>48%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1430CCD0-9283-44F5-8DAE-324B368D0737}"/>
              </a:ext>
            </a:extLst>
          </p:cNvPr>
          <p:cNvSpPr>
            <a:spLocks noGrp="1"/>
          </p:cNvSpPr>
          <p:nvPr/>
        </p:nvSpPr>
        <p:spPr>
          <a:xfrm>
            <a:off x="3190875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Dub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4F297953-E887-48FB-8B75-4853D89943B1}"/>
              </a:ext>
            </a:extLst>
          </p:cNvPr>
          <p:cNvSpPr>
            <a:spLocks noGrp="1"/>
          </p:cNvSpPr>
          <p:nvPr/>
        </p:nvSpPr>
        <p:spPr>
          <a:xfrm>
            <a:off x="4133850" y="4077891"/>
            <a:ext cx="495300" cy="1017984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4B0C4745-A1C7-499D-9D90-17B1AD33CD7E}"/>
              </a:ext>
            </a:extLst>
          </p:cNvPr>
          <p:cNvSpPr>
            <a:spLocks noGrp="1"/>
          </p:cNvSpPr>
          <p:nvPr/>
        </p:nvSpPr>
        <p:spPr>
          <a:xfrm>
            <a:off x="4057650" y="3820716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95%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9D571843-643E-4227-A406-1BCBBFB308E0}"/>
              </a:ext>
            </a:extLst>
          </p:cNvPr>
          <p:cNvSpPr>
            <a:spLocks noGrp="1"/>
          </p:cNvSpPr>
          <p:nvPr/>
        </p:nvSpPr>
        <p:spPr>
          <a:xfrm>
            <a:off x="4057650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Kvě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07A2D92E-E6E3-4980-BECF-6975CCA3BA70}"/>
              </a:ext>
            </a:extLst>
          </p:cNvPr>
          <p:cNvSpPr>
            <a:spLocks noGrp="1"/>
          </p:cNvSpPr>
          <p:nvPr/>
        </p:nvSpPr>
        <p:spPr>
          <a:xfrm>
            <a:off x="5000625" y="4238625"/>
            <a:ext cx="495300" cy="857250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2D9F4975-655D-454D-9A24-8A44342269C5}"/>
              </a:ext>
            </a:extLst>
          </p:cNvPr>
          <p:cNvSpPr>
            <a:spLocks noGrp="1"/>
          </p:cNvSpPr>
          <p:nvPr/>
        </p:nvSpPr>
        <p:spPr>
          <a:xfrm>
            <a:off x="4924425" y="398145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80%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4D5FFA2A-1C1C-4CEB-968C-341ED0539494}"/>
              </a:ext>
            </a:extLst>
          </p:cNvPr>
          <p:cNvSpPr>
            <a:spLocks noGrp="1"/>
          </p:cNvSpPr>
          <p:nvPr/>
        </p:nvSpPr>
        <p:spPr>
          <a:xfrm>
            <a:off x="4924425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Čvn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1DEE5E1E-5174-4824-B26B-A4E7C77113F7}"/>
              </a:ext>
            </a:extLst>
          </p:cNvPr>
          <p:cNvSpPr>
            <a:spLocks noGrp="1"/>
          </p:cNvSpPr>
          <p:nvPr/>
        </p:nvSpPr>
        <p:spPr>
          <a:xfrm>
            <a:off x="5867400" y="4431506"/>
            <a:ext cx="495300" cy="664369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98CD269F-C4DF-437E-A841-96F2ECD5D369}"/>
              </a:ext>
            </a:extLst>
          </p:cNvPr>
          <p:cNvSpPr>
            <a:spLocks noGrp="1"/>
          </p:cNvSpPr>
          <p:nvPr/>
        </p:nvSpPr>
        <p:spPr>
          <a:xfrm>
            <a:off x="5791200" y="4174331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62%</a:t>
            </a:r>
          </a:p>
        </p:txBody>
      </p:sp>
      <p:sp>
        <p:nvSpPr>
          <p:cNvPr id="38" name="Obdélník 37">
            <a:extLst>
              <a:ext uri="{FF2B5EF4-FFF2-40B4-BE49-F238E27FC236}">
                <a16:creationId xmlns:a16="http://schemas.microsoft.com/office/drawing/2014/main" id="{45528AE1-E1BE-47B4-8C92-27F3E87DB8AE}"/>
              </a:ext>
            </a:extLst>
          </p:cNvPr>
          <p:cNvSpPr>
            <a:spLocks noGrp="1"/>
          </p:cNvSpPr>
          <p:nvPr/>
        </p:nvSpPr>
        <p:spPr>
          <a:xfrm>
            <a:off x="5791200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Čvc</a:t>
            </a: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7F7864DA-BFD1-46C4-85D5-424EFC16FE85}"/>
              </a:ext>
            </a:extLst>
          </p:cNvPr>
          <p:cNvSpPr>
            <a:spLocks noGrp="1"/>
          </p:cNvSpPr>
          <p:nvPr/>
        </p:nvSpPr>
        <p:spPr>
          <a:xfrm>
            <a:off x="6734175" y="3831431"/>
            <a:ext cx="495300" cy="1264444"/>
          </a:xfrm>
          <a:prstGeom prst="rect">
            <a:avLst/>
          </a:prstGeom>
          <a:solidFill>
            <a:srgbClr val="287D7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73E666E7-4D68-4E82-BF00-1452A0E3B95C}"/>
              </a:ext>
            </a:extLst>
          </p:cNvPr>
          <p:cNvSpPr>
            <a:spLocks noGrp="1"/>
          </p:cNvSpPr>
          <p:nvPr/>
        </p:nvSpPr>
        <p:spPr>
          <a:xfrm>
            <a:off x="6657975" y="3574256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118%</a:t>
            </a: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B8BBC864-A19C-4EF2-A991-175A4ED84375}"/>
              </a:ext>
            </a:extLst>
          </p:cNvPr>
          <p:cNvSpPr>
            <a:spLocks noGrp="1"/>
          </p:cNvSpPr>
          <p:nvPr/>
        </p:nvSpPr>
        <p:spPr>
          <a:xfrm>
            <a:off x="6657975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Srp</a:t>
            </a: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96C286E5-61A6-4449-960F-037F11C54801}"/>
              </a:ext>
            </a:extLst>
          </p:cNvPr>
          <p:cNvSpPr>
            <a:spLocks noGrp="1"/>
          </p:cNvSpPr>
          <p:nvPr/>
        </p:nvSpPr>
        <p:spPr>
          <a:xfrm>
            <a:off x="7600950" y="4399359"/>
            <a:ext cx="495300" cy="696516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34B6A0C8-C796-4808-9F6A-F19FB6767805}"/>
              </a:ext>
            </a:extLst>
          </p:cNvPr>
          <p:cNvSpPr>
            <a:spLocks noGrp="1"/>
          </p:cNvSpPr>
          <p:nvPr/>
        </p:nvSpPr>
        <p:spPr>
          <a:xfrm>
            <a:off x="7524750" y="4142184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65%</a:t>
            </a: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75625113-37A7-4E5C-A0D2-FD7EC66B2BCE}"/>
              </a:ext>
            </a:extLst>
          </p:cNvPr>
          <p:cNvSpPr>
            <a:spLocks noGrp="1"/>
          </p:cNvSpPr>
          <p:nvPr/>
        </p:nvSpPr>
        <p:spPr>
          <a:xfrm>
            <a:off x="7524750" y="5181600"/>
            <a:ext cx="6477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Zář</a:t>
            </a:r>
          </a:p>
        </p:txBody>
      </p:sp>
      <p:sp>
        <p:nvSpPr>
          <p:cNvPr id="45" name="Obdélník: se zakulacenými rohy 44">
            <a:extLst>
              <a:ext uri="{FF2B5EF4-FFF2-40B4-BE49-F238E27FC236}">
                <a16:creationId xmlns:a16="http://schemas.microsoft.com/office/drawing/2014/main" id="{2CAEA74A-CCDD-40DB-ADCA-C2AD88447A83}"/>
              </a:ext>
            </a:extLst>
          </p:cNvPr>
          <p:cNvSpPr>
            <a:spLocks noGrp="1"/>
          </p:cNvSpPr>
          <p:nvPr/>
        </p:nvSpPr>
        <p:spPr>
          <a:xfrm>
            <a:off x="8839200" y="3048000"/>
            <a:ext cx="2743200" cy="234315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8FE28B24-8E27-4FEC-9A88-1490062E3579}"/>
              </a:ext>
            </a:extLst>
          </p:cNvPr>
          <p:cNvSpPr>
            <a:spLocks noGrp="1"/>
          </p:cNvSpPr>
          <p:nvPr/>
        </p:nvSpPr>
        <p:spPr>
          <a:xfrm>
            <a:off x="9067800" y="3238500"/>
            <a:ext cx="228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Co ukazuje průběh</a:t>
            </a: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D354EB54-6C48-4ECF-8A8B-0F39E4B1FBA1}"/>
              </a:ext>
            </a:extLst>
          </p:cNvPr>
          <p:cNvSpPr>
            <a:spLocks noGrp="1"/>
          </p:cNvSpPr>
          <p:nvPr/>
        </p:nvSpPr>
        <p:spPr>
          <a:xfrm>
            <a:off x="9067800" y="3638550"/>
            <a:ext cx="22860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87963" lnSpcReduction="10000"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Březen dosáhl jen 24 % normálu. Srpnové srážky přinesly dočasné zlepšení, září ale znovu skončilo pod normálem.</a:t>
            </a: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482486C6-04DD-447C-AA8E-036180167CC4}"/>
              </a:ext>
            </a:extLst>
          </p:cNvPr>
          <p:cNvSpPr>
            <a:spLocks noGrp="1"/>
          </p:cNvSpPr>
          <p:nvPr/>
        </p:nvSpPr>
        <p:spPr>
          <a:xfrm>
            <a:off x="9067800" y="4648200"/>
            <a:ext cx="2286000" cy="952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18A3C935-223B-49DA-84D1-9C3EBED91BD6}"/>
              </a:ext>
            </a:extLst>
          </p:cNvPr>
          <p:cNvSpPr>
            <a:spLocks noGrp="1"/>
          </p:cNvSpPr>
          <p:nvPr/>
        </p:nvSpPr>
        <p:spPr>
          <a:xfrm>
            <a:off x="9067800" y="4772025"/>
            <a:ext cx="2286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5486"/>
          </a:bodyPr>
          <a:lstStyle>
            <a:def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V červnu byla teplota v kraji o 3 °C nad normálem. Vyšší výpar urychlil vysychání půdy.</a:t>
            </a:r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618004B2-C23D-4FA7-9749-72ACC7960F83}"/>
              </a:ext>
            </a:extLst>
          </p:cNvPr>
          <p:cNvSpPr>
            <a:spLocks noGrp="1"/>
          </p:cNvSpPr>
          <p:nvPr/>
        </p:nvSpPr>
        <p:spPr>
          <a:xfrm>
            <a:off x="609600" y="56578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K 18. 10.: v hlubší vrstvě půdy převažovalo počínající až mírné sucho. Místy výraznější na Mostecku; příznivější stav na Děčínsku.</a:t>
            </a:r>
          </a:p>
        </p:txBody>
      </p:sp>
      <p:pic>
        <p:nvPicPr>
          <p:cNvPr id="53" name="Obrázek 52">
            <a:extLst>
              <a:ext uri="{FF2B5EF4-FFF2-40B4-BE49-F238E27FC236}">
                <a16:creationId xmlns:a16="http://schemas.microsoft.com/office/drawing/2014/main" id="{00936BBD-7EB3-8843-91BE-B643FD9A7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6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097280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37E77"/>
                </a:solidFill>
                <a:latin typeface="Aptos"/>
              </a:rPr>
              <a:t>02 / PŮDNÍ SUCHO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64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143039"/>
                </a:solidFill>
                <a:latin typeface="Aptos"/>
              </a:rPr>
              <a:t>Ústecký kraj v kontextu Česka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576569"/>
                </a:solidFill>
                <a:latin typeface="Aptos"/>
              </a:rPr>
              <a:t>K 18. 10. 2026 se stav lišil mezi Děčínskem a Mosteckem; barvy ukazují intenzitu od bez rizika po extrémní sucho.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55648"/>
            <a:ext cx="539496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37E77"/>
                </a:solidFill>
                <a:latin typeface="Aptos"/>
              </a:rPr>
              <a:t>ČESKÁ REPUBLIKA  |  PŮDNÍ PROFIL 0–100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5080" y="1755648"/>
            <a:ext cx="50292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237E77"/>
                </a:solidFill>
                <a:latin typeface="Aptos"/>
              </a:rPr>
              <a:t>SEVEROZÁPAD ČECH  |  DETAIL</a:t>
            </a:r>
          </a:p>
        </p:txBody>
      </p:sp>
      <p:pic>
        <p:nvPicPr>
          <p:cNvPr id="7" name="Picture 6" descr="intersucho_cesko_18-10-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84831"/>
            <a:ext cx="5120640" cy="3044952"/>
          </a:xfrm>
          <a:prstGeom prst="rect">
            <a:avLst/>
          </a:prstGeom>
        </p:spPr>
      </p:pic>
      <p:pic>
        <p:nvPicPr>
          <p:cNvPr id="8" name="Picture 7" descr="intersucho_severozapad_18-10-2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2084831"/>
            <a:ext cx="5120640" cy="295351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355080" y="5321808"/>
            <a:ext cx="5120640" cy="603504"/>
          </a:xfrm>
          <a:prstGeom prst="round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56248" y="5349240"/>
            <a:ext cx="4718304" cy="5303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60" b="1">
                <a:solidFill>
                  <a:srgbClr val="143039"/>
                </a:solidFill>
                <a:latin typeface="Aptos"/>
              </a:rPr>
              <a:t>Ústecký kraj: </a:t>
            </a:r>
            <a:r>
              <a:rPr sz="1260" b="0">
                <a:solidFill>
                  <a:srgbClr val="143039"/>
                </a:solidFill>
                <a:latin typeface="Aptos"/>
              </a:rPr>
              <a:t>v hlubší vrstvě převážně počínající až mírné sucho. Děčínsko příznivější, Mostecko výraznější.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" y="5321808"/>
            <a:ext cx="5120640" cy="603504"/>
          </a:xfrm>
          <a:prstGeom prst="roundRect">
            <a:avLst/>
          </a:prstGeom>
          <a:solidFill>
            <a:srgbClr val="F5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" y="5349240"/>
            <a:ext cx="4718304" cy="5303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43039"/>
                </a:solidFill>
                <a:latin typeface="Aptos"/>
              </a:rPr>
              <a:t>ČR: </a:t>
            </a:r>
            <a:r>
              <a:rPr sz="1300" b="0">
                <a:solidFill>
                  <a:srgbClr val="143039"/>
                </a:solidFill>
                <a:latin typeface="Aptos"/>
              </a:rPr>
              <a:t>extrémní sucho zasahovalo asi 17 % území; výjimečné necelých 11 %.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291072"/>
            <a:ext cx="1069848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76569"/>
                </a:solidFill>
                <a:latin typeface="Aptos"/>
              </a:rPr>
              <a:t>Zdroj map: InterSucho, intenzita sucha v půdním profilu 0–100 cm, stav k 18. 10. 2026. Detail zobrazuje severozápadní Čechy.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519672"/>
            <a:ext cx="10972800" cy="10972"/>
          </a:xfrm>
          <a:prstGeom prst="rect">
            <a:avLst/>
          </a:prstGeom>
          <a:solidFill>
            <a:srgbClr val="DCE2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5624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76569"/>
                </a:solidFill>
                <a:latin typeface="Aptos"/>
              </a:rPr>
              <a:t>VODA A ODOLNÁ KRAJINA  /  ÚSTECKÝ KRAJ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91088" y="6528816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237E77"/>
                </a:solidFill>
                <a:latin typeface="Aptos"/>
              </a:rPr>
              <a:t>02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23A33A8-6D44-D5EE-2198-391EE4FA9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20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>
            <a:extLst>
              <a:ext uri="{FF2B5EF4-FFF2-40B4-BE49-F238E27FC236}">
                <a16:creationId xmlns:a16="http://schemas.microsoft.com/office/drawing/2014/main" id="{D47F203C-F05D-46FA-B5F8-B03F0F79E14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57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PROSTOROVÉ ROZDÍLY V KRAJI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B118E95-87B0-4ED7-8DE0-05CC3E32734A}"/>
              </a:ext>
            </a:extLst>
          </p:cNvPr>
          <p:cNvSpPr>
            <a:spLocks noGrp="1"/>
          </p:cNvSpPr>
          <p:nvPr/>
        </p:nvSpPr>
        <p:spPr>
          <a:xfrm>
            <a:off x="609600" y="581025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rPr>
              <a:t>Riziko se mění podle polohy a využití půdy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5130903-7733-41BC-9385-B0E6548E9B9A}"/>
              </a:ext>
            </a:extLst>
          </p:cNvPr>
          <p:cNvSpPr>
            <a:spLocks noGrp="1"/>
          </p:cNvSpPr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0A106BA-8FD8-467A-9C34-C60037FB39E3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952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3234410-694D-4CC1-A97B-654114DE40C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334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Zdroj: ČHMÚ; InterSucho; VÚMOP, Půda v mapách. Schéma je orientační, nejde o mapu parcel.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D8B68B3-7405-4990-89B8-67E079174E4F}"/>
              </a:ext>
            </a:extLst>
          </p:cNvPr>
          <p:cNvSpPr>
            <a:spLocks noGrp="1"/>
          </p:cNvSpPr>
          <p:nvPr/>
        </p:nvSpPr>
        <p:spPr>
          <a:xfrm>
            <a:off x="11049000" y="64579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4FFE667-64DC-494B-B407-2B9999C280AA}"/>
              </a:ext>
            </a:extLst>
          </p:cNvPr>
          <p:cNvSpPr>
            <a:spLocks noGrp="1"/>
          </p:cNvSpPr>
          <p:nvPr/>
        </p:nvSpPr>
        <p:spPr>
          <a:xfrm>
            <a:off x="609600" y="1457325"/>
            <a:ext cx="106489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Stejný krajský průměr zakrývá rozdílné podmínky v horách, pánvích i nížinách.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9DD8265-6627-4DAC-9D59-3F4D403B35A7}"/>
              </a:ext>
            </a:extLst>
          </p:cNvPr>
          <p:cNvSpPr>
            <a:spLocks noGrp="1"/>
          </p:cNvSpPr>
          <p:nvPr/>
        </p:nvSpPr>
        <p:spPr>
          <a:xfrm>
            <a:off x="609600" y="2152650"/>
            <a:ext cx="3333750" cy="2057400"/>
          </a:xfrm>
          <a:prstGeom prst="rect">
            <a:avLst/>
          </a:prstGeom>
          <a:solidFill>
            <a:srgbClr val="DCE9EE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CA06A0B6-419F-477E-9592-E29C5EDC2B9F}"/>
              </a:ext>
            </a:extLst>
          </p:cNvPr>
          <p:cNvSpPr>
            <a:spLocks noGrp="1"/>
          </p:cNvSpPr>
          <p:nvPr/>
        </p:nvSpPr>
        <p:spPr>
          <a:xfrm>
            <a:off x="3943350" y="2152650"/>
            <a:ext cx="3771900" cy="2057400"/>
          </a:xfrm>
          <a:prstGeom prst="rect">
            <a:avLst/>
          </a:prstGeom>
          <a:solidFill>
            <a:srgbClr val="D7E9E4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D5087FF-6657-4A04-8BC6-C326AB1CB7FD}"/>
              </a:ext>
            </a:extLst>
          </p:cNvPr>
          <p:cNvSpPr>
            <a:spLocks noGrp="1"/>
          </p:cNvSpPr>
          <p:nvPr/>
        </p:nvSpPr>
        <p:spPr>
          <a:xfrm>
            <a:off x="7715250" y="2152650"/>
            <a:ext cx="3867150" cy="2057400"/>
          </a:xfrm>
          <a:prstGeom prst="rect">
            <a:avLst/>
          </a:prstGeom>
          <a:solidFill>
            <a:srgbClr val="F4E5C6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C76DC3A-B9FC-4AC2-870F-A968FDC05DD6}"/>
              </a:ext>
            </a:extLst>
          </p:cNvPr>
          <p:cNvSpPr>
            <a:spLocks noGrp="1"/>
          </p:cNvSpPr>
          <p:nvPr/>
        </p:nvSpPr>
        <p:spPr>
          <a:xfrm>
            <a:off x="838200" y="2343150"/>
            <a:ext cx="285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KRUŠNÉ HORY</a:t>
            </a:r>
          </a:p>
          <a:p>
            <a:pPr algn="l">
              <a:def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A DĚČÍNSKO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69AB01D-5370-4C26-AFE2-BE2E4B9D9691}"/>
              </a:ext>
            </a:extLst>
          </p:cNvPr>
          <p:cNvSpPr>
            <a:spLocks noGrp="1"/>
          </p:cNvSpPr>
          <p:nvPr/>
        </p:nvSpPr>
        <p:spPr>
          <a:xfrm>
            <a:off x="838200" y="3019425"/>
            <a:ext cx="28575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Vyšší srážky a vlhčí horské polohy. Na svazích však může intenzivní déšť soustředit odtok.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CFE8225-B8A9-4418-9B9A-09026DBAFBCE}"/>
              </a:ext>
            </a:extLst>
          </p:cNvPr>
          <p:cNvSpPr>
            <a:spLocks noGrp="1"/>
          </p:cNvSpPr>
          <p:nvPr/>
        </p:nvSpPr>
        <p:spPr>
          <a:xfrm>
            <a:off x="4171950" y="2343150"/>
            <a:ext cx="3333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PÁNEV A SVAŽITÉ PLOCHY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8A67869-98CD-409E-875E-8A3DE2B84648}"/>
              </a:ext>
            </a:extLst>
          </p:cNvPr>
          <p:cNvSpPr>
            <a:spLocks noGrp="1"/>
          </p:cNvSpPr>
          <p:nvPr/>
        </p:nvSpPr>
        <p:spPr>
          <a:xfrm>
            <a:off x="4171950" y="2800350"/>
            <a:ext cx="33337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Mostecko, České středohoří a zemědělské svahy: místní půdní sucho se může kombinovat s vodní erozí při přívalových srážkách.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A52E76D9-0458-486E-9188-202A36966CEF}"/>
              </a:ext>
            </a:extLst>
          </p:cNvPr>
          <p:cNvSpPr>
            <a:spLocks noGrp="1"/>
          </p:cNvSpPr>
          <p:nvPr/>
        </p:nvSpPr>
        <p:spPr>
          <a:xfrm>
            <a:off x="7943850" y="2343150"/>
            <a:ext cx="33813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8A5B12"/>
                </a:solidFill>
                <a:latin typeface="DejaVu Sans"/>
                <a:ea typeface="DejaVu Sans"/>
                <a:cs typeface="DejaVu Sans"/>
              </a:rPr>
              <a:t>ŽATECKO A DOLNÍ OHŘE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1B11D12-8E87-45DC-A8B2-56F48C678A29}"/>
              </a:ext>
            </a:extLst>
          </p:cNvPr>
          <p:cNvSpPr>
            <a:spLocks noGrp="1"/>
          </p:cNvSpPr>
          <p:nvPr/>
        </p:nvSpPr>
        <p:spPr>
          <a:xfrm>
            <a:off x="7943850" y="2800350"/>
            <a:ext cx="3381375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Srážkový stín Krušných hor. Dlouhodobě suchá oblast, místy kolem 450 mm srážek ročně. Na otevřené a suché půdě může lokálně hrozit i větrná eroze.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3413B44-98FE-4FEB-91B5-6CE363CA4A59}"/>
              </a:ext>
            </a:extLst>
          </p:cNvPr>
          <p:cNvSpPr>
            <a:spLocks noGrp="1"/>
          </p:cNvSpPr>
          <p:nvPr/>
        </p:nvSpPr>
        <p:spPr>
          <a:xfrm>
            <a:off x="609600" y="45339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95D48"/>
                </a:solidFill>
                <a:latin typeface="DejaVu Sans"/>
                <a:ea typeface="DejaVu Sans"/>
                <a:cs typeface="DejaVu Sans"/>
              </a:rPr>
              <a:t>VODNÍ EROZE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9169D73-58D6-4131-BBA7-46C7A72514AD}"/>
              </a:ext>
            </a:extLst>
          </p:cNvPr>
          <p:cNvSpPr>
            <a:spLocks noGrp="1"/>
          </p:cNvSpPr>
          <p:nvPr/>
        </p:nvSpPr>
        <p:spPr>
          <a:xfrm>
            <a:off x="609600" y="4886325"/>
            <a:ext cx="4953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Svažitost + holá půda + dlouhá odtoková dráha → odnos ornice a sediment do toků.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E306AB42-FABA-435A-85A3-7D321C6B7EED}"/>
              </a:ext>
            </a:extLst>
          </p:cNvPr>
          <p:cNvSpPr>
            <a:spLocks noGrp="1"/>
          </p:cNvSpPr>
          <p:nvPr/>
        </p:nvSpPr>
        <p:spPr>
          <a:xfrm>
            <a:off x="6343650" y="453390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69B38"/>
                </a:solidFill>
                <a:latin typeface="DejaVu Sans"/>
                <a:ea typeface="DejaVu Sans"/>
                <a:cs typeface="DejaVu Sans"/>
              </a:rPr>
              <a:t>VĚTRNÁ EROZE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1E2C0208-8E6F-41F3-BD49-4C88F01F36F9}"/>
              </a:ext>
            </a:extLst>
          </p:cNvPr>
          <p:cNvSpPr>
            <a:spLocks noGrp="1"/>
          </p:cNvSpPr>
          <p:nvPr/>
        </p:nvSpPr>
        <p:spPr>
          <a:xfrm>
            <a:off x="6343650" y="4886325"/>
            <a:ext cx="4953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Suchá, odkrytá půda + vítr → odnos jemných částic a prašnost. Rozsah je nutné ověřit po lokalitách.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A0441C1E-C4F0-4B2A-A5B6-994AF4986DD6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0972800" cy="952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D833AE2-A002-448E-B1E0-372503A8942F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972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Pro konkrétní ORP nebo pozemek použít mapy erozní ohroženosti VÚMOP a ověřit půdní vlastnosti, sklon, pokryv a evidované erozní události.</a:t>
            </a:r>
          </a:p>
        </p:txBody>
      </p:sp>
    </p:spTree>
    <p:extLst>
      <p:ext uri="{BB962C8B-B14F-4D97-AF65-F5344CB8AC3E}">
        <p14:creationId xmlns:p14="http://schemas.microsoft.com/office/powerpoint/2010/main" val="64369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6482A0A-ACBD-B044-4845-FAD1BBF77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509"/>
            <a:ext cx="12192000" cy="676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67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délník 29">
            <a:extLst>
              <a:ext uri="{FF2B5EF4-FFF2-40B4-BE49-F238E27FC236}">
                <a16:creationId xmlns:a16="http://schemas.microsoft.com/office/drawing/2014/main" id="{7EDE47E1-6E9D-4F33-8A0D-7E8F7EF0824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857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DOPADY A OPATŘENÍ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598BFE3-2F14-43F0-984D-E7BED416300E}"/>
              </a:ext>
            </a:extLst>
          </p:cNvPr>
          <p:cNvSpPr>
            <a:spLocks noGrp="1"/>
          </p:cNvSpPr>
          <p:nvPr/>
        </p:nvSpPr>
        <p:spPr>
          <a:xfrm>
            <a:off x="609600" y="581025"/>
            <a:ext cx="10972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72F"/>
                </a:solidFill>
                <a:latin typeface="DejaVu Sans"/>
                <a:ea typeface="DejaVu Sans"/>
                <a:cs typeface="DejaVu Sans"/>
              </a:rPr>
              <a:t>Intenzivní déšť po suchu může odnést ornici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FCCF943-B7DB-4CA5-9FB4-E646FEE6FF06}"/>
              </a:ext>
            </a:extLst>
          </p:cNvPr>
          <p:cNvSpPr>
            <a:spLocks noGrp="1"/>
          </p:cNvSpPr>
          <p:nvPr/>
        </p:nvSpPr>
        <p:spPr>
          <a:xfrm>
            <a:off x="609600" y="1266825"/>
            <a:ext cx="10972800" cy="19050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59D7D43D-68C1-45D3-80F5-BED214B1D253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9525"/>
          </a:xfrm>
          <a:prstGeom prst="rect">
            <a:avLst/>
          </a:prstGeom>
          <a:solidFill>
            <a:srgbClr val="CBD6D2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C94A3BE-E2BC-418C-948C-B0CA3FABF71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334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Zdroj: ČZU/FŽP (průtok Labe 2026); ČHMÚ (sucho 15. 10. 2026); VÚMOP (monitoring eroze).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92D8DB1-1E01-40EA-933D-916511648BED}"/>
              </a:ext>
            </a:extLst>
          </p:cNvPr>
          <p:cNvSpPr>
            <a:spLocks noGrp="1"/>
          </p:cNvSpPr>
          <p:nvPr/>
        </p:nvSpPr>
        <p:spPr>
          <a:xfrm>
            <a:off x="11049000" y="64579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0B1034F-B3FF-41CC-BFA7-B64153F4242A}"/>
              </a:ext>
            </a:extLst>
          </p:cNvPr>
          <p:cNvSpPr>
            <a:spLocks noGrp="1"/>
          </p:cNvSpPr>
          <p:nvPr/>
        </p:nvSpPr>
        <p:spPr>
          <a:xfrm>
            <a:off x="609600" y="1457325"/>
            <a:ext cx="10906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>
            <a:def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50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Po suchu půda hůře přijímá vodu a déšť odnáší ornici. Na hlavních tocích ochranu doplňují řízené nádrže.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1B881B7-683F-4C05-8535-A9CD6DFA8E94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457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69B3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0726591-A2E4-4AC8-8741-40924D70859A}"/>
              </a:ext>
            </a:extLst>
          </p:cNvPr>
          <p:cNvSpPr>
            <a:spLocks noGrp="1"/>
          </p:cNvSpPr>
          <p:nvPr/>
        </p:nvSpPr>
        <p:spPr>
          <a:xfrm>
            <a:off x="609600" y="2552700"/>
            <a:ext cx="2476500" cy="38100"/>
          </a:xfrm>
          <a:prstGeom prst="rect">
            <a:avLst/>
          </a:prstGeom>
          <a:solidFill>
            <a:srgbClr val="D69B3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3A2C2A3-2BA5-4FB7-9D1C-0A54BC519B55}"/>
              </a:ext>
            </a:extLst>
          </p:cNvPr>
          <p:cNvSpPr>
            <a:spLocks noGrp="1"/>
          </p:cNvSpPr>
          <p:nvPr/>
        </p:nvSpPr>
        <p:spPr>
          <a:xfrm>
            <a:off x="609600" y="270510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Suché období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09E63FD-11A0-4083-8D21-652D9C6F5096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24765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Půda ztrácí vláhu. Riziko roste na holých, utužených nebo málo pokrytých plochách.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DE447E6-52BE-4471-BCCE-88BA300CF424}"/>
              </a:ext>
            </a:extLst>
          </p:cNvPr>
          <p:cNvSpPr>
            <a:spLocks noGrp="1"/>
          </p:cNvSpPr>
          <p:nvPr/>
        </p:nvSpPr>
        <p:spPr>
          <a:xfrm>
            <a:off x="3390900" y="2124075"/>
            <a:ext cx="457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97F9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181C878-37B7-4DF4-9616-9957D9078DCA}"/>
              </a:ext>
            </a:extLst>
          </p:cNvPr>
          <p:cNvSpPr>
            <a:spLocks noGrp="1"/>
          </p:cNvSpPr>
          <p:nvPr/>
        </p:nvSpPr>
        <p:spPr>
          <a:xfrm>
            <a:off x="3390900" y="2552700"/>
            <a:ext cx="2381250" cy="38100"/>
          </a:xfrm>
          <a:prstGeom prst="rect">
            <a:avLst/>
          </a:prstGeom>
          <a:solidFill>
            <a:srgbClr val="497F9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EBC11D8-127D-4631-9ADD-DFE93F92A026}"/>
              </a:ext>
            </a:extLst>
          </p:cNvPr>
          <p:cNvSpPr>
            <a:spLocks noGrp="1"/>
          </p:cNvSpPr>
          <p:nvPr/>
        </p:nvSpPr>
        <p:spPr>
          <a:xfrm>
            <a:off x="3390900" y="270510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Přívalový déšť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F34CACE-F968-4957-9AF4-CD7C335EDBBD}"/>
              </a:ext>
            </a:extLst>
          </p:cNvPr>
          <p:cNvSpPr>
            <a:spLocks noGrp="1"/>
          </p:cNvSpPr>
          <p:nvPr/>
        </p:nvSpPr>
        <p:spPr>
          <a:xfrm>
            <a:off x="3390900" y="3086100"/>
            <a:ext cx="238125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Intenzita srážky může převýšit schopnost půdy vodu přijmout.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2DF4C406-13D0-4EE8-983C-14E142B93EA9}"/>
              </a:ext>
            </a:extLst>
          </p:cNvPr>
          <p:cNvSpPr>
            <a:spLocks noGrp="1"/>
          </p:cNvSpPr>
          <p:nvPr/>
        </p:nvSpPr>
        <p:spPr>
          <a:xfrm>
            <a:off x="6076950" y="2124075"/>
            <a:ext cx="457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95D4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5BB2DD6-F4C6-43E5-8EB5-DC44F09E8123}"/>
              </a:ext>
            </a:extLst>
          </p:cNvPr>
          <p:cNvSpPr>
            <a:spLocks noGrp="1"/>
          </p:cNvSpPr>
          <p:nvPr/>
        </p:nvSpPr>
        <p:spPr>
          <a:xfrm>
            <a:off x="6076950" y="2552700"/>
            <a:ext cx="2476500" cy="38100"/>
          </a:xfrm>
          <a:prstGeom prst="rect">
            <a:avLst/>
          </a:prstGeom>
          <a:solidFill>
            <a:srgbClr val="B95D4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762D4B6-E3E8-4C3E-ADE8-52F0AF73C01D}"/>
              </a:ext>
            </a:extLst>
          </p:cNvPr>
          <p:cNvSpPr>
            <a:spLocks noGrp="1"/>
          </p:cNvSpPr>
          <p:nvPr/>
        </p:nvSpPr>
        <p:spPr>
          <a:xfrm>
            <a:off x="6076950" y="270510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Povrchový odtok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705DEAE-56F3-480F-9CBC-6F49E8AD2A85}"/>
              </a:ext>
            </a:extLst>
          </p:cNvPr>
          <p:cNvSpPr>
            <a:spLocks noGrp="1"/>
          </p:cNvSpPr>
          <p:nvPr/>
        </p:nvSpPr>
        <p:spPr>
          <a:xfrm>
            <a:off x="6076950" y="3086100"/>
            <a:ext cx="24765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Voda odnáší ornici, vytváří rýhy a přenáší sediment i živiny do toků.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C5005D56-C6AB-4C25-978C-003A1B07D3E0}"/>
              </a:ext>
            </a:extLst>
          </p:cNvPr>
          <p:cNvSpPr>
            <a:spLocks noGrp="1"/>
          </p:cNvSpPr>
          <p:nvPr/>
        </p:nvSpPr>
        <p:spPr>
          <a:xfrm>
            <a:off x="8858250" y="2124075"/>
            <a:ext cx="457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BDFE61F4-D0B4-40AE-82A9-8ECCC3EA2D6D}"/>
              </a:ext>
            </a:extLst>
          </p:cNvPr>
          <p:cNvSpPr>
            <a:spLocks noGrp="1"/>
          </p:cNvSpPr>
          <p:nvPr/>
        </p:nvSpPr>
        <p:spPr>
          <a:xfrm>
            <a:off x="8858250" y="2552700"/>
            <a:ext cx="2724150" cy="38100"/>
          </a:xfrm>
          <a:prstGeom prst="rect">
            <a:avLst/>
          </a:prstGeom>
          <a:solidFill>
            <a:srgbClr val="287D78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F00EA43E-F79D-440D-9336-EF8C98465671}"/>
              </a:ext>
            </a:extLst>
          </p:cNvPr>
          <p:cNvSpPr>
            <a:spLocks noGrp="1"/>
          </p:cNvSpPr>
          <p:nvPr/>
        </p:nvSpPr>
        <p:spPr>
          <a:xfrm>
            <a:off x="8858250" y="2705100"/>
            <a:ext cx="2724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Dopad na vodu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8A74187A-B5DC-4579-B15C-0FEB0795708D}"/>
              </a:ext>
            </a:extLst>
          </p:cNvPr>
          <p:cNvSpPr>
            <a:spLocks noGrp="1"/>
          </p:cNvSpPr>
          <p:nvPr/>
        </p:nvSpPr>
        <p:spPr>
          <a:xfrm>
            <a:off x="8858250" y="3086100"/>
            <a:ext cx="272415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5570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57078"/>
                </a:solidFill>
                <a:latin typeface="DejaVu Sans"/>
                <a:ea typeface="DejaVu Sans"/>
                <a:cs typeface="DejaVu Sans"/>
              </a:rPr>
              <a:t>Méně vody se vsákne. Roste tlak na toky a vodní ekosystémy.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2390948B-56BB-4E1F-A298-6E013F5D971B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10972800" cy="819150"/>
          </a:xfrm>
          <a:prstGeom prst="roundRect">
            <a:avLst>
              <a:gd name="adj" fmla="val 9302"/>
            </a:avLst>
          </a:prstGeom>
          <a:solidFill>
            <a:srgbClr val="10272F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E8755D9A-D8DA-4037-830C-D310CABD076E}"/>
              </a:ext>
            </a:extLst>
          </p:cNvPr>
          <p:cNvSpPr>
            <a:spLocks noGrp="1"/>
          </p:cNvSpPr>
          <p:nvPr/>
        </p:nvSpPr>
        <p:spPr>
          <a:xfrm>
            <a:off x="838200" y="4314825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A9D9D0"/>
                </a:solidFill>
                <a:latin typeface="DejaVu Sans"/>
                <a:ea typeface="DejaVu Sans"/>
                <a:cs typeface="DejaVu Sans"/>
              </a:rPr>
              <a:t>Signál z roku 2026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CB65E092-1123-444C-9CFA-2EA72CCA5531}"/>
              </a:ext>
            </a:extLst>
          </p:cNvPr>
          <p:cNvSpPr>
            <a:spLocks noGrp="1"/>
          </p:cNvSpPr>
          <p:nvPr/>
        </p:nvSpPr>
        <p:spPr>
          <a:xfrm>
            <a:off x="838200" y="4581525"/>
            <a:ext cx="10439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3137" lnSpcReduction="10000"/>
          </a:bodyPr>
          <a:lstStyle>
            <a:def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Průměrný průtok Labe v Děčíně od dubna do června byl podle hydrologické simulace nejnižší v záznamu od roku 1950. V polovině října ČHMÚ dál hlásil převážně výrazně podprůměrné průtoky a mimořádně podprůměrnou podzemní vodu.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F98389DD-F462-40AB-9114-60D71F4E176C}"/>
              </a:ext>
            </a:extLst>
          </p:cNvPr>
          <p:cNvSpPr>
            <a:spLocks noGrp="1"/>
          </p:cNvSpPr>
          <p:nvPr/>
        </p:nvSpPr>
        <p:spPr>
          <a:xfrm>
            <a:off x="609600" y="5248275"/>
            <a:ext cx="438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87D78"/>
                </a:solidFill>
                <a:latin typeface="DejaVu Sans"/>
                <a:ea typeface="DejaVu Sans"/>
                <a:cs typeface="DejaVu Sans"/>
              </a:rPr>
              <a:t>Opatření, která snižují odtok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C1A17AC0-5019-4CB7-A032-C2DD4691DA43}"/>
              </a:ext>
            </a:extLst>
          </p:cNvPr>
          <p:cNvSpPr>
            <a:spLocks noGrp="1"/>
          </p:cNvSpPr>
          <p:nvPr/>
        </p:nvSpPr>
        <p:spPr>
          <a:xfrm>
            <a:off x="609600" y="5610225"/>
            <a:ext cx="7524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lnSpcReduction="10000"/>
          </a:bodyPr>
          <a:lstStyle>
            <a:def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0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Pokrýt půdu meziplodinami a rostlinnými zbytky. Na svazích vést zpracování po vrstevnici a přerušit dlouhé odtokové dráhy zatravněnými pásy či průlehy. V otevřené krajině doplnit meze a větrolamy.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72B7A91-1B09-415C-BE35-0707529FC634}"/>
              </a:ext>
            </a:extLst>
          </p:cNvPr>
          <p:cNvSpPr>
            <a:spLocks noGrp="1"/>
          </p:cNvSpPr>
          <p:nvPr/>
        </p:nvSpPr>
        <p:spPr>
          <a:xfrm>
            <a:off x="8429625" y="5410200"/>
            <a:ext cx="31527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7609" lnSpcReduction="10000"/>
          </a:bodyPr>
          <a:lstStyle>
            <a:def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275" b="1">
                <a:solidFill>
                  <a:srgbClr val="1732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23B"/>
                </a:solidFill>
                <a:latin typeface="DejaVu Sans"/>
                <a:ea typeface="DejaVu Sans"/>
                <a:cs typeface="DejaVu Sans"/>
              </a:rPr>
              <a:t>Priorita: mapovat opakované erozní události a podle nich umístit opatření i monitoring účinnosti.</a:t>
            </a:r>
          </a:p>
        </p:txBody>
      </p:sp>
    </p:spTree>
    <p:extLst>
      <p:ext uri="{BB962C8B-B14F-4D97-AF65-F5344CB8AC3E}">
        <p14:creationId xmlns:p14="http://schemas.microsoft.com/office/powerpoint/2010/main" val="18619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1EA00E-8CEB-4774-8AD4-1685D1D2439B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04 / VODNÍ DÍLA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943917-6A48-4733-A28D-B32CF3899030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Nechranice významně tlumí povodňovou vlnu na Ohři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A28FD9-973B-42D4-864B-EB4C4F8AF38B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Vedle opatření v povodí pomáhají tlumit povodně také řízené nádrže. Nechranice ukazuje jejich účinek při modelované povodni.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AB2230-7344-4415-972C-EC1110F2C7B4}"/>
              </a:ext>
            </a:extLst>
          </p:cNvPr>
          <p:cNvSpPr>
            <a:spLocks noGrp="1"/>
          </p:cNvSpPr>
          <p:nvPr/>
        </p:nvSpPr>
        <p:spPr>
          <a:xfrm>
            <a:off x="777240" y="1874519"/>
            <a:ext cx="10561320" cy="3246120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2ABF08-05E3-4447-8451-CE184D1DBE7D}"/>
              </a:ext>
            </a:extLst>
          </p:cNvPr>
          <p:cNvSpPr>
            <a:spLocks noGrp="1"/>
          </p:cNvSpPr>
          <p:nvPr/>
        </p:nvSpPr>
        <p:spPr>
          <a:xfrm>
            <a:off x="1078992" y="2176272"/>
            <a:ext cx="96012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2A3133"/>
                </a:solidFill>
                <a:latin typeface="Aptos"/>
                <a:ea typeface="Aptos"/>
                <a:cs typeface="Aptos"/>
              </a:rPr>
              <a:t>Modelovaný kulminační průtok při 100leté povodňové vlně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880CD-3CF2-4EA1-8E5C-7801E732E4A5}"/>
              </a:ext>
            </a:extLst>
          </p:cNvPr>
          <p:cNvSpPr>
            <a:spLocks noGrp="1"/>
          </p:cNvSpPr>
          <p:nvPr/>
        </p:nvSpPr>
        <p:spPr>
          <a:xfrm>
            <a:off x="1097280" y="2816352"/>
            <a:ext cx="9144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PŘÍTOK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1CF3226-B3D7-46B0-A6D2-01E008FA3D5C}"/>
              </a:ext>
            </a:extLst>
          </p:cNvPr>
          <p:cNvSpPr>
            <a:spLocks noGrp="1"/>
          </p:cNvSpPr>
          <p:nvPr/>
        </p:nvSpPr>
        <p:spPr>
          <a:xfrm>
            <a:off x="2212848" y="2761488"/>
            <a:ext cx="7315200" cy="502920"/>
          </a:xfrm>
          <a:prstGeom prst="roundRect">
            <a:avLst>
              <a:gd name="adj" fmla="val 8000"/>
            </a:avLst>
          </a:prstGeom>
          <a:solidFill>
            <a:srgbClr val="B4BA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E0B22F-94F3-451E-88E7-211B9FCF9070}"/>
              </a:ext>
            </a:extLst>
          </p:cNvPr>
          <p:cNvSpPr>
            <a:spLocks noGrp="1"/>
          </p:cNvSpPr>
          <p:nvPr/>
        </p:nvSpPr>
        <p:spPr>
          <a:xfrm>
            <a:off x="9784080" y="2852928"/>
            <a:ext cx="11430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753 m³/s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E4EDDF-4396-4830-8325-54F46956D4D6}"/>
              </a:ext>
            </a:extLst>
          </p:cNvPr>
          <p:cNvSpPr>
            <a:spLocks noGrp="1"/>
          </p:cNvSpPr>
          <p:nvPr/>
        </p:nvSpPr>
        <p:spPr>
          <a:xfrm>
            <a:off x="1097280" y="3675887"/>
            <a:ext cx="9144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ODTOK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7C57128-BD06-40BA-AD9F-80F4E291773C}"/>
              </a:ext>
            </a:extLst>
          </p:cNvPr>
          <p:cNvSpPr>
            <a:spLocks noGrp="1"/>
          </p:cNvSpPr>
          <p:nvPr/>
        </p:nvSpPr>
        <p:spPr>
          <a:xfrm>
            <a:off x="2212848" y="3621024"/>
            <a:ext cx="4489704" cy="502920"/>
          </a:xfrm>
          <a:prstGeom prst="roundRect">
            <a:avLst>
              <a:gd name="adj" fmla="val 8000"/>
            </a:avLst>
          </a:prstGeom>
          <a:solidFill>
            <a:srgbClr val="3E5B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7082EB-538A-46E1-94AC-101F4CD6E169}"/>
              </a:ext>
            </a:extLst>
          </p:cNvPr>
          <p:cNvSpPr>
            <a:spLocks noGrp="1"/>
          </p:cNvSpPr>
          <p:nvPr/>
        </p:nvSpPr>
        <p:spPr>
          <a:xfrm>
            <a:off x="6967728" y="3712463"/>
            <a:ext cx="11430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462 m³/s</a:t>
            </a:r>
          </a:p>
        </p:txBody>
      </p:sp>
      <p:sp>
        <p:nvSpPr>
          <p:cNvPr id="13" name="Connector 12">
            <a:extLst>
              <a:ext uri="{FF2B5EF4-FFF2-40B4-BE49-F238E27FC236}">
                <a16:creationId xmlns:a16="http://schemas.microsoft.com/office/drawing/2014/main" id="{FF958E78-9C7C-4B5B-895A-E4A7EBA05F6E}"/>
              </a:ext>
            </a:extLst>
          </p:cNvPr>
          <p:cNvSpPr>
            <a:spLocks noGrp="1"/>
          </p:cNvSpPr>
          <p:nvPr/>
        </p:nvSpPr>
        <p:spPr>
          <a:xfrm>
            <a:off x="8458200" y="3877056"/>
            <a:ext cx="1051560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16E8CD-38BC-4899-B8F8-C03711AD27F9}"/>
              </a:ext>
            </a:extLst>
          </p:cNvPr>
          <p:cNvSpPr>
            <a:spLocks noGrp="1"/>
          </p:cNvSpPr>
          <p:nvPr/>
        </p:nvSpPr>
        <p:spPr>
          <a:xfrm>
            <a:off x="9646920" y="3694176"/>
            <a:ext cx="100584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−39 %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5A20D7-72BE-457F-AD22-3FB83F03F31C}"/>
              </a:ext>
            </a:extLst>
          </p:cNvPr>
          <p:cNvSpPr>
            <a:spLocks noGrp="1"/>
          </p:cNvSpPr>
          <p:nvPr/>
        </p:nvSpPr>
        <p:spPr>
          <a:xfrm>
            <a:off x="1078992" y="4480560"/>
            <a:ext cx="9601200" cy="4389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Ochranný účinek závisí na objemu povodňové vlny a počáteční hladině. Podle Povodí Ohře jde za těchto podmínek o ochranu do neškodného odtoku 200 m³/s.</a:t>
            </a:r>
          </a:p>
        </p:txBody>
      </p:sp>
      <p:sp>
        <p:nvSpPr>
          <p:cNvPr id="16" name="Connector 15">
            <a:extLst>
              <a:ext uri="{FF2B5EF4-FFF2-40B4-BE49-F238E27FC236}">
                <a16:creationId xmlns:a16="http://schemas.microsoft.com/office/drawing/2014/main" id="{869D94C0-5484-462D-9036-4D45F376FD7B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3B0FE2-B6DC-47A1-831D-030C71CB3467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CB571A-E552-40B8-A417-BE357FC296BE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4A200-6234-4A1E-90FA-221E54810898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Povodí Ohře, Vodní dílo Nechranice. Pokles 753 → 462 m³/s = 38,6 %.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5D15B15E-FA1F-48DD-ABC4-B36DBCBC7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4983480"/>
            <a:ext cx="1965960" cy="1252728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4898E733-BC54-0357-FBEA-C14AE3B3B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9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226507-BA0F-467D-BC40-1DC46AE48C26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05 / TECHNICKÝ STAV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BED4F6-BD18-447B-999D-65E0DE566979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Bezpečnost vodních děl vyžaduje průběžnou obnovu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FF925C-6EF5-45CA-AAB1-ADDA80117E72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Rekonstrukce krajních polí přelivu Nechranic řešila technicky zastaralé uzávěry.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973B82-9BA0-45BB-A153-44ECD4804C5A}"/>
              </a:ext>
            </a:extLst>
          </p:cNvPr>
          <p:cNvSpPr>
            <a:spLocks noGrp="1"/>
          </p:cNvSpPr>
          <p:nvPr/>
        </p:nvSpPr>
        <p:spPr>
          <a:xfrm>
            <a:off x="566928" y="1559195"/>
            <a:ext cx="6126480" cy="2587752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6897E-A32C-4933-A3CE-DD00B7CE8A8A}"/>
              </a:ext>
            </a:extLst>
          </p:cNvPr>
          <p:cNvSpPr>
            <a:spLocks noGrp="1"/>
          </p:cNvSpPr>
          <p:nvPr/>
        </p:nvSpPr>
        <p:spPr>
          <a:xfrm>
            <a:off x="859536" y="1806083"/>
            <a:ext cx="539496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BEZPEČNOSTNÍ PŘELIV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F0CC43-4649-41E0-9D42-D7E39A928BC6}"/>
              </a:ext>
            </a:extLst>
          </p:cNvPr>
          <p:cNvSpPr>
            <a:spLocks noGrp="1"/>
          </p:cNvSpPr>
          <p:nvPr/>
        </p:nvSpPr>
        <p:spPr>
          <a:xfrm>
            <a:off x="978408" y="2921651"/>
            <a:ext cx="5029200" cy="347472"/>
          </a:xfrm>
          <a:prstGeom prst="rect">
            <a:avLst/>
          </a:prstGeom>
          <a:solidFill>
            <a:srgbClr val="B8B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AA8E218-528F-4D70-B1E9-398C972538EA}"/>
              </a:ext>
            </a:extLst>
          </p:cNvPr>
          <p:cNvSpPr>
            <a:spLocks noGrp="1"/>
          </p:cNvSpPr>
          <p:nvPr/>
        </p:nvSpPr>
        <p:spPr>
          <a:xfrm>
            <a:off x="1225296" y="2354723"/>
            <a:ext cx="1097280" cy="530352"/>
          </a:xfrm>
          <a:prstGeom prst="roundRect">
            <a:avLst>
              <a:gd name="adj" fmla="val 8000"/>
            </a:avLst>
          </a:prstGeom>
          <a:solidFill>
            <a:srgbClr val="E0E4DF"/>
          </a:solidFill>
          <a:ln w="10160">
            <a:solidFill>
              <a:srgbClr val="CCD1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Connector 8">
            <a:extLst>
              <a:ext uri="{FF2B5EF4-FFF2-40B4-BE49-F238E27FC236}">
                <a16:creationId xmlns:a16="http://schemas.microsoft.com/office/drawing/2014/main" id="{5211B868-D772-428B-8FAB-D2385ED57A39}"/>
              </a:ext>
            </a:extLst>
          </p:cNvPr>
          <p:cNvSpPr>
            <a:spLocks noGrp="1"/>
          </p:cNvSpPr>
          <p:nvPr/>
        </p:nvSpPr>
        <p:spPr>
          <a:xfrm>
            <a:off x="1280160" y="2382155"/>
            <a:ext cx="978408" cy="0"/>
          </a:xfrm>
          <a:prstGeom prst="line">
            <a:avLst/>
          </a:prstGeom>
          <a:ln w="2540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3E83F4-1418-43B3-93DD-09357FC75971}"/>
              </a:ext>
            </a:extLst>
          </p:cNvPr>
          <p:cNvSpPr>
            <a:spLocks noGrp="1"/>
          </p:cNvSpPr>
          <p:nvPr/>
        </p:nvSpPr>
        <p:spPr>
          <a:xfrm>
            <a:off x="1353312" y="3387995"/>
            <a:ext cx="82296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9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uzávěr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3DFCD74-42DA-4B2B-BA51-7F72119695A3}"/>
              </a:ext>
            </a:extLst>
          </p:cNvPr>
          <p:cNvSpPr>
            <a:spLocks noGrp="1"/>
          </p:cNvSpPr>
          <p:nvPr/>
        </p:nvSpPr>
        <p:spPr>
          <a:xfrm>
            <a:off x="2706624" y="2354723"/>
            <a:ext cx="1097280" cy="530352"/>
          </a:xfrm>
          <a:prstGeom prst="roundRect">
            <a:avLst>
              <a:gd name="adj" fmla="val 8000"/>
            </a:avLst>
          </a:prstGeom>
          <a:solidFill>
            <a:srgbClr val="E0E4DF"/>
          </a:solidFill>
          <a:ln w="10160">
            <a:solidFill>
              <a:srgbClr val="CCD1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725DB9C1-C2CC-4A67-831B-B8399921B868}"/>
              </a:ext>
            </a:extLst>
          </p:cNvPr>
          <p:cNvSpPr>
            <a:spLocks noGrp="1"/>
          </p:cNvSpPr>
          <p:nvPr/>
        </p:nvSpPr>
        <p:spPr>
          <a:xfrm>
            <a:off x="2761488" y="2382155"/>
            <a:ext cx="978408" cy="0"/>
          </a:xfrm>
          <a:prstGeom prst="line">
            <a:avLst/>
          </a:prstGeom>
          <a:ln w="2540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0E5C85-44C1-4C35-BC60-D918EFC3BD62}"/>
              </a:ext>
            </a:extLst>
          </p:cNvPr>
          <p:cNvSpPr>
            <a:spLocks noGrp="1"/>
          </p:cNvSpPr>
          <p:nvPr/>
        </p:nvSpPr>
        <p:spPr>
          <a:xfrm>
            <a:off x="2834640" y="3387995"/>
            <a:ext cx="82296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9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uzávěr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C2B4A72-D4EA-4CE0-8831-4BD012CE07FD}"/>
              </a:ext>
            </a:extLst>
          </p:cNvPr>
          <p:cNvSpPr>
            <a:spLocks noGrp="1"/>
          </p:cNvSpPr>
          <p:nvPr/>
        </p:nvSpPr>
        <p:spPr>
          <a:xfrm>
            <a:off x="4187952" y="2354723"/>
            <a:ext cx="1097280" cy="530352"/>
          </a:xfrm>
          <a:prstGeom prst="roundRect">
            <a:avLst>
              <a:gd name="adj" fmla="val 8000"/>
            </a:avLst>
          </a:prstGeom>
          <a:solidFill>
            <a:srgbClr val="E0E4DF"/>
          </a:solidFill>
          <a:ln w="10160">
            <a:solidFill>
              <a:srgbClr val="CCD1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6BFBA210-308E-4F56-839B-D709C99D0A50}"/>
              </a:ext>
            </a:extLst>
          </p:cNvPr>
          <p:cNvSpPr>
            <a:spLocks noGrp="1"/>
          </p:cNvSpPr>
          <p:nvPr/>
        </p:nvSpPr>
        <p:spPr>
          <a:xfrm>
            <a:off x="4242816" y="2382155"/>
            <a:ext cx="978408" cy="0"/>
          </a:xfrm>
          <a:prstGeom prst="line">
            <a:avLst/>
          </a:prstGeom>
          <a:ln w="2540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A41EB9-D89D-4456-8C21-CBBE8463C737}"/>
              </a:ext>
            </a:extLst>
          </p:cNvPr>
          <p:cNvSpPr>
            <a:spLocks noGrp="1"/>
          </p:cNvSpPr>
          <p:nvPr/>
        </p:nvSpPr>
        <p:spPr>
          <a:xfrm>
            <a:off x="4315968" y="3387995"/>
            <a:ext cx="82296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9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uzávěr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B045EB-1E43-4EE3-AC7A-9608910E05AE}"/>
              </a:ext>
            </a:extLst>
          </p:cNvPr>
          <p:cNvSpPr>
            <a:spLocks noGrp="1"/>
          </p:cNvSpPr>
          <p:nvPr/>
        </p:nvSpPr>
        <p:spPr>
          <a:xfrm>
            <a:off x="841248" y="3689747"/>
            <a:ext cx="53949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Nové klapkové uzávěry umožňují plynulejší manipulaci, zvyšují provozní spolehlivost a ovladatelný retenční prostor.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69ABF9-9C1D-4A6F-8AD9-76DBBB4B07D0}"/>
              </a:ext>
            </a:extLst>
          </p:cNvPr>
          <p:cNvSpPr>
            <a:spLocks noGrp="1"/>
          </p:cNvSpPr>
          <p:nvPr/>
        </p:nvSpPr>
        <p:spPr>
          <a:xfrm>
            <a:off x="7360920" y="2212848"/>
            <a:ext cx="365760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CO PATŘÍ DO DISKUZE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1F42273E-9F9E-4F6D-84EB-32588257ED9A}"/>
              </a:ext>
            </a:extLst>
          </p:cNvPr>
          <p:cNvSpPr>
            <a:spLocks noGrp="1"/>
          </p:cNvSpPr>
          <p:nvPr/>
        </p:nvSpPr>
        <p:spPr>
          <a:xfrm>
            <a:off x="7406640" y="2706624"/>
            <a:ext cx="137160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A1F5B2-6F50-46D4-BBF6-64B117BD5FA5}"/>
              </a:ext>
            </a:extLst>
          </p:cNvPr>
          <p:cNvSpPr>
            <a:spLocks noGrp="1"/>
          </p:cNvSpPr>
          <p:nvPr/>
        </p:nvSpPr>
        <p:spPr>
          <a:xfrm>
            <a:off x="7699248" y="2578608"/>
            <a:ext cx="342900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stav uzávěrů, výpustí a přelivů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1B6D39AE-BC68-4E61-BEC9-FC9E0645AD5F}"/>
              </a:ext>
            </a:extLst>
          </p:cNvPr>
          <p:cNvSpPr>
            <a:spLocks noGrp="1"/>
          </p:cNvSpPr>
          <p:nvPr/>
        </p:nvSpPr>
        <p:spPr>
          <a:xfrm>
            <a:off x="7406640" y="3227832"/>
            <a:ext cx="137160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996081-E0F9-4A6D-A57E-51A0923939F6}"/>
              </a:ext>
            </a:extLst>
          </p:cNvPr>
          <p:cNvSpPr>
            <a:spLocks noGrp="1"/>
          </p:cNvSpPr>
          <p:nvPr/>
        </p:nvSpPr>
        <p:spPr>
          <a:xfrm>
            <a:off x="7699248" y="3099815"/>
            <a:ext cx="342900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měření, alarmy a náhradní režimy</a:t>
            </a:r>
          </a:p>
        </p:txBody>
      </p:sp>
      <p:sp>
        <p:nvSpPr>
          <p:cNvPr id="23" name="Connector 22">
            <a:extLst>
              <a:ext uri="{FF2B5EF4-FFF2-40B4-BE49-F238E27FC236}">
                <a16:creationId xmlns:a16="http://schemas.microsoft.com/office/drawing/2014/main" id="{8BD3C11A-D438-4157-87B1-EF2962C56D22}"/>
              </a:ext>
            </a:extLst>
          </p:cNvPr>
          <p:cNvSpPr>
            <a:spLocks noGrp="1"/>
          </p:cNvSpPr>
          <p:nvPr/>
        </p:nvSpPr>
        <p:spPr>
          <a:xfrm>
            <a:off x="7406640" y="3749039"/>
            <a:ext cx="137160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D5FC37-564A-4546-89F1-C63E7AB29697}"/>
              </a:ext>
            </a:extLst>
          </p:cNvPr>
          <p:cNvSpPr>
            <a:spLocks noGrp="1"/>
          </p:cNvSpPr>
          <p:nvPr/>
        </p:nvSpPr>
        <p:spPr>
          <a:xfrm>
            <a:off x="7699248" y="3621024"/>
            <a:ext cx="342900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bezpečnost hráze a návazných staveb</a:t>
            </a:r>
          </a:p>
        </p:txBody>
      </p:sp>
      <p:sp>
        <p:nvSpPr>
          <p:cNvPr id="25" name="Connector 24">
            <a:extLst>
              <a:ext uri="{FF2B5EF4-FFF2-40B4-BE49-F238E27FC236}">
                <a16:creationId xmlns:a16="http://schemas.microsoft.com/office/drawing/2014/main" id="{CFF2DDBB-8BDB-4A5A-B7F1-54EA0EAFBE82}"/>
              </a:ext>
            </a:extLst>
          </p:cNvPr>
          <p:cNvSpPr>
            <a:spLocks noGrp="1"/>
          </p:cNvSpPr>
          <p:nvPr/>
        </p:nvSpPr>
        <p:spPr>
          <a:xfrm>
            <a:off x="7406640" y="4270248"/>
            <a:ext cx="137160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7B5F55-F144-486E-971E-C053B6A8DF32}"/>
              </a:ext>
            </a:extLst>
          </p:cNvPr>
          <p:cNvSpPr>
            <a:spLocks noGrp="1"/>
          </p:cNvSpPr>
          <p:nvPr/>
        </p:nvSpPr>
        <p:spPr>
          <a:xfrm>
            <a:off x="7699248" y="4142231"/>
            <a:ext cx="342900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provozní pravidla pro sucho i povodeň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F20C91A6-68EC-4E82-9FEA-91582583325D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204295-0391-4E2B-B470-A0079F08D08B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294CEA-ED9B-4024-BCDE-430CA86F289A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A490D2A-2ED8-46FD-8AB5-D067213643EC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Povodí Ohře, Rekonstrukce bezpečnostního přelivu na VD Nechranice, 2026.</a:t>
            </a:r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BFD21944-5CAB-4DE2-B058-2A0B96CE1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286308"/>
            <a:ext cx="3088294" cy="1732962"/>
          </a:xfrm>
          <a:prstGeom prst="rect">
            <a:avLst/>
          </a:prstGeom>
        </p:spPr>
      </p:pic>
      <p:pic>
        <p:nvPicPr>
          <p:cNvPr id="32" name="Obrázek 31">
            <a:extLst>
              <a:ext uri="{FF2B5EF4-FFF2-40B4-BE49-F238E27FC236}">
                <a16:creationId xmlns:a16="http://schemas.microsoft.com/office/drawing/2014/main" id="{5FA25EAC-AD96-43C7-82AC-A61D8D567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895" y="4250887"/>
            <a:ext cx="3138233" cy="1760472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A544C45C-6609-4217-AFB9-CDF9FA110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5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097280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37E77"/>
                </a:solidFill>
                <a:latin typeface="Aptos"/>
              </a:rPr>
              <a:t>06 / MALÉ VODNÍ NÁDRŽE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64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143039"/>
                </a:solidFill>
                <a:latin typeface="Aptos"/>
              </a:rPr>
              <a:t>Obnova začíná konkrétními závadami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576569"/>
                </a:solidFill>
                <a:latin typeface="Aptos"/>
              </a:rPr>
              <a:t>Dvě opravy Povodí Ohře ukazují, jak se stav hráze propojuje s výpustí, přelivem i zanášením nádrže.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856231"/>
            <a:ext cx="5376672" cy="4142232"/>
          </a:xfrm>
          <a:prstGeom prst="roundRect">
            <a:avLst/>
          </a:prstGeom>
          <a:solidFill>
            <a:srgbClr val="F5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066543"/>
            <a:ext cx="4846320" cy="29260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37E77"/>
                </a:solidFill>
                <a:latin typeface="Aptos"/>
              </a:rPr>
              <a:t>HABROVANY  |  ÚSTECKÝ KRAJ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50592"/>
            <a:ext cx="480060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43039"/>
                </a:solidFill>
                <a:latin typeface="Aptos"/>
              </a:rPr>
              <a:t>Oprava dokončena v roce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44368"/>
            <a:ext cx="4663440" cy="1417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143039"/>
                </a:solidFill>
                <a:latin typeface="Aptos"/>
              </a:rPr>
              <a:t>•  Vyrovnána koruna a oba svahy hráze.
•  Osazen nový požerák se spodní výpustí a upraven vtok.
•  Vybudován bezpečnostní přeliv dlouhý 7,5 m a vysoký 0,5 m.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553712"/>
            <a:ext cx="4800600" cy="16459"/>
          </a:xfrm>
          <a:prstGeom prst="rect">
            <a:avLst/>
          </a:prstGeom>
          <a:solidFill>
            <a:srgbClr val="D2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700016"/>
            <a:ext cx="4718304" cy="7955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143039"/>
                </a:solidFill>
                <a:latin typeface="Aptos"/>
              </a:rPr>
              <a:t>4 800 m²</a:t>
            </a:r>
            <a:r>
              <a:rPr sz="1320" b="0">
                <a:solidFill>
                  <a:srgbClr val="576569"/>
                </a:solidFill>
                <a:latin typeface="Aptos"/>
              </a:rPr>
              <a:t> zatopená plocha     </a:t>
            </a:r>
            <a:r>
              <a:rPr sz="1320" b="1">
                <a:solidFill>
                  <a:srgbClr val="143039"/>
                </a:solidFill>
                <a:latin typeface="Aptos"/>
              </a:rPr>
              <a:t>6 300 m³</a:t>
            </a:r>
            <a:r>
              <a:rPr sz="1320" b="0">
                <a:solidFill>
                  <a:srgbClr val="576569"/>
                </a:solidFill>
                <a:latin typeface="Aptos"/>
              </a:rPr>
              <a:t> objem nádrže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56231"/>
            <a:ext cx="5376672" cy="4142232"/>
          </a:xfrm>
          <a:prstGeom prst="round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2" y="2066543"/>
            <a:ext cx="4846320" cy="29260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37E77"/>
                </a:solidFill>
                <a:latin typeface="Aptos"/>
              </a:rPr>
              <a:t>HORNÍ DRAŽOV  |  KARLOVARSKÝ KRAJ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450592"/>
            <a:ext cx="4800600" cy="3931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43039"/>
                </a:solidFill>
                <a:latin typeface="Aptos"/>
              </a:rPr>
              <a:t>Kompletní rekonstrukce v roce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8232" y="2944368"/>
            <a:ext cx="4663440" cy="1417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20" b="0" i="0">
                <a:solidFill>
                  <a:srgbClr val="143039"/>
                </a:solidFill>
                <a:latin typeface="Aptos"/>
              </a:rPr>
              <a:t>•  Odstraněno 512 m³ sedimentu z průměrné hloubky 40 cm.
•  Opravena požeráková výpusť i odpadní potrubí.
•  Stabilizováno přítokové a odtokové koryto.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28232" y="4553712"/>
            <a:ext cx="4800600" cy="16459"/>
          </a:xfrm>
          <a:prstGeom prst="rect">
            <a:avLst/>
          </a:prstGeom>
          <a:solidFill>
            <a:srgbClr val="D2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28232" y="4700016"/>
            <a:ext cx="4718304" cy="7955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143039"/>
                </a:solidFill>
                <a:latin typeface="Aptos"/>
              </a:rPr>
              <a:t>900 m³</a:t>
            </a:r>
            <a:r>
              <a:rPr sz="1320" b="0">
                <a:solidFill>
                  <a:srgbClr val="576569"/>
                </a:solidFill>
                <a:latin typeface="Aptos"/>
              </a:rPr>
              <a:t> objem nádrže     </a:t>
            </a:r>
            <a:r>
              <a:rPr sz="1320" b="1">
                <a:solidFill>
                  <a:srgbClr val="143039"/>
                </a:solidFill>
                <a:latin typeface="Aptos"/>
              </a:rPr>
              <a:t>3,8 mil. Kč</a:t>
            </a:r>
            <a:r>
              <a:rPr sz="1320" b="0">
                <a:solidFill>
                  <a:srgbClr val="576569"/>
                </a:solidFill>
                <a:latin typeface="Aptos"/>
              </a:rPr>
              <a:t> náklady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291072"/>
            <a:ext cx="1069848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76569"/>
                </a:solidFill>
                <a:latin typeface="Aptos"/>
              </a:rPr>
              <a:t>Zdroj: Povodí Ohře, Dokončili jsme opravu VD Habrovany (4. 3. 2026); Odbahňujeme rybník Horní Dražov (4. 2. 2026).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519672"/>
            <a:ext cx="10972800" cy="10972"/>
          </a:xfrm>
          <a:prstGeom prst="rect">
            <a:avLst/>
          </a:prstGeom>
          <a:solidFill>
            <a:srgbClr val="DCE2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655624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76569"/>
                </a:solidFill>
                <a:latin typeface="Aptos"/>
              </a:rPr>
              <a:t>VODA A ODOLNÁ KRAJINA  /  ÚSTECKÝ KRAJ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91088" y="6528816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237E77"/>
                </a:solidFill>
                <a:latin typeface="Aptos"/>
              </a:rPr>
              <a:t>07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92182357-0983-8554-2AC9-15B170729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7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ection-label">
            <a:extLst>
              <a:ext uri="{FF2B5EF4-FFF2-40B4-BE49-F238E27FC236}">
                <a16:creationId xmlns:a16="http://schemas.microsoft.com/office/drawing/2014/main" id="{9CDE508B-27C6-4D60-8FCE-AD3BF9FDC883}"/>
              </a:ext>
            </a:extLst>
          </p:cNvPr>
          <p:cNvSpPr>
            <a:spLocks noGrp="1"/>
          </p:cNvSpPr>
          <p:nvPr/>
        </p:nvSpPr>
        <p:spPr>
          <a:xfrm>
            <a:off x="571500" y="285750"/>
            <a:ext cx="10858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998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998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07 / EVIDENCE NÁDRŽÍ</a:t>
            </a:r>
          </a:p>
        </p:txBody>
      </p:sp>
      <p:sp>
        <p:nvSpPr>
          <p:cNvPr id="2" name="slide-title">
            <a:extLst>
              <a:ext uri="{FF2B5EF4-FFF2-40B4-BE49-F238E27FC236}">
                <a16:creationId xmlns:a16="http://schemas.microsoft.com/office/drawing/2014/main" id="{101E8BA9-CC7B-47FA-9939-BCCAF4A12770}"/>
              </a:ext>
            </a:extLst>
          </p:cNvPr>
          <p:cNvSpPr>
            <a:spLocks noGrp="1"/>
          </p:cNvSpPr>
          <p:nvPr/>
        </p:nvSpPr>
        <p:spPr>
          <a:xfrm>
            <a:off x="571500" y="619125"/>
            <a:ext cx="1104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903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2903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Evidováno 155 malých vodních nádrží</a:t>
            </a:r>
          </a:p>
        </p:txBody>
      </p:sp>
      <p:sp>
        <p:nvSpPr>
          <p:cNvPr id="3" name="slide-subtitle">
            <a:extLst>
              <a:ext uri="{FF2B5EF4-FFF2-40B4-BE49-F238E27FC236}">
                <a16:creationId xmlns:a16="http://schemas.microsoft.com/office/drawing/2014/main" id="{C075E491-403E-49B8-9ED6-691E670FD4B9}"/>
              </a:ext>
            </a:extLst>
          </p:cNvPr>
          <p:cNvSpPr>
            <a:spLocks noGrp="1"/>
          </p:cNvSpPr>
          <p:nvPr/>
        </p:nvSpPr>
        <p:spPr>
          <a:xfrm>
            <a:off x="590550" y="1266825"/>
            <a:ext cx="10915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402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1402">
                <a:solidFill>
                  <a:srgbClr val="61696A"/>
                </a:solidFill>
                <a:latin typeface="Aptos"/>
                <a:ea typeface="Aptos"/>
                <a:cs typeface="Aptos"/>
              </a:rPr>
              <a:t>Veřejná evidence MZe uvádí v Ústeckém kraji 171 nádrží; 155 z nich spadá do kategorií do 1 mil. m³.</a:t>
            </a:r>
          </a:p>
        </p:txBody>
      </p:sp>
      <p:sp>
        <p:nvSpPr>
          <p:cNvPr id="4" name="small-reservoir-card">
            <a:extLst>
              <a:ext uri="{FF2B5EF4-FFF2-40B4-BE49-F238E27FC236}">
                <a16:creationId xmlns:a16="http://schemas.microsoft.com/office/drawing/2014/main" id="{F6FEA4D6-CBE2-431A-AB01-DFAB54FF9802}"/>
              </a:ext>
            </a:extLst>
          </p:cNvPr>
          <p:cNvSpPr>
            <a:spLocks noGrp="1"/>
          </p:cNvSpPr>
          <p:nvPr/>
        </p:nvSpPr>
        <p:spPr>
          <a:xfrm>
            <a:off x="762000" y="1924050"/>
            <a:ext cx="5095875" cy="1628775"/>
          </a:xfrm>
          <a:prstGeom prst="roundRect">
            <a:avLst>
              <a:gd name="adj" fmla="val 4678"/>
            </a:avLst>
          </a:prstGeom>
          <a:solidFill>
            <a:srgbClr val="F3F4F1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large-reservoir-card">
            <a:extLst>
              <a:ext uri="{FF2B5EF4-FFF2-40B4-BE49-F238E27FC236}">
                <a16:creationId xmlns:a16="http://schemas.microsoft.com/office/drawing/2014/main" id="{97813EBE-C98D-48AB-A9BF-36E634615E32}"/>
              </a:ext>
            </a:extLst>
          </p:cNvPr>
          <p:cNvSpPr>
            <a:spLocks noGrp="1"/>
          </p:cNvSpPr>
          <p:nvPr/>
        </p:nvSpPr>
        <p:spPr>
          <a:xfrm>
            <a:off x="6334125" y="1924050"/>
            <a:ext cx="5095875" cy="1628775"/>
          </a:xfrm>
          <a:prstGeom prst="roundRect">
            <a:avLst>
              <a:gd name="adj" fmla="val 4678"/>
            </a:avLst>
          </a:prstGeom>
          <a:solidFill>
            <a:srgbClr val="F3F4F1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mall-label">
            <a:extLst>
              <a:ext uri="{FF2B5EF4-FFF2-40B4-BE49-F238E27FC236}">
                <a16:creationId xmlns:a16="http://schemas.microsoft.com/office/drawing/2014/main" id="{BE1EA0EE-D3DE-4780-ACB4-B6F98BD151FF}"/>
              </a:ext>
            </a:extLst>
          </p:cNvPr>
          <p:cNvSpPr>
            <a:spLocks noGrp="1"/>
          </p:cNvSpPr>
          <p:nvPr/>
        </p:nvSpPr>
        <p:spPr>
          <a:xfrm>
            <a:off x="1057275" y="2114550"/>
            <a:ext cx="442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102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MALÉ NÁDRŽE  ·  ≤ 1 MIL. m³</a:t>
            </a:r>
          </a:p>
        </p:txBody>
      </p:sp>
      <p:sp>
        <p:nvSpPr>
          <p:cNvPr id="7" name="small-count">
            <a:extLst>
              <a:ext uri="{FF2B5EF4-FFF2-40B4-BE49-F238E27FC236}">
                <a16:creationId xmlns:a16="http://schemas.microsoft.com/office/drawing/2014/main" id="{2E7548B5-DC23-4414-BDA9-0C542BFE55AD}"/>
              </a:ext>
            </a:extLst>
          </p:cNvPr>
          <p:cNvSpPr>
            <a:spLocks noGrp="1"/>
          </p:cNvSpPr>
          <p:nvPr/>
        </p:nvSpPr>
        <p:spPr>
          <a:xfrm>
            <a:off x="1028700" y="2381250"/>
            <a:ext cx="2476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6354"/>
          </a:bodyPr>
          <a:lstStyle>
            <a:def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155</a:t>
            </a:r>
          </a:p>
        </p:txBody>
      </p:sp>
      <p:sp>
        <p:nvSpPr>
          <p:cNvPr id="8" name="small-share">
            <a:extLst>
              <a:ext uri="{FF2B5EF4-FFF2-40B4-BE49-F238E27FC236}">
                <a16:creationId xmlns:a16="http://schemas.microsoft.com/office/drawing/2014/main" id="{FCE1EE40-5E38-45EC-BB27-0EB7D521C332}"/>
              </a:ext>
            </a:extLst>
          </p:cNvPr>
          <p:cNvSpPr>
            <a:spLocks noGrp="1"/>
          </p:cNvSpPr>
          <p:nvPr/>
        </p:nvSpPr>
        <p:spPr>
          <a:xfrm>
            <a:off x="3476625" y="266700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90,6 % z evidence</a:t>
            </a:r>
          </a:p>
        </p:txBody>
      </p:sp>
      <p:sp>
        <p:nvSpPr>
          <p:cNvPr id="9" name="large-label">
            <a:extLst>
              <a:ext uri="{FF2B5EF4-FFF2-40B4-BE49-F238E27FC236}">
                <a16:creationId xmlns:a16="http://schemas.microsoft.com/office/drawing/2014/main" id="{C6DCC42E-FADB-49B8-8A11-07DE5F7CDA1B}"/>
              </a:ext>
            </a:extLst>
          </p:cNvPr>
          <p:cNvSpPr>
            <a:spLocks noGrp="1"/>
          </p:cNvSpPr>
          <p:nvPr/>
        </p:nvSpPr>
        <p:spPr>
          <a:xfrm>
            <a:off x="6629400" y="2114550"/>
            <a:ext cx="442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02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102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VĚTŠÍ NÁDRŽE  ·  &gt; 1 MIL. m³</a:t>
            </a:r>
          </a:p>
        </p:txBody>
      </p:sp>
      <p:sp>
        <p:nvSpPr>
          <p:cNvPr id="10" name="large-count">
            <a:extLst>
              <a:ext uri="{FF2B5EF4-FFF2-40B4-BE49-F238E27FC236}">
                <a16:creationId xmlns:a16="http://schemas.microsoft.com/office/drawing/2014/main" id="{008AC183-5063-4779-86D7-74E3555E8B58}"/>
              </a:ext>
            </a:extLst>
          </p:cNvPr>
          <p:cNvSpPr>
            <a:spLocks noGrp="1"/>
          </p:cNvSpPr>
          <p:nvPr/>
        </p:nvSpPr>
        <p:spPr>
          <a:xfrm>
            <a:off x="6600825" y="2381250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6354"/>
          </a:bodyPr>
          <a:lstStyle>
            <a:def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80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11" name="large-description">
            <a:extLst>
              <a:ext uri="{FF2B5EF4-FFF2-40B4-BE49-F238E27FC236}">
                <a16:creationId xmlns:a16="http://schemas.microsoft.com/office/drawing/2014/main" id="{23D9AA67-7998-4BF5-A767-221746E5E754}"/>
              </a:ext>
            </a:extLst>
          </p:cNvPr>
          <p:cNvSpPr>
            <a:spLocks noGrp="1"/>
          </p:cNvSpPr>
          <p:nvPr/>
        </p:nvSpPr>
        <p:spPr>
          <a:xfrm>
            <a:off x="6629400" y="3114675"/>
            <a:ext cx="4286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1275">
                <a:solidFill>
                  <a:srgbClr val="61696A"/>
                </a:solidFill>
                <a:latin typeface="Aptos"/>
                <a:ea typeface="Aptos"/>
                <a:cs typeface="Aptos"/>
              </a:rPr>
              <a:t>z celkem 171 evidovaných nádrží</a:t>
            </a:r>
          </a:p>
        </p:txBody>
      </p:sp>
      <p:sp>
        <p:nvSpPr>
          <p:cNvPr id="12" name="breakdown-heading">
            <a:extLst>
              <a:ext uri="{FF2B5EF4-FFF2-40B4-BE49-F238E27FC236}">
                <a16:creationId xmlns:a16="http://schemas.microsoft.com/office/drawing/2014/main" id="{8F9CFDA9-CF11-4E57-BD84-48484D295CA4}"/>
              </a:ext>
            </a:extLst>
          </p:cNvPr>
          <p:cNvSpPr>
            <a:spLocks noGrp="1"/>
          </p:cNvSpPr>
          <p:nvPr/>
        </p:nvSpPr>
        <p:spPr>
          <a:xfrm>
            <a:off x="752475" y="3857625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MALÉ NÁDRŽE PODLE EVIDOVANÉ SKUPINY</a:t>
            </a:r>
          </a:p>
        </p:txBody>
      </p:sp>
      <p:sp>
        <p:nvSpPr>
          <p:cNvPr id="13" name="breakdown-rule">
            <a:extLst>
              <a:ext uri="{FF2B5EF4-FFF2-40B4-BE49-F238E27FC236}">
                <a16:creationId xmlns:a16="http://schemas.microsoft.com/office/drawing/2014/main" id="{31512461-0813-4243-AD27-639267043422}"/>
              </a:ext>
            </a:extLst>
          </p:cNvPr>
          <p:cNvSpPr>
            <a:spLocks noGrp="1"/>
          </p:cNvSpPr>
          <p:nvPr/>
        </p:nvSpPr>
        <p:spPr>
          <a:xfrm>
            <a:off x="752475" y="4171950"/>
            <a:ext cx="10687050" cy="9525"/>
          </a:xfrm>
          <a:prstGeom prst="rect">
            <a:avLst/>
          </a:prstGeom>
          <a:solidFill>
            <a:srgbClr val="D7DDDA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bar-lesy">
            <a:extLst>
              <a:ext uri="{FF2B5EF4-FFF2-40B4-BE49-F238E27FC236}">
                <a16:creationId xmlns:a16="http://schemas.microsoft.com/office/drawing/2014/main" id="{5A1021BB-A9E4-4EFE-9F6C-D3EDC35DA35E}"/>
              </a:ext>
            </a:extLst>
          </p:cNvPr>
          <p:cNvSpPr>
            <a:spLocks noGrp="1"/>
          </p:cNvSpPr>
          <p:nvPr/>
        </p:nvSpPr>
        <p:spPr>
          <a:xfrm>
            <a:off x="762000" y="4410075"/>
            <a:ext cx="7364361" cy="323850"/>
          </a:xfrm>
          <a:prstGeom prst="rect">
            <a:avLst/>
          </a:prstGeom>
          <a:solidFill>
            <a:srgbClr val="3E5B59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bar-poh">
            <a:extLst>
              <a:ext uri="{FF2B5EF4-FFF2-40B4-BE49-F238E27FC236}">
                <a16:creationId xmlns:a16="http://schemas.microsoft.com/office/drawing/2014/main" id="{F212594B-8CE3-4D99-BE2A-7B977BF50D62}"/>
              </a:ext>
            </a:extLst>
          </p:cNvPr>
          <p:cNvSpPr>
            <a:spLocks noGrp="1"/>
          </p:cNvSpPr>
          <p:nvPr/>
        </p:nvSpPr>
        <p:spPr>
          <a:xfrm>
            <a:off x="8126361" y="4410075"/>
            <a:ext cx="2890684" cy="323850"/>
          </a:xfrm>
          <a:prstGeom prst="rect">
            <a:avLst/>
          </a:prstGeom>
          <a:solidFill>
            <a:srgbClr val="829D94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bar-other">
            <a:extLst>
              <a:ext uri="{FF2B5EF4-FFF2-40B4-BE49-F238E27FC236}">
                <a16:creationId xmlns:a16="http://schemas.microsoft.com/office/drawing/2014/main" id="{A2843C30-CD22-4EF6-B5EF-C20EB9F6F4B8}"/>
              </a:ext>
            </a:extLst>
          </p:cNvPr>
          <p:cNvSpPr>
            <a:spLocks noGrp="1"/>
          </p:cNvSpPr>
          <p:nvPr/>
        </p:nvSpPr>
        <p:spPr>
          <a:xfrm>
            <a:off x="11017045" y="4410075"/>
            <a:ext cx="412955" cy="323850"/>
          </a:xfrm>
          <a:prstGeom prst="rect">
            <a:avLst/>
          </a:prstGeom>
          <a:solidFill>
            <a:srgbClr val="C5A66B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lesy-count">
            <a:extLst>
              <a:ext uri="{FF2B5EF4-FFF2-40B4-BE49-F238E27FC236}">
                <a16:creationId xmlns:a16="http://schemas.microsoft.com/office/drawing/2014/main" id="{FB8840E6-B27B-4B1B-BAB0-89B058664131}"/>
              </a:ext>
            </a:extLst>
          </p:cNvPr>
          <p:cNvSpPr>
            <a:spLocks noGrp="1"/>
          </p:cNvSpPr>
          <p:nvPr/>
        </p:nvSpPr>
        <p:spPr>
          <a:xfrm>
            <a:off x="762000" y="4962525"/>
            <a:ext cx="857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4444"/>
          </a:bodyPr>
          <a:lstStyle>
            <a:def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107</a:t>
            </a:r>
          </a:p>
        </p:txBody>
      </p:sp>
      <p:sp>
        <p:nvSpPr>
          <p:cNvPr id="18" name="lesy-title">
            <a:extLst>
              <a:ext uri="{FF2B5EF4-FFF2-40B4-BE49-F238E27FC236}">
                <a16:creationId xmlns:a16="http://schemas.microsoft.com/office/drawing/2014/main" id="{7425BFDF-0E42-4DB9-9BD2-4633F06130AE}"/>
              </a:ext>
            </a:extLst>
          </p:cNvPr>
          <p:cNvSpPr>
            <a:spLocks noGrp="1"/>
          </p:cNvSpPr>
          <p:nvPr/>
        </p:nvSpPr>
        <p:spPr>
          <a:xfrm>
            <a:off x="762000" y="5324475"/>
            <a:ext cx="3143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Lesy ČR</a:t>
            </a:r>
          </a:p>
        </p:txBody>
      </p:sp>
      <p:sp>
        <p:nvSpPr>
          <p:cNvPr id="19" name="lesy-desc">
            <a:extLst>
              <a:ext uri="{FF2B5EF4-FFF2-40B4-BE49-F238E27FC236}">
                <a16:creationId xmlns:a16="http://schemas.microsoft.com/office/drawing/2014/main" id="{2BF53F8B-8E87-4CD2-AAC8-0ECF7354DEB7}"/>
              </a:ext>
            </a:extLst>
          </p:cNvPr>
          <p:cNvSpPr>
            <a:spLocks noGrp="1"/>
          </p:cNvSpPr>
          <p:nvPr/>
        </p:nvSpPr>
        <p:spPr>
          <a:xfrm>
            <a:off x="762000" y="55721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1035">
                <a:solidFill>
                  <a:srgbClr val="61696A"/>
                </a:solidFill>
                <a:latin typeface="Aptos"/>
                <a:ea typeface="Aptos"/>
                <a:cs typeface="Aptos"/>
              </a:rPr>
              <a:t>právo hospodařit s nádrží</a:t>
            </a:r>
          </a:p>
        </p:txBody>
      </p:sp>
      <p:sp>
        <p:nvSpPr>
          <p:cNvPr id="20" name="col-divider-1">
            <a:extLst>
              <a:ext uri="{FF2B5EF4-FFF2-40B4-BE49-F238E27FC236}">
                <a16:creationId xmlns:a16="http://schemas.microsoft.com/office/drawing/2014/main" id="{02E6DA74-7ABD-418D-A3D0-F6AF3D9E15A0}"/>
              </a:ext>
            </a:extLst>
          </p:cNvPr>
          <p:cNvSpPr>
            <a:spLocks noGrp="1"/>
          </p:cNvSpPr>
          <p:nvPr/>
        </p:nvSpPr>
        <p:spPr>
          <a:xfrm>
            <a:off x="4238625" y="4962525"/>
            <a:ext cx="9525" cy="828675"/>
          </a:xfrm>
          <a:prstGeom prst="rect">
            <a:avLst/>
          </a:prstGeom>
          <a:solidFill>
            <a:srgbClr val="D7DDDA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poh-count">
            <a:extLst>
              <a:ext uri="{FF2B5EF4-FFF2-40B4-BE49-F238E27FC236}">
                <a16:creationId xmlns:a16="http://schemas.microsoft.com/office/drawing/2014/main" id="{CB0112CB-EAC6-4937-A239-17E955CE124E}"/>
              </a:ext>
            </a:extLst>
          </p:cNvPr>
          <p:cNvSpPr>
            <a:spLocks noGrp="1"/>
          </p:cNvSpPr>
          <p:nvPr/>
        </p:nvSpPr>
        <p:spPr>
          <a:xfrm>
            <a:off x="4552950" y="4962525"/>
            <a:ext cx="857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4444"/>
          </a:bodyPr>
          <a:lstStyle>
            <a:def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42</a:t>
            </a:r>
          </a:p>
        </p:txBody>
      </p:sp>
      <p:sp>
        <p:nvSpPr>
          <p:cNvPr id="22" name="poh-title">
            <a:extLst>
              <a:ext uri="{FF2B5EF4-FFF2-40B4-BE49-F238E27FC236}">
                <a16:creationId xmlns:a16="http://schemas.microsoft.com/office/drawing/2014/main" id="{1AC1467B-6D7B-4097-A9F4-2F6C02C3286E}"/>
              </a:ext>
            </a:extLst>
          </p:cNvPr>
          <p:cNvSpPr>
            <a:spLocks noGrp="1"/>
          </p:cNvSpPr>
          <p:nvPr/>
        </p:nvSpPr>
        <p:spPr>
          <a:xfrm>
            <a:off x="4552950" y="5324475"/>
            <a:ext cx="285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Povodí Ohře</a:t>
            </a:r>
          </a:p>
        </p:txBody>
      </p:sp>
      <p:sp>
        <p:nvSpPr>
          <p:cNvPr id="23" name="poh-desc">
            <a:extLst>
              <a:ext uri="{FF2B5EF4-FFF2-40B4-BE49-F238E27FC236}">
                <a16:creationId xmlns:a16="http://schemas.microsoft.com/office/drawing/2014/main" id="{9EDE1B9C-BC1C-43A2-846C-13E3E19A2821}"/>
              </a:ext>
            </a:extLst>
          </p:cNvPr>
          <p:cNvSpPr>
            <a:spLocks noGrp="1"/>
          </p:cNvSpPr>
          <p:nvPr/>
        </p:nvSpPr>
        <p:spPr>
          <a:xfrm>
            <a:off x="4552950" y="5572125"/>
            <a:ext cx="2857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1035">
                <a:solidFill>
                  <a:srgbClr val="61696A"/>
                </a:solidFill>
                <a:latin typeface="Aptos"/>
                <a:ea typeface="Aptos"/>
                <a:cs typeface="Aptos"/>
              </a:rPr>
              <a:t>objem do 1 mil. m³</a:t>
            </a:r>
          </a:p>
        </p:txBody>
      </p:sp>
      <p:sp>
        <p:nvSpPr>
          <p:cNvPr id="24" name="col-divider-2">
            <a:extLst>
              <a:ext uri="{FF2B5EF4-FFF2-40B4-BE49-F238E27FC236}">
                <a16:creationId xmlns:a16="http://schemas.microsoft.com/office/drawing/2014/main" id="{FDBAACF9-FC7E-4EEF-89D7-B44EB4053186}"/>
              </a:ext>
            </a:extLst>
          </p:cNvPr>
          <p:cNvSpPr>
            <a:spLocks noGrp="1"/>
          </p:cNvSpPr>
          <p:nvPr/>
        </p:nvSpPr>
        <p:spPr>
          <a:xfrm>
            <a:off x="7810500" y="4962525"/>
            <a:ext cx="9525" cy="828675"/>
          </a:xfrm>
          <a:prstGeom prst="rect">
            <a:avLst/>
          </a:prstGeom>
          <a:solidFill>
            <a:srgbClr val="D7DDDA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other-count">
            <a:extLst>
              <a:ext uri="{FF2B5EF4-FFF2-40B4-BE49-F238E27FC236}">
                <a16:creationId xmlns:a16="http://schemas.microsoft.com/office/drawing/2014/main" id="{0805E418-A8C0-4269-9BF5-C97AA2CC2AEB}"/>
              </a:ext>
            </a:extLst>
          </p:cNvPr>
          <p:cNvSpPr>
            <a:spLocks noGrp="1"/>
          </p:cNvSpPr>
          <p:nvPr/>
        </p:nvSpPr>
        <p:spPr>
          <a:xfrm>
            <a:off x="8143875" y="4962525"/>
            <a:ext cx="857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4444"/>
          </a:bodyPr>
          <a:lstStyle>
            <a:def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defPPr>
            <a:lvl1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1pPr>
            <a:lvl2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2pPr>
            <a:lvl3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3pPr>
            <a:lvl4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4pPr>
            <a:lvl5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5pPr>
            <a:lvl6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6pPr>
            <a:lvl7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7pPr>
            <a:lvl8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8pPr>
            <a:lvl9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1">
                <a:solidFill>
                  <a:srgbClr val="1C232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6" name="other-title">
            <a:extLst>
              <a:ext uri="{FF2B5EF4-FFF2-40B4-BE49-F238E27FC236}">
                <a16:creationId xmlns:a16="http://schemas.microsoft.com/office/drawing/2014/main" id="{B7B03031-9B13-42BF-8E64-D82B6EA554CB}"/>
              </a:ext>
            </a:extLst>
          </p:cNvPr>
          <p:cNvSpPr>
            <a:spLocks noGrp="1"/>
          </p:cNvSpPr>
          <p:nvPr/>
        </p:nvSpPr>
        <p:spPr>
          <a:xfrm>
            <a:off x="8143875" y="5324475"/>
            <a:ext cx="3143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Jiný vlastník</a:t>
            </a:r>
          </a:p>
        </p:txBody>
      </p:sp>
      <p:sp>
        <p:nvSpPr>
          <p:cNvPr id="27" name="other-desc">
            <a:extLst>
              <a:ext uri="{FF2B5EF4-FFF2-40B4-BE49-F238E27FC236}">
                <a16:creationId xmlns:a16="http://schemas.microsoft.com/office/drawing/2014/main" id="{317872EF-8CA5-4DF9-A7DD-1EB12273E2D8}"/>
              </a:ext>
            </a:extLst>
          </p:cNvPr>
          <p:cNvSpPr>
            <a:spLocks noGrp="1"/>
          </p:cNvSpPr>
          <p:nvPr/>
        </p:nvSpPr>
        <p:spPr>
          <a:xfrm>
            <a:off x="8143875" y="5572125"/>
            <a:ext cx="3238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035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1035">
                <a:solidFill>
                  <a:srgbClr val="61696A"/>
                </a:solidFill>
                <a:latin typeface="Aptos"/>
                <a:ea typeface="Aptos"/>
                <a:cs typeface="Aptos"/>
              </a:rPr>
              <a:t>hráze v I.–III. kategorii TBD</a:t>
            </a:r>
          </a:p>
        </p:txBody>
      </p:sp>
      <p:sp>
        <p:nvSpPr>
          <p:cNvPr id="28" name="scope-note">
            <a:extLst>
              <a:ext uri="{FF2B5EF4-FFF2-40B4-BE49-F238E27FC236}">
                <a16:creationId xmlns:a16="http://schemas.microsoft.com/office/drawing/2014/main" id="{276D966B-E65A-4F02-B49C-223E1D6A25E0}"/>
              </a:ext>
            </a:extLst>
          </p:cNvPr>
          <p:cNvSpPr>
            <a:spLocks noGrp="1"/>
          </p:cNvSpPr>
          <p:nvPr/>
        </p:nvSpPr>
        <p:spPr>
          <a:xfrm>
            <a:off x="762000" y="5934075"/>
            <a:ext cx="106489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878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878">
                <a:solidFill>
                  <a:srgbClr val="61696A"/>
                </a:solidFill>
                <a:latin typeface="Aptos"/>
                <a:ea typeface="Aptos"/>
                <a:cs typeface="Aptos"/>
              </a:rPr>
              <a:t>Evidence MZe zahrnuje nádrže podle objemu, správce a technickobezpečnostních kritérií; nejde o soupis každé tůně či rybníčku.</a:t>
            </a:r>
          </a:p>
        </p:txBody>
      </p:sp>
      <p:sp>
        <p:nvSpPr>
          <p:cNvPr id="29" name="source-line">
            <a:extLst>
              <a:ext uri="{FF2B5EF4-FFF2-40B4-BE49-F238E27FC236}">
                <a16:creationId xmlns:a16="http://schemas.microsoft.com/office/drawing/2014/main" id="{9E483D91-4794-4AA4-9CB2-C17D84F1C0B0}"/>
              </a:ext>
            </a:extLst>
          </p:cNvPr>
          <p:cNvSpPr>
            <a:spLocks noGrp="1"/>
          </p:cNvSpPr>
          <p:nvPr/>
        </p:nvSpPr>
        <p:spPr>
          <a:xfrm>
            <a:off x="590550" y="6172200"/>
            <a:ext cx="108585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788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788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MZe, evidence vodních nádrží ISVS Voda, kontrola 20. 10. 2026; územní výběr podle hranice kraje, ČGS.</a:t>
            </a:r>
          </a:p>
        </p:txBody>
      </p:sp>
      <p:sp>
        <p:nvSpPr>
          <p:cNvPr id="30" name="footer-rule">
            <a:extLst>
              <a:ext uri="{FF2B5EF4-FFF2-40B4-BE49-F238E27FC236}">
                <a16:creationId xmlns:a16="http://schemas.microsoft.com/office/drawing/2014/main" id="{FCC4C21B-B8C5-4890-BBB8-24B71176B65F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D7DDDA"/>
          </a:solidFill>
          <a:ln w="0">
            <a:noFill/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footer-label">
            <a:extLst>
              <a:ext uri="{FF2B5EF4-FFF2-40B4-BE49-F238E27FC236}">
                <a16:creationId xmlns:a16="http://schemas.microsoft.com/office/drawing/2014/main" id="{585CBA55-8F3C-4579-BF26-4424C6590490}"/>
              </a:ext>
            </a:extLst>
          </p:cNvPr>
          <p:cNvSpPr>
            <a:spLocks noGrp="1"/>
          </p:cNvSpPr>
          <p:nvPr/>
        </p:nvSpPr>
        <p:spPr>
          <a:xfrm>
            <a:off x="590550" y="6543675"/>
            <a:ext cx="5715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defPPr>
            <a:lvl1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1pPr>
            <a:lvl2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2pPr>
            <a:lvl3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3pPr>
            <a:lvl4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4pPr>
            <a:lvl5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5pPr>
            <a:lvl6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6pPr>
            <a:lvl7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7pPr>
            <a:lvl8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8pPr>
            <a:lvl9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825" b="1">
                <a:solidFill>
                  <a:srgbClr val="61696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32" name="page-number">
            <a:extLst>
              <a:ext uri="{FF2B5EF4-FFF2-40B4-BE49-F238E27FC236}">
                <a16:creationId xmlns:a16="http://schemas.microsoft.com/office/drawing/2014/main" id="{1271D50A-7A00-4C80-A650-FC22FC73A15A}"/>
              </a:ext>
            </a:extLst>
          </p:cNvPr>
          <p:cNvSpPr>
            <a:spLocks noGrp="1"/>
          </p:cNvSpPr>
          <p:nvPr/>
        </p:nvSpPr>
        <p:spPr>
          <a:xfrm>
            <a:off x="11058525" y="6515100"/>
            <a:ext cx="4095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  <a:lvl1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1pPr>
            <a:lvl2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2pPr>
            <a:lvl3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3pPr>
            <a:lvl4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4pPr>
            <a:lvl5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5pPr>
            <a:lvl6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6pPr>
            <a:lvl7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7pPr>
            <a:lvl8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8pPr>
            <a:lvl9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lvl9pPr>
          </a:lstStyle>
          <a:p>
            <a:pPr algn="r">
              <a:defRPr sz="9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572E098E-9734-8F29-4A8E-1FB7C7CC1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6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56032"/>
            <a:ext cx="10972800" cy="2560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37E77"/>
                </a:solidFill>
                <a:latin typeface="Aptos"/>
              </a:rPr>
              <a:t>07 / PRŮZKUM A OBNOVA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66928"/>
            <a:ext cx="1106424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143039"/>
                </a:solidFill>
                <a:latin typeface="Aptos"/>
              </a:rPr>
              <a:t>Technická diagnostika určuje místo zásahu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389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576569"/>
                </a:solidFill>
                <a:latin typeface="Aptos"/>
              </a:rPr>
              <a:t>HPT může pomoci odhalit propustnější zóny v hrázi a zpřesnit, kam cílit následnou opravu.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87168"/>
            <a:ext cx="3154680" cy="1371600"/>
          </a:xfrm>
          <a:prstGeom prst="roundRect">
            <a:avLst/>
          </a:prstGeom>
          <a:solidFill>
            <a:srgbClr val="F5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2624328"/>
            <a:ext cx="438912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37E77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7048" y="2615184"/>
            <a:ext cx="2194560" cy="32918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43039"/>
                </a:solidFill>
                <a:latin typeface="Aptos"/>
              </a:rPr>
              <a:t>Prověřit hráz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3054096"/>
            <a:ext cx="2194560" cy="4754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 i="0">
                <a:solidFill>
                  <a:srgbClr val="576569"/>
                </a:solidFill>
                <a:latin typeface="Aptos"/>
              </a:rPr>
              <a:t>průzkum propustnosti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487168"/>
            <a:ext cx="3154680" cy="1371600"/>
          </a:xfrm>
          <a:prstGeom prst="round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3712" y="2624328"/>
            <a:ext cx="438912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37E77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93208" y="2615184"/>
            <a:ext cx="2194560" cy="32918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43039"/>
                </a:solidFill>
                <a:latin typeface="Aptos"/>
              </a:rPr>
              <a:t>Vymezit zónu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93208" y="3054096"/>
            <a:ext cx="2194560" cy="4754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 i="0">
                <a:solidFill>
                  <a:srgbClr val="576569"/>
                </a:solidFill>
                <a:latin typeface="Aptos"/>
              </a:rPr>
              <a:t>určit úsek pro zásah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2487168"/>
            <a:ext cx="3154680" cy="1371600"/>
          </a:xfrm>
          <a:prstGeom prst="roundRect">
            <a:avLst/>
          </a:prstGeom>
          <a:solidFill>
            <a:srgbClr val="F5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1" y="2624328"/>
            <a:ext cx="438912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37E77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59367" y="2615184"/>
            <a:ext cx="2194560" cy="32918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43039"/>
                </a:solidFill>
                <a:latin typeface="Aptos"/>
              </a:rPr>
              <a:t>Navrhnout opravu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59367" y="3054096"/>
            <a:ext cx="2194560" cy="4754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 i="0">
                <a:solidFill>
                  <a:srgbClr val="576569"/>
                </a:solidFill>
                <a:latin typeface="Aptos"/>
              </a:rPr>
              <a:t>zvolit vhodné dotěsnění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69080" y="3145536"/>
            <a:ext cx="201168" cy="32004"/>
          </a:xfrm>
          <a:prstGeom prst="rect">
            <a:avLst/>
          </a:prstGeom>
          <a:solidFill>
            <a:srgbClr val="237E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635240" y="3145536"/>
            <a:ext cx="201168" cy="32004"/>
          </a:xfrm>
          <a:prstGeom prst="rect">
            <a:avLst/>
          </a:prstGeom>
          <a:solidFill>
            <a:srgbClr val="237E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32688" y="4443984"/>
            <a:ext cx="10287000" cy="768096"/>
          </a:xfrm>
          <a:prstGeom prst="round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88720" y="4553712"/>
            <a:ext cx="9784080" cy="5486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3039"/>
                </a:solidFill>
                <a:latin typeface="Aptos"/>
              </a:rPr>
              <a:t>Podrobnější vysvětlení HPT, interpretace výsledků a návaznosti na opravu patří do druhého bloku.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5522976"/>
            <a:ext cx="10698480" cy="3657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0" i="0">
                <a:solidFill>
                  <a:srgbClr val="576569"/>
                </a:solidFill>
                <a:latin typeface="Aptos"/>
              </a:rPr>
              <a:t>HPT hodnotí propustnost zeminy. Stabilitu břehů, povrchovou erozi i funkčnost výpusti a přelivu je třeba posoudit samostatně.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291072"/>
            <a:ext cx="10698480" cy="155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76569"/>
                </a:solidFill>
                <a:latin typeface="Aptos"/>
              </a:rPr>
              <a:t>Zdroj: Geoprobe Systems, Hydraulic Profiling Tool (HPT); MZe, technickobezpečnostní dohled.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519672"/>
            <a:ext cx="10972800" cy="10972"/>
          </a:xfrm>
          <a:prstGeom prst="rect">
            <a:avLst/>
          </a:prstGeom>
          <a:solidFill>
            <a:srgbClr val="DCE2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6556248"/>
            <a:ext cx="585216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576569"/>
                </a:solidFill>
                <a:latin typeface="Aptos"/>
              </a:rPr>
              <a:t>VODA A ODOLNÁ KRAJINA  /  ÚSTECKÝ KRAJ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91088" y="6528816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237E77"/>
                </a:solidFill>
                <a:latin typeface="Aptos"/>
              </a:rPr>
              <a:t>08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A539D90B-25F5-C8D9-8AEA-9AAC11373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49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2A951-58C1-42AE-9137-EBE741EE5978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1889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08 / PŘÍRODĚ BLÍZKÁ OPATŘENÍ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B6AA52-9006-4130-8C10-93A7C564282E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Katalog ukazuje opatření od toku až po ulici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287D1A-6ED0-4335-BE17-33DE0564BEF1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Jednotlivé prvky dávají největší smysl jako síť navržená podle odtokových poměrů celého povodí.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A9127-3199-444A-9AB3-E8F039B71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901952"/>
            <a:ext cx="3429000" cy="1874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2F2DFA-FE65-4E6B-B8A1-04DCE221FCD0}"/>
              </a:ext>
            </a:extLst>
          </p:cNvPr>
          <p:cNvSpPr>
            <a:spLocks noGrp="1"/>
          </p:cNvSpPr>
          <p:nvPr/>
        </p:nvSpPr>
        <p:spPr>
          <a:xfrm>
            <a:off x="749808" y="3950208"/>
            <a:ext cx="342900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UMĚLÝ MOKŘAD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0FDD7-087D-4D78-BD7F-0327F9ECEA33}"/>
              </a:ext>
            </a:extLst>
          </p:cNvPr>
          <p:cNvSpPr>
            <a:spLocks noGrp="1"/>
          </p:cNvSpPr>
          <p:nvPr/>
        </p:nvSpPr>
        <p:spPr>
          <a:xfrm>
            <a:off x="749808" y="4315968"/>
            <a:ext cx="34290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Zachytává a čistí odtok. Foto: Earthwork Landscape Architects.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9062B2-6114-4DE4-9AEB-E3BECF06A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424" y="1901952"/>
            <a:ext cx="3429000" cy="1874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758BC0-C33A-4935-8B7B-0B66AA70D8B1}"/>
              </a:ext>
            </a:extLst>
          </p:cNvPr>
          <p:cNvSpPr>
            <a:spLocks noGrp="1"/>
          </p:cNvSpPr>
          <p:nvPr/>
        </p:nvSpPr>
        <p:spPr>
          <a:xfrm>
            <a:off x="4535424" y="3950208"/>
            <a:ext cx="342900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DEŠŤOVÝ ZÁHON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4E89-21EC-4664-85E5-D2846C76F7BA}"/>
              </a:ext>
            </a:extLst>
          </p:cNvPr>
          <p:cNvSpPr>
            <a:spLocks noGrp="1"/>
          </p:cNvSpPr>
          <p:nvPr/>
        </p:nvSpPr>
        <p:spPr>
          <a:xfrm>
            <a:off x="4535424" y="4315968"/>
            <a:ext cx="34290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Zachytí vodu v místě a propojí vsakování s veřejným prostorem.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43B220-78B2-4F20-9CF6-36A91A639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0" y="1901952"/>
            <a:ext cx="3429000" cy="18745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E0653D-BA23-41A4-8393-B19A5FAFD143}"/>
              </a:ext>
            </a:extLst>
          </p:cNvPr>
          <p:cNvSpPr>
            <a:spLocks noGrp="1"/>
          </p:cNvSpPr>
          <p:nvPr/>
        </p:nvSpPr>
        <p:spPr>
          <a:xfrm>
            <a:off x="8321040" y="3950208"/>
            <a:ext cx="342900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ZASAKOVACÍ PRŮLEH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BB1FC8-7931-4901-B3AF-16E7B2FDFCC8}"/>
              </a:ext>
            </a:extLst>
          </p:cNvPr>
          <p:cNvSpPr>
            <a:spLocks noGrp="1"/>
          </p:cNvSpPr>
          <p:nvPr/>
        </p:nvSpPr>
        <p:spPr>
          <a:xfrm>
            <a:off x="8321040" y="4315968"/>
            <a:ext cx="34290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Zpomalí a rozptýlí povrchový odtok.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22692-721C-4974-939F-79B0DDBCB00E}"/>
              </a:ext>
            </a:extLst>
          </p:cNvPr>
          <p:cNvSpPr>
            <a:spLocks noGrp="1"/>
          </p:cNvSpPr>
          <p:nvPr/>
        </p:nvSpPr>
        <p:spPr>
          <a:xfrm>
            <a:off x="841248" y="5367528"/>
            <a:ext cx="10607040" cy="5303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5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Další opatření z katalogu: revitalizace toků a niv, tůně a mokřady, malé nádrže, obnova krajinné zeleně a úpravy drenážní sítě.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10B0F275-81BC-4282-A958-6F0DAB4C333C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1A2A7-0DE0-4597-A692-5A73F6AF4E9E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FCD146-4296-4D50-BEF4-8257D134624C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63C45E-3609-4B0B-BB7A-25A912DDE29A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Fotografie: Katalog RUR 2025, str. 63; popisky a zdroje fotografií jsou uvedeny v katalogu.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D22AD444-0968-EB66-E041-8DB661ACAA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45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2AC1CA-FB32-4219-8A76-2869A3E28D11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1889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09 / ŘEŠENÍ A INOVACE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08144-D8C6-4739-AF6B-1918D57C299F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Ve městě lze vodu zachytit na střeše i na parkovišti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A43B72-3984-4BF1-95AF-CC57034A21DD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Katalog spojuje hospodaření se srážkovou vodou s kvalitou vody, užíváním ploch a provozní údržbou.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13CCC-B44B-4618-89A1-09CE2E1B2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1874519"/>
            <a:ext cx="3657600" cy="1956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8AB153-E8B4-4D25-BAE1-FC0A30AD8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432" y="1874519"/>
            <a:ext cx="3657600" cy="19568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AFBB07-288F-41A8-93AF-64282CFBECBA}"/>
              </a:ext>
            </a:extLst>
          </p:cNvPr>
          <p:cNvSpPr>
            <a:spLocks noGrp="1"/>
          </p:cNvSpPr>
          <p:nvPr/>
        </p:nvSpPr>
        <p:spPr>
          <a:xfrm>
            <a:off x="822960" y="3977639"/>
            <a:ext cx="347472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ZELENÁ STŘECHA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F7F13A-55B6-452C-98A1-2E07D05646B0}"/>
              </a:ext>
            </a:extLst>
          </p:cNvPr>
          <p:cNvSpPr>
            <a:spLocks noGrp="1"/>
          </p:cNvSpPr>
          <p:nvPr/>
        </p:nvSpPr>
        <p:spPr>
          <a:xfrm>
            <a:off x="822960" y="4297680"/>
            <a:ext cx="3474720" cy="4389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Zachytí část srážky a zpomalí odtok ze střechy.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A7D528-CE47-42D9-84ED-25FEA0EC46D4}"/>
              </a:ext>
            </a:extLst>
          </p:cNvPr>
          <p:cNvSpPr>
            <a:spLocks noGrp="1"/>
          </p:cNvSpPr>
          <p:nvPr/>
        </p:nvSpPr>
        <p:spPr>
          <a:xfrm>
            <a:off x="4636008" y="3977639"/>
            <a:ext cx="347472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PROPUSTNÉ PARKOVIŠTĚ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AADF2-D263-4D0E-916A-39A75B873662}"/>
              </a:ext>
            </a:extLst>
          </p:cNvPr>
          <p:cNvSpPr>
            <a:spLocks noGrp="1"/>
          </p:cNvSpPr>
          <p:nvPr/>
        </p:nvSpPr>
        <p:spPr>
          <a:xfrm>
            <a:off x="4636008" y="4297680"/>
            <a:ext cx="3474720" cy="5212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Umožní vsak části srážky. Kvalitu vody je nutné posoudit podle využití plochy.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10E6F4B-AA6A-480C-BE6C-7C50ABDCADF3}"/>
              </a:ext>
            </a:extLst>
          </p:cNvPr>
          <p:cNvSpPr>
            <a:spLocks noGrp="1"/>
          </p:cNvSpPr>
          <p:nvPr/>
        </p:nvSpPr>
        <p:spPr>
          <a:xfrm>
            <a:off x="8549640" y="1883664"/>
            <a:ext cx="2743200" cy="2971800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A6B81-1D51-484A-97EF-9F374777C9A0}"/>
              </a:ext>
            </a:extLst>
          </p:cNvPr>
          <p:cNvSpPr>
            <a:spLocks noGrp="1"/>
          </p:cNvSpPr>
          <p:nvPr/>
        </p:nvSpPr>
        <p:spPr>
          <a:xfrm>
            <a:off x="8796528" y="2176272"/>
            <a:ext cx="224028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1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CO OVĚŘOVAT</a:t>
            </a:r>
          </a:p>
        </p:txBody>
      </p:sp>
      <p:sp>
        <p:nvSpPr>
          <p:cNvPr id="13" name="Connector 12">
            <a:extLst>
              <a:ext uri="{FF2B5EF4-FFF2-40B4-BE49-F238E27FC236}">
                <a16:creationId xmlns:a16="http://schemas.microsoft.com/office/drawing/2014/main" id="{5C1A3AE6-F320-47FC-9639-3CF888680507}"/>
              </a:ext>
            </a:extLst>
          </p:cNvPr>
          <p:cNvSpPr>
            <a:spLocks noGrp="1"/>
          </p:cNvSpPr>
          <p:nvPr/>
        </p:nvSpPr>
        <p:spPr>
          <a:xfrm>
            <a:off x="8814816" y="2734056"/>
            <a:ext cx="164592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DF49D7-826C-4075-A5CE-090FF6B70013}"/>
              </a:ext>
            </a:extLst>
          </p:cNvPr>
          <p:cNvSpPr>
            <a:spLocks noGrp="1"/>
          </p:cNvSpPr>
          <p:nvPr/>
        </p:nvSpPr>
        <p:spPr>
          <a:xfrm>
            <a:off x="9144000" y="2596896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srážku a odtok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7E388AB9-CE66-4CE8-9700-4720E34E1534}"/>
              </a:ext>
            </a:extLst>
          </p:cNvPr>
          <p:cNvSpPr>
            <a:spLocks noGrp="1"/>
          </p:cNvSpPr>
          <p:nvPr/>
        </p:nvSpPr>
        <p:spPr>
          <a:xfrm>
            <a:off x="8814816" y="3172968"/>
            <a:ext cx="164592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9E359A-46FD-4C14-B3E1-36D93E39A504}"/>
              </a:ext>
            </a:extLst>
          </p:cNvPr>
          <p:cNvSpPr>
            <a:spLocks noGrp="1"/>
          </p:cNvSpPr>
          <p:nvPr/>
        </p:nvSpPr>
        <p:spPr>
          <a:xfrm>
            <a:off x="9144000" y="3035808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vsak a půdní vlhkost</a:t>
            </a:r>
          </a:p>
        </p:txBody>
      </p:sp>
      <p:sp>
        <p:nvSpPr>
          <p:cNvPr id="17" name="Connector 16">
            <a:extLst>
              <a:ext uri="{FF2B5EF4-FFF2-40B4-BE49-F238E27FC236}">
                <a16:creationId xmlns:a16="http://schemas.microsoft.com/office/drawing/2014/main" id="{ECE4CDA4-B9C6-40A9-8EF5-7F5A7BB13BC8}"/>
              </a:ext>
            </a:extLst>
          </p:cNvPr>
          <p:cNvSpPr>
            <a:spLocks noGrp="1"/>
          </p:cNvSpPr>
          <p:nvPr/>
        </p:nvSpPr>
        <p:spPr>
          <a:xfrm>
            <a:off x="8814816" y="3611880"/>
            <a:ext cx="164592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7F9AC4-7A7A-4C32-94E7-ACB948FC4F25}"/>
              </a:ext>
            </a:extLst>
          </p:cNvPr>
          <p:cNvSpPr>
            <a:spLocks noGrp="1"/>
          </p:cNvSpPr>
          <p:nvPr/>
        </p:nvSpPr>
        <p:spPr>
          <a:xfrm>
            <a:off x="9144000" y="3474720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kvalitu odtoku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E8F34F5D-2539-460C-8E64-E5C74D4A1DAA}"/>
              </a:ext>
            </a:extLst>
          </p:cNvPr>
          <p:cNvSpPr>
            <a:spLocks noGrp="1"/>
          </p:cNvSpPr>
          <p:nvPr/>
        </p:nvSpPr>
        <p:spPr>
          <a:xfrm>
            <a:off x="8814816" y="4050791"/>
            <a:ext cx="164592" cy="0"/>
          </a:xfrm>
          <a:prstGeom prst="line">
            <a:avLst/>
          </a:prstGeom>
          <a:ln w="16510">
            <a:solidFill>
              <a:srgbClr val="3E5B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1FB6BF-D371-4518-B5DD-0BB6CF8C3BEC}"/>
              </a:ext>
            </a:extLst>
          </p:cNvPr>
          <p:cNvSpPr>
            <a:spLocks noGrp="1"/>
          </p:cNvSpPr>
          <p:nvPr/>
        </p:nvSpPr>
        <p:spPr>
          <a:xfrm>
            <a:off x="9144000" y="3913631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3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zanášení a údržbu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9C947C-C0EE-4CED-A6DF-85F015621811}"/>
              </a:ext>
            </a:extLst>
          </p:cNvPr>
          <p:cNvSpPr>
            <a:spLocks noGrp="1"/>
          </p:cNvSpPr>
          <p:nvPr/>
        </p:nvSpPr>
        <p:spPr>
          <a:xfrm>
            <a:off x="832104" y="5248656"/>
            <a:ext cx="1046988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Inovace = propojit senzory, předpověď, návrh opatření a pravidelné měření účinku.</a:t>
            </a:r>
          </a:p>
        </p:txBody>
      </p:sp>
      <p:sp>
        <p:nvSpPr>
          <p:cNvPr id="22" name="Connector 21">
            <a:extLst>
              <a:ext uri="{FF2B5EF4-FFF2-40B4-BE49-F238E27FC236}">
                <a16:creationId xmlns:a16="http://schemas.microsoft.com/office/drawing/2014/main" id="{563C7F12-9953-4B00-B249-9095A690253F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D474C8-5B46-4D27-A2BF-ED02A9E32981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79D93C-1913-4666-9B0B-5F4215E3298D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DBDE5A-0131-4760-A315-CD2DCDD3AB2F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Fotografie: Katalog RUR 2025, str. 64 (Zahrady Jirmus; ASIO).</a:t>
            </a: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D018EE16-D7DE-E0DA-3DC9-D9C27139F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77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A5FB08-55D0-489D-A657-A1C77103D277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1889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10 / NÁVRH PRO KONKRÉTNÍ POVODÍ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A20E06-2FC6-42EC-A431-79D3CF2D6ACD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Nejdřív určit příčinu, pak vybrat opatření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72D83-9B91-4515-BBC6-143DED00299E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Katalog doporučuje vycházet z analýzy povodí a kombinovat přírodě blízká a technická řešení.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72435E-BB2B-4EC3-9AFD-9A46138C791B}"/>
              </a:ext>
            </a:extLst>
          </p:cNvPr>
          <p:cNvSpPr>
            <a:spLocks noGrp="1"/>
          </p:cNvSpPr>
          <p:nvPr/>
        </p:nvSpPr>
        <p:spPr>
          <a:xfrm>
            <a:off x="841248" y="1938528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4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E1DCD-FFEF-4DD2-A1BB-A47EBAC0CD58}"/>
              </a:ext>
            </a:extLst>
          </p:cNvPr>
          <p:cNvSpPr>
            <a:spLocks noGrp="1"/>
          </p:cNvSpPr>
          <p:nvPr/>
        </p:nvSpPr>
        <p:spPr>
          <a:xfrm>
            <a:off x="1627632" y="1956816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ZMAPOVAT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74B3A-5249-49DF-9F95-85A115308845}"/>
              </a:ext>
            </a:extLst>
          </p:cNvPr>
          <p:cNvSpPr>
            <a:spLocks noGrp="1"/>
          </p:cNvSpPr>
          <p:nvPr/>
        </p:nvSpPr>
        <p:spPr>
          <a:xfrm>
            <a:off x="3840480" y="1920240"/>
            <a:ext cx="71780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2A3133"/>
                </a:solidFill>
                <a:latin typeface="Aptos"/>
                <a:ea typeface="Aptos"/>
                <a:cs typeface="Aptos"/>
              </a:rPr>
              <a:t>odtokové dráhy, erozní ohrožení, půdu, odvodnění, sítě a vlastnictví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10155C95-AA05-4385-8392-831B2B7AFD2C}"/>
              </a:ext>
            </a:extLst>
          </p:cNvPr>
          <p:cNvSpPr>
            <a:spLocks noGrp="1"/>
          </p:cNvSpPr>
          <p:nvPr/>
        </p:nvSpPr>
        <p:spPr>
          <a:xfrm>
            <a:off x="1069848" y="2450592"/>
            <a:ext cx="0" cy="448056"/>
          </a:xfrm>
          <a:prstGeom prst="line">
            <a:avLst/>
          </a:prstGeom>
          <a:ln w="1524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876518-3E9C-4505-868A-928271C8639F}"/>
              </a:ext>
            </a:extLst>
          </p:cNvPr>
          <p:cNvSpPr>
            <a:spLocks noGrp="1"/>
          </p:cNvSpPr>
          <p:nvPr/>
        </p:nvSpPr>
        <p:spPr>
          <a:xfrm>
            <a:off x="841248" y="3081528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4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DBC4E9-A4F0-4A49-9234-5DDFF4892A4A}"/>
              </a:ext>
            </a:extLst>
          </p:cNvPr>
          <p:cNvSpPr>
            <a:spLocks noGrp="1"/>
          </p:cNvSpPr>
          <p:nvPr/>
        </p:nvSpPr>
        <p:spPr>
          <a:xfrm>
            <a:off x="1627632" y="3099816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NAVRHNOUT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1DDD7F-A01C-456C-999E-E4897A6FAA25}"/>
              </a:ext>
            </a:extLst>
          </p:cNvPr>
          <p:cNvSpPr>
            <a:spLocks noGrp="1"/>
          </p:cNvSpPr>
          <p:nvPr/>
        </p:nvSpPr>
        <p:spPr>
          <a:xfrm>
            <a:off x="3840480" y="3063240"/>
            <a:ext cx="71780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2A3133"/>
                </a:solidFill>
                <a:latin typeface="Aptos"/>
                <a:ea typeface="Aptos"/>
                <a:cs typeface="Aptos"/>
              </a:rPr>
              <a:t>opatření v ploše povodí i u toku; zohlednit potřeby obce a uživatelů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A6FEACD6-06AF-45B9-94FD-1E612B0B5B77}"/>
              </a:ext>
            </a:extLst>
          </p:cNvPr>
          <p:cNvSpPr>
            <a:spLocks noGrp="1"/>
          </p:cNvSpPr>
          <p:nvPr/>
        </p:nvSpPr>
        <p:spPr>
          <a:xfrm>
            <a:off x="1069848" y="3593592"/>
            <a:ext cx="0" cy="448056"/>
          </a:xfrm>
          <a:prstGeom prst="line">
            <a:avLst/>
          </a:prstGeom>
          <a:ln w="1524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625AD-0AF2-4539-AF6B-0F062E69E6F8}"/>
              </a:ext>
            </a:extLst>
          </p:cNvPr>
          <p:cNvSpPr>
            <a:spLocks noGrp="1"/>
          </p:cNvSpPr>
          <p:nvPr/>
        </p:nvSpPr>
        <p:spPr>
          <a:xfrm>
            <a:off x="841248" y="4224528"/>
            <a:ext cx="50292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4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346480-F2C6-4CF9-A8EA-A124D1D13688}"/>
              </a:ext>
            </a:extLst>
          </p:cNvPr>
          <p:cNvSpPr>
            <a:spLocks noGrp="1"/>
          </p:cNvSpPr>
          <p:nvPr/>
        </p:nvSpPr>
        <p:spPr>
          <a:xfrm>
            <a:off x="1627632" y="4242816"/>
            <a:ext cx="2423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MĚŘIT A UDRŽOVAT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462546-2366-4E3B-AB1D-A27B46B0E6E2}"/>
              </a:ext>
            </a:extLst>
          </p:cNvPr>
          <p:cNvSpPr>
            <a:spLocks noGrp="1"/>
          </p:cNvSpPr>
          <p:nvPr/>
        </p:nvSpPr>
        <p:spPr>
          <a:xfrm>
            <a:off x="3840480" y="4206240"/>
            <a:ext cx="717804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2A3133"/>
                </a:solidFill>
                <a:latin typeface="Aptos"/>
                <a:ea typeface="Aptos"/>
                <a:cs typeface="Aptos"/>
              </a:rPr>
              <a:t>sledovat odtok, sediment, kvalitu vody a funkčnost po přívalových srážkách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F00DA74-B6B2-4161-8C42-26F6636B8BD2}"/>
              </a:ext>
            </a:extLst>
          </p:cNvPr>
          <p:cNvSpPr>
            <a:spLocks noGrp="1"/>
          </p:cNvSpPr>
          <p:nvPr/>
        </p:nvSpPr>
        <p:spPr>
          <a:xfrm>
            <a:off x="841248" y="5486400"/>
            <a:ext cx="10469880" cy="502920"/>
          </a:xfrm>
          <a:prstGeom prst="roundRect">
            <a:avLst>
              <a:gd name="adj" fmla="val 8000"/>
            </a:avLst>
          </a:prstGeom>
          <a:solidFill>
            <a:srgbClr val="EBE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8857BE-6E99-4301-B607-87EA0904DD69}"/>
              </a:ext>
            </a:extLst>
          </p:cNvPr>
          <p:cNvSpPr>
            <a:spLocks noGrp="1"/>
          </p:cNvSpPr>
          <p:nvPr/>
        </p:nvSpPr>
        <p:spPr>
          <a:xfrm>
            <a:off x="1042415" y="5605272"/>
            <a:ext cx="10058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13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Kombinovat podle místa: retence v horním povodí + ochrana půdy + bezpečné hospodaření se srážkovou vodou v sídlech.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869DB3FD-AD13-4DB2-B879-9BA7E489370B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EFEBA3-ADCD-49EA-8F2A-F17BE49D8244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37AA67-EAE2-4858-985B-BFC4E5C4C24B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FC2D11-B05D-497B-9635-C8A970C9F296}"/>
              </a:ext>
            </a:extLst>
          </p:cNvPr>
          <p:cNvSpPr>
            <a:spLocks noGrp="1"/>
          </p:cNvSpPr>
          <p:nvPr/>
        </p:nvSpPr>
        <p:spPr>
          <a:xfrm>
            <a:off x="594360" y="6199632"/>
            <a:ext cx="1088136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Zdroj: Katalog RUR 2025, str. 6, 18–19, 44, 62.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418A9BF7-1CF6-3DB6-BB45-4AE0D660F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52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E58738-396F-43B9-90D0-9CBDC380CB6D}"/>
              </a:ext>
            </a:extLst>
          </p:cNvPr>
          <p:cNvSpPr>
            <a:spLocks noGrp="1"/>
          </p:cNvSpPr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0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ZDROJE A POZNÁMKA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C0A37F-D613-478C-BF3B-D7EB2D6D808B}"/>
              </a:ext>
            </a:extLst>
          </p:cNvPr>
          <p:cNvSpPr>
            <a:spLocks noGrp="1"/>
          </p:cNvSpPr>
          <p:nvPr/>
        </p:nvSpPr>
        <p:spPr>
          <a:xfrm>
            <a:off x="566928" y="621792"/>
            <a:ext cx="11018520" cy="6035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2900" b="1">
                <a:solidFill>
                  <a:srgbClr val="1C2326"/>
                </a:solidFill>
                <a:latin typeface="Aptos"/>
                <a:ea typeface="Aptos"/>
                <a:cs typeface="Aptos"/>
              </a:rPr>
              <a:t>Podklady pro data a příklady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4CA86A-35ED-46E8-81D6-E16C38837C26}"/>
              </a:ext>
            </a:extLst>
          </p:cNvPr>
          <p:cNvSpPr>
            <a:spLocks noGrp="1"/>
          </p:cNvSpPr>
          <p:nvPr/>
        </p:nvSpPr>
        <p:spPr>
          <a:xfrm>
            <a:off x="594360" y="1271016"/>
            <a:ext cx="1092708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61696A"/>
                </a:solidFill>
                <a:latin typeface="Aptos"/>
                <a:ea typeface="Aptos"/>
                <a:cs typeface="Aptos"/>
              </a:rPr>
              <a:t>Regionální charakteristiky a fotografie z přílohy jsou převzaty z katalogu RUR vydaného v listopadu 2025.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DFDE3-F395-4F0D-8CCD-1BEA8B4C6F49}"/>
              </a:ext>
            </a:extLst>
          </p:cNvPr>
          <p:cNvSpPr>
            <a:spLocks noGrp="1"/>
          </p:cNvSpPr>
          <p:nvPr/>
        </p:nvSpPr>
        <p:spPr>
          <a:xfrm>
            <a:off x="868680" y="1883664"/>
            <a:ext cx="475488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1B2A2-A3AF-4234-A5A2-6493D318DA79}"/>
              </a:ext>
            </a:extLst>
          </p:cNvPr>
          <p:cNvSpPr>
            <a:spLocks noGrp="1"/>
          </p:cNvSpPr>
          <p:nvPr/>
        </p:nvSpPr>
        <p:spPr>
          <a:xfrm>
            <a:off x="1481328" y="1856232"/>
            <a:ext cx="9784080" cy="5212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Katalog přírodě blízkých opatření: zadržení vody, kvalita a kvantita vody, protierozní a protipovodňová opatření. RUR, listopad 2025. Str. 5–8, 18–19, 44, 63–64.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41C53F-5894-453C-BB86-46115B5B6B6D}"/>
              </a:ext>
            </a:extLst>
          </p:cNvPr>
          <p:cNvSpPr>
            <a:spLocks noGrp="1"/>
          </p:cNvSpPr>
          <p:nvPr/>
        </p:nvSpPr>
        <p:spPr>
          <a:xfrm>
            <a:off x="868680" y="2651760"/>
            <a:ext cx="475488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D48E95-F37B-4E9D-B9AC-DC12664C4847}"/>
              </a:ext>
            </a:extLst>
          </p:cNvPr>
          <p:cNvSpPr>
            <a:spLocks noGrp="1"/>
          </p:cNvSpPr>
          <p:nvPr/>
        </p:nvSpPr>
        <p:spPr>
          <a:xfrm>
            <a:off x="1481328" y="2624328"/>
            <a:ext cx="9784080" cy="5212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ČHMÚ / MŽP: Klimatologická ročenka ČR 2024 a Zpráva o životním prostředí ČR 2024. Úhrny srážek, normál 1991–2020.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E3AEE5-95A6-4D90-9ECC-2CB55C4762CF}"/>
              </a:ext>
            </a:extLst>
          </p:cNvPr>
          <p:cNvSpPr>
            <a:spLocks noGrp="1"/>
          </p:cNvSpPr>
          <p:nvPr/>
        </p:nvSpPr>
        <p:spPr>
          <a:xfrm>
            <a:off x="868680" y="3419856"/>
            <a:ext cx="475488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2A9E6D-6FFF-46B3-A2F0-76932F91CA2F}"/>
              </a:ext>
            </a:extLst>
          </p:cNvPr>
          <p:cNvSpPr>
            <a:spLocks noGrp="1"/>
          </p:cNvSpPr>
          <p:nvPr/>
        </p:nvSpPr>
        <p:spPr>
          <a:xfrm>
            <a:off x="1481328" y="3392424"/>
            <a:ext cx="9784080" cy="5212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Povodí Ohře: Vodní dílo Nechranice; rekonstrukce krajního pole bezpečnostního přelivu, 2026.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BAC05B-CCC7-4797-A7E9-D273706B7BC7}"/>
              </a:ext>
            </a:extLst>
          </p:cNvPr>
          <p:cNvSpPr>
            <a:spLocks noGrp="1"/>
          </p:cNvSpPr>
          <p:nvPr/>
        </p:nvSpPr>
        <p:spPr>
          <a:xfrm>
            <a:off x="868680" y="4187952"/>
            <a:ext cx="475488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34BB27-5570-47BD-B084-CEA69F3262F4}"/>
              </a:ext>
            </a:extLst>
          </p:cNvPr>
          <p:cNvSpPr>
            <a:spLocks noGrp="1"/>
          </p:cNvSpPr>
          <p:nvPr/>
        </p:nvSpPr>
        <p:spPr>
          <a:xfrm>
            <a:off x="1481328" y="4160520"/>
            <a:ext cx="9784080" cy="52120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ČHMÚ HPPS a Povodí Ohře: aktuální srážky, stavy a průtoky, vodohospodářský dispečink.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0F6804F-FC58-432A-8BB5-A69F90A9A289}"/>
              </a:ext>
            </a:extLst>
          </p:cNvPr>
          <p:cNvSpPr>
            <a:spLocks noGrp="1"/>
          </p:cNvSpPr>
          <p:nvPr/>
        </p:nvSpPr>
        <p:spPr>
          <a:xfrm>
            <a:off x="868680" y="5303520"/>
            <a:ext cx="10378440" cy="566928"/>
          </a:xfrm>
          <a:prstGeom prst="roundRect">
            <a:avLst>
              <a:gd name="adj" fmla="val 8000"/>
            </a:avLst>
          </a:prstGeom>
          <a:solidFill>
            <a:srgbClr val="F3F4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07543E-ABA3-434E-A93C-AFACB2378365}"/>
              </a:ext>
            </a:extLst>
          </p:cNvPr>
          <p:cNvSpPr>
            <a:spLocks noGrp="1"/>
          </p:cNvSpPr>
          <p:nvPr/>
        </p:nvSpPr>
        <p:spPr>
          <a:xfrm>
            <a:off x="1078992" y="5449824"/>
            <a:ext cx="99669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</a:pPr>
            <a:r>
              <a:rPr sz="13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Uvedené návrhy vyžadují místní hydrologické, hydrogeologické, technické a majetkoprávní posouzení.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8EC4BD14-5CD7-45E2-8611-0AC665C0EC52}"/>
              </a:ext>
            </a:extLst>
          </p:cNvPr>
          <p:cNvSpPr>
            <a:spLocks noGrp="1"/>
          </p:cNvSpPr>
          <p:nvPr/>
        </p:nvSpPr>
        <p:spPr>
          <a:xfrm>
            <a:off x="566928" y="6428232"/>
            <a:ext cx="11064240" cy="0"/>
          </a:xfrm>
          <a:prstGeom prst="line">
            <a:avLst/>
          </a:prstGeom>
          <a:ln w="8890">
            <a:solidFill>
              <a:srgbClr val="CCD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68B94E-18AB-4B3D-8A32-CF9E502283FD}"/>
              </a:ext>
            </a:extLst>
          </p:cNvPr>
          <p:cNvSpPr>
            <a:spLocks noGrp="1"/>
          </p:cNvSpPr>
          <p:nvPr/>
        </p:nvSpPr>
        <p:spPr>
          <a:xfrm>
            <a:off x="594360" y="6492240"/>
            <a:ext cx="475488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buNone/>
            </a:pPr>
            <a:r>
              <a:rPr sz="800" b="1">
                <a:solidFill>
                  <a:srgbClr val="61696A"/>
                </a:solidFill>
                <a:latin typeface="Aptos"/>
                <a:ea typeface="Aptos"/>
                <a:cs typeface="Aptos"/>
              </a:rPr>
              <a:t>VODA A ODOLNÁ KRAJINA  /  ÚSTECKÝ KRAJ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F866E6-E8A0-46F8-8528-D3D670089C29}"/>
              </a:ext>
            </a:extLst>
          </p:cNvPr>
          <p:cNvSpPr>
            <a:spLocks noGrp="1"/>
          </p:cNvSpPr>
          <p:nvPr/>
        </p:nvSpPr>
        <p:spPr>
          <a:xfrm>
            <a:off x="11173968" y="6473952"/>
            <a:ext cx="411480" cy="17373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buNone/>
            </a:pPr>
            <a:r>
              <a:rPr sz="9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18" name="source-number-05">
            <a:extLst>
              <a:ext uri="{FF2B5EF4-FFF2-40B4-BE49-F238E27FC236}">
                <a16:creationId xmlns:a16="http://schemas.microsoft.com/office/drawing/2014/main" id="{32DBE804-F23E-4CAA-970D-0198748C08EE}"/>
              </a:ext>
            </a:extLst>
          </p:cNvPr>
          <p:cNvSpPr>
            <a:spLocks noGrp="1"/>
          </p:cNvSpPr>
          <p:nvPr/>
        </p:nvSpPr>
        <p:spPr>
          <a:xfrm>
            <a:off x="876300" y="48196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buNone/>
              <a:defRPr sz="1200" b="1">
                <a:solidFill>
                  <a:srgbClr val="3E5B59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3E5B59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source-text-05">
            <a:extLst>
              <a:ext uri="{FF2B5EF4-FFF2-40B4-BE49-F238E27FC236}">
                <a16:creationId xmlns:a16="http://schemas.microsoft.com/office/drawing/2014/main" id="{8AA7C687-1022-4FFB-887E-8AE4CA8A8A9B}"/>
              </a:ext>
            </a:extLst>
          </p:cNvPr>
          <p:cNvSpPr>
            <a:spLocks noGrp="1"/>
          </p:cNvSpPr>
          <p:nvPr/>
        </p:nvSpPr>
        <p:spPr>
          <a:xfrm>
            <a:off x="1495425" y="4752975"/>
            <a:ext cx="96964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63" b="0">
                <a:solidFill>
                  <a:srgbClr val="2A3133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buNone/>
              <a:defRPr sz="1163" b="0">
                <a:solidFill>
                  <a:srgbClr val="2A31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2A3133"/>
                </a:solidFill>
                <a:latin typeface="Aptos"/>
                <a:ea typeface="Aptos"/>
                <a:cs typeface="Aptos"/>
              </a:rPr>
              <a:t>InterSucho: stav sucha k 18. 10. 2026 (profil 0–100 cm). Povodí Ohře: oprava VD Habrovany (4. 3. 2026) a rekonstrukce Horní Dražov (4. 2. 2026).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646E9862-B865-AEAC-0C89-F93BB108A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87" y="-126401"/>
            <a:ext cx="2634613" cy="9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3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26a48e1-fc21-461a-b97f-ac5bd535f341}" enabled="0" method="" siteId="{f26a48e1-fc21-461a-b97f-ac5bd535f3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3340</Words>
  <Application>Microsoft Office PowerPoint</Application>
  <DocSecurity>0</DocSecurity>
  <PresentationFormat>Širokoúhlá obrazovka</PresentationFormat>
  <Paragraphs>295</Paragraphs>
  <Slides>18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DejaVu Sans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Kotábová Agáta</cp:lastModifiedBy>
  <cp:revision>5</cp:revision>
  <dcterms:created xsi:type="dcterms:W3CDTF">2026-10-13T12:24:59Z</dcterms:created>
  <dcterms:modified xsi:type="dcterms:W3CDTF">2026-10-26T12:01:02Z</dcterms:modified>
</cp:coreProperties>
</file>